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10" r:id="rId2"/>
    <p:sldId id="330" r:id="rId3"/>
    <p:sldId id="312" r:id="rId4"/>
    <p:sldId id="311" r:id="rId5"/>
    <p:sldId id="329" r:id="rId6"/>
    <p:sldId id="321" r:id="rId7"/>
    <p:sldId id="322" r:id="rId8"/>
    <p:sldId id="323" r:id="rId9"/>
    <p:sldId id="324" r:id="rId10"/>
    <p:sldId id="326" r:id="rId11"/>
    <p:sldId id="328" r:id="rId12"/>
    <p:sldId id="327" r:id="rId13"/>
    <p:sldId id="313" r:id="rId14"/>
    <p:sldId id="314" r:id="rId15"/>
    <p:sldId id="315" r:id="rId16"/>
    <p:sldId id="319" r:id="rId17"/>
    <p:sldId id="316" r:id="rId18"/>
    <p:sldId id="318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5AED7"/>
    <a:srgbClr val="2B5681"/>
    <a:srgbClr val="E8F0F8"/>
    <a:srgbClr val="E2ECF6"/>
    <a:srgbClr val="D6E4F2"/>
    <a:srgbClr val="3366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760" autoAdjust="0"/>
  </p:normalViewPr>
  <p:slideViewPr>
    <p:cSldViewPr>
      <p:cViewPr varScale="1">
        <p:scale>
          <a:sx n="96" d="100"/>
          <a:sy n="96" d="100"/>
        </p:scale>
        <p:origin x="-102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-251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5C0540-2735-4C90-A6E9-E5B1908156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25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4CE81C-62CF-4B7A-9580-ADF406D942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5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772400" cy="685800"/>
          </a:xfrm>
        </p:spPr>
        <p:txBody>
          <a:bodyPr/>
          <a:lstStyle>
            <a:lvl1pPr algn="ctr">
              <a:defRPr b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6400800" cy="990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400800"/>
            <a:ext cx="4724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solidFill>
                  <a:srgbClr val="336699"/>
                </a:solidFill>
              </a:defRPr>
            </a:lvl1pPr>
          </a:lstStyle>
          <a:p>
            <a:fld id="{64DFFA53-7A85-49BB-896B-3AD28954ACCD}" type="slidenum">
              <a:rPr lang="en-US" smtClean="0"/>
              <a:pPr/>
              <a:t>‹#›</a:t>
            </a:fld>
            <a:r>
              <a:rPr lang="en-US" dirty="0" smtClean="0"/>
              <a:t>	 	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33744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010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43000" y="1295400"/>
            <a:ext cx="3505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95400"/>
            <a:ext cx="3505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400800"/>
            <a:ext cx="4724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solidFill>
                  <a:srgbClr val="336699"/>
                </a:solidFill>
              </a:defRPr>
            </a:lvl1pPr>
          </a:lstStyle>
          <a:p>
            <a:fld id="{64DFFA53-7A85-49BB-896B-3AD28954ACCD}" type="slidenum">
              <a:rPr lang="en-US" smtClean="0"/>
              <a:pPr/>
              <a:t>‹#›</a:t>
            </a:fld>
            <a:r>
              <a:rPr lang="en-US" dirty="0" smtClean="0"/>
              <a:t>	 	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6877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701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295400"/>
            <a:ext cx="7162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400800"/>
            <a:ext cx="4724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solidFill>
                  <a:srgbClr val="336699"/>
                </a:solidFill>
              </a:defRPr>
            </a:lvl1pPr>
          </a:lstStyle>
          <a:p>
            <a:fld id="{64DFFA53-7A85-49BB-896B-3AD28954ACCD}" type="slidenum">
              <a:rPr lang="en-US" smtClean="0"/>
              <a:pPr/>
              <a:t>‹#›</a:t>
            </a:fld>
            <a:r>
              <a:rPr lang="en-US" dirty="0" smtClean="0"/>
              <a:t>	 	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ransition>
    <p:fade/>
  </p:transition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336699"/>
          </a:solidFill>
          <a:latin typeface="Arial" charset="0"/>
          <a:ea typeface="ヒラギノ角ゴ Pro W3" pitchFamily="8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3366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336699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rgbClr val="336699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336699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66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6699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6699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6699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66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a.org/ibis/adhoc/interconnect/Package_EBD_EMD.pptx" TargetMode="External"/><Relationship Id="rId2" Type="http://schemas.openxmlformats.org/officeDocument/2006/relationships/hyperlink" Target="http://www.eda.org/ibis/interconnect_wip/IBIS_EMD_12-05-201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a.org/ibis/adhoc/interconnect/Die2Die.pdf" TargetMode="External"/><Relationship Id="rId5" Type="http://schemas.openxmlformats.org/officeDocument/2006/relationships/hyperlink" Target="http://www.eda.org/ibis/adhoc/interconnect/IBIS_EMD_12-05-2012.pdf" TargetMode="External"/><Relationship Id="rId4" Type="http://schemas.openxmlformats.org/officeDocument/2006/relationships/hyperlink" Target="http://www.eda.org/ibis/adhoc/interconnect/EMD.doc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990600" y="1295400"/>
            <a:ext cx="7772400" cy="1600200"/>
          </a:xfrm>
        </p:spPr>
        <p:txBody>
          <a:bodyPr/>
          <a:lstStyle/>
          <a:p>
            <a:pPr eaLnBrk="1" hangingPunct="1"/>
            <a:r>
              <a:rPr lang="en-US" dirty="0" smtClean="0"/>
              <a:t>Interconnect Modeling Status</a:t>
            </a:r>
            <a:br>
              <a:rPr lang="en-US" dirty="0" smtClean="0"/>
            </a:br>
            <a:r>
              <a:rPr lang="en-US" dirty="0" smtClean="0"/>
              <a:t>Draft 1</a:t>
            </a:r>
            <a:endParaRPr lang="en-US" dirty="0" smtClean="0"/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676400" y="3657600"/>
            <a:ext cx="6553200" cy="2286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Walter </a:t>
            </a:r>
            <a:r>
              <a:rPr lang="en-US" dirty="0" smtClean="0"/>
              <a:t>Katz</a:t>
            </a:r>
          </a:p>
          <a:p>
            <a:pPr eaLnBrk="1" hangingPunct="1"/>
            <a:r>
              <a:rPr lang="en-US" dirty="0" smtClean="0"/>
              <a:t>…</a:t>
            </a:r>
            <a:endParaRPr lang="en-US" dirty="0" smtClean="0"/>
          </a:p>
          <a:p>
            <a:pPr eaLnBrk="1" hangingPunct="1"/>
            <a:r>
              <a:rPr lang="en-US" sz="2000" dirty="0" smtClean="0"/>
              <a:t>IBIS Summit, DesignCon</a:t>
            </a:r>
          </a:p>
          <a:p>
            <a:pPr eaLnBrk="1" hangingPunct="1"/>
            <a:r>
              <a:rPr lang="en-US" sz="2000" dirty="0" smtClean="0"/>
              <a:t>January 31, 2013</a:t>
            </a:r>
          </a:p>
        </p:txBody>
      </p:sp>
    </p:spTree>
    <p:extLst>
      <p:ext uri="{BB962C8B-B14F-4D97-AF65-F5344CB8AC3E}">
        <p14:creationId xmlns:p14="http://schemas.microsoft.com/office/powerpoint/2010/main" val="1805993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EMD using Parameter Tree Format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(Example</a:t>
            </a:r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(</a:t>
            </a:r>
            <a:r>
              <a:rPr lang="en-US" sz="1400" dirty="0" err="1" smtClean="0"/>
              <a:t>IBIS_Ver</a:t>
            </a:r>
            <a:r>
              <a:rPr lang="en-US" sz="1400" dirty="0" smtClean="0"/>
              <a:t>    6.0)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(</a:t>
            </a:r>
            <a:r>
              <a:rPr lang="en-US" sz="1400" dirty="0" err="1" smtClean="0"/>
              <a:t>File_name</a:t>
            </a:r>
            <a:r>
              <a:rPr lang="en-US" sz="1400" dirty="0" smtClean="0"/>
              <a:t> </a:t>
            </a:r>
            <a:r>
              <a:rPr lang="en-US" sz="1400" dirty="0" err="1" smtClean="0"/>
              <a:t>Example.emd</a:t>
            </a:r>
            <a:r>
              <a:rPr lang="en-US" sz="1400" dirty="0" smtClean="0"/>
              <a:t>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(Module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(Name Example)</a:t>
            </a:r>
          </a:p>
          <a:p>
            <a:pPr marL="0" indent="0">
              <a:buNone/>
            </a:pPr>
            <a:r>
              <a:rPr lang="en-US" sz="1400" dirty="0" smtClean="0"/>
              <a:t>      (</a:t>
            </a:r>
            <a:r>
              <a:rPr lang="en-US" sz="1400" dirty="0"/>
              <a:t>Manufacturer </a:t>
            </a:r>
            <a:r>
              <a:rPr lang="en-US" sz="1400" dirty="0" err="1"/>
              <a:t>SiSoft</a:t>
            </a:r>
            <a:r>
              <a:rPr lang="en-US" sz="1400" dirty="0" smtClean="0"/>
              <a:t>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(</a:t>
            </a:r>
            <a:r>
              <a:rPr lang="en-US" sz="1400" dirty="0" err="1" smtClean="0"/>
              <a:t>Number_Of_Pins</a:t>
            </a:r>
            <a:r>
              <a:rPr lang="en-US" sz="1400" dirty="0" smtClean="0"/>
              <a:t>  2)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(Pins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 (A1        XYZ)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 (A2        DEF))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(</a:t>
            </a:r>
            <a:r>
              <a:rPr lang="en-US" sz="1400" dirty="0" err="1" smtClean="0"/>
              <a:t>Extended_Nets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 (XYZ </a:t>
            </a:r>
            <a:r>
              <a:rPr lang="en-US" sz="1400" dirty="0"/>
              <a:t>A1 U1.7 U2.7 </a:t>
            </a:r>
            <a:r>
              <a:rPr lang="en-US" sz="1400" dirty="0" smtClean="0"/>
              <a:t>U3.7)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 (DEF </a:t>
            </a:r>
            <a:r>
              <a:rPr lang="en-US" sz="1400" dirty="0"/>
              <a:t>A2 U1.8 U2.8 </a:t>
            </a:r>
            <a:r>
              <a:rPr lang="en-US" sz="1400" dirty="0" smtClean="0"/>
              <a:t>U3.8))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(IBIS-</a:t>
            </a:r>
            <a:r>
              <a:rPr lang="en-US" sz="1400" dirty="0" err="1" smtClean="0"/>
              <a:t>ISS_Package</a:t>
            </a:r>
            <a:r>
              <a:rPr lang="en-US" sz="1400" dirty="0" smtClean="0"/>
              <a:t> </a:t>
            </a:r>
            <a:r>
              <a:rPr lang="en-US" sz="1400" dirty="0" err="1" smtClean="0"/>
              <a:t>Example.ipkg</a:t>
            </a:r>
            <a:r>
              <a:rPr lang="en-US" sz="1400" dirty="0" smtClean="0"/>
              <a:t>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(</a:t>
            </a:r>
            <a:r>
              <a:rPr lang="en-US" sz="1400" dirty="0" err="1" smtClean="0"/>
              <a:t>Reference_Designator_Map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(U1         </a:t>
            </a:r>
            <a:r>
              <a:rPr lang="en-US" sz="1400" dirty="0" err="1"/>
              <a:t>memory.ibs</a:t>
            </a:r>
            <a:r>
              <a:rPr lang="en-US" sz="1400" dirty="0"/>
              <a:t>      </a:t>
            </a:r>
            <a:r>
              <a:rPr lang="en-US" sz="1400" dirty="0" smtClean="0"/>
              <a:t>memory)</a:t>
            </a:r>
          </a:p>
          <a:p>
            <a:pPr marL="0" indent="0">
              <a:buNone/>
            </a:pPr>
            <a:r>
              <a:rPr lang="en-US" sz="1400" dirty="0" smtClean="0"/>
              <a:t>           (U2         </a:t>
            </a:r>
            <a:r>
              <a:rPr lang="en-US" sz="1400" dirty="0" err="1"/>
              <a:t>memory.ibs</a:t>
            </a:r>
            <a:r>
              <a:rPr lang="en-US" sz="1400" dirty="0"/>
              <a:t>      </a:t>
            </a:r>
            <a:r>
              <a:rPr lang="en-US" sz="1400" dirty="0" smtClean="0"/>
              <a:t>memory)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         (U3         </a:t>
            </a:r>
            <a:r>
              <a:rPr lang="en-US" sz="1400" dirty="0" err="1"/>
              <a:t>memory.ibs</a:t>
            </a:r>
            <a:r>
              <a:rPr lang="en-US" sz="1400" dirty="0"/>
              <a:t>      </a:t>
            </a:r>
            <a:r>
              <a:rPr lang="en-US" sz="1400" dirty="0" smtClean="0"/>
              <a:t>memory))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  ))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74045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Example.ipkg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(</a:t>
            </a:r>
            <a:r>
              <a:rPr lang="en-US" sz="1400" dirty="0"/>
              <a:t>XYZ</a:t>
            </a:r>
          </a:p>
          <a:p>
            <a:pPr marL="0" indent="0">
              <a:buNone/>
            </a:pPr>
            <a:r>
              <a:rPr lang="en-US" sz="1400" dirty="0"/>
              <a:t>   (File </a:t>
            </a:r>
            <a:r>
              <a:rPr lang="en-US" sz="1400" dirty="0" err="1" smtClean="0"/>
              <a:t>Example.iss</a:t>
            </a:r>
            <a:r>
              <a:rPr lang="en-US" sz="1400" dirty="0"/>
              <a:t>) (</a:t>
            </a:r>
            <a:r>
              <a:rPr lang="en-US" sz="1400" dirty="0" err="1"/>
              <a:t>Subckt</a:t>
            </a:r>
            <a:r>
              <a:rPr lang="en-US" sz="1400" dirty="0"/>
              <a:t> XYZ</a:t>
            </a:r>
            <a:r>
              <a:rPr lang="en-US" sz="1400" dirty="0" smtClean="0"/>
              <a:t>)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   (</a:t>
            </a:r>
            <a:r>
              <a:rPr lang="en-US" sz="1400" dirty="0" err="1"/>
              <a:t>Model_Ports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       (1 (</a:t>
            </a:r>
            <a:r>
              <a:rPr lang="en-US" sz="1400" dirty="0" err="1"/>
              <a:t>Pin_name</a:t>
            </a:r>
            <a:r>
              <a:rPr lang="en-US" sz="1400" dirty="0"/>
              <a:t> </a:t>
            </a:r>
            <a:r>
              <a:rPr lang="en-US" sz="1400" dirty="0" smtClean="0"/>
              <a:t>A1))</a:t>
            </a:r>
            <a:endParaRPr lang="en-US" sz="1400" dirty="0"/>
          </a:p>
          <a:p>
            <a:pPr marL="0" indent="0">
              <a:buNone/>
            </a:pPr>
            <a:r>
              <a:rPr lang="de-DE" sz="1400" dirty="0"/>
              <a:t>       (2 (Pin_name </a:t>
            </a:r>
            <a:r>
              <a:rPr lang="de-DE" sz="1400" dirty="0" smtClean="0"/>
              <a:t>7) </a:t>
            </a:r>
            <a:r>
              <a:rPr lang="de-DE" sz="1400" dirty="0"/>
              <a:t>(Ref_des U1</a:t>
            </a:r>
            <a:r>
              <a:rPr lang="de-DE" sz="1400" dirty="0" smtClean="0"/>
              <a:t>))</a:t>
            </a:r>
          </a:p>
          <a:p>
            <a:pPr marL="0" indent="0">
              <a:buNone/>
            </a:pPr>
            <a:r>
              <a:rPr lang="de-DE" sz="1400" dirty="0" smtClean="0"/>
              <a:t>       (3 </a:t>
            </a:r>
            <a:r>
              <a:rPr lang="de-DE" sz="1400" dirty="0"/>
              <a:t>(Pin_name 7) (Ref_des </a:t>
            </a:r>
            <a:r>
              <a:rPr lang="de-DE" sz="1400" dirty="0" smtClean="0"/>
              <a:t>U2))</a:t>
            </a:r>
          </a:p>
          <a:p>
            <a:pPr marL="0" indent="0">
              <a:buNone/>
            </a:pPr>
            <a:r>
              <a:rPr lang="de-DE" sz="1400" dirty="0"/>
              <a:t> </a:t>
            </a:r>
            <a:r>
              <a:rPr lang="de-DE" sz="1400" dirty="0" smtClean="0"/>
              <a:t>      (4 </a:t>
            </a:r>
            <a:r>
              <a:rPr lang="de-DE" sz="1400" dirty="0"/>
              <a:t>(Pin_name 7) (Ref_des </a:t>
            </a:r>
            <a:r>
              <a:rPr lang="de-DE" sz="1400" dirty="0" smtClean="0"/>
              <a:t>U3))</a:t>
            </a:r>
            <a:endParaRPr lang="de-DE" sz="1400" dirty="0"/>
          </a:p>
          <a:p>
            <a:pPr marL="0" indent="0">
              <a:buNone/>
            </a:pPr>
            <a:r>
              <a:rPr lang="en-US" sz="1400" dirty="0"/>
              <a:t>   )</a:t>
            </a:r>
          </a:p>
          <a:p>
            <a:pPr marL="0" indent="0">
              <a:buNone/>
            </a:pPr>
            <a:r>
              <a:rPr lang="en-US" sz="1400" dirty="0"/>
              <a:t>)</a:t>
            </a:r>
          </a:p>
          <a:p>
            <a:pPr marL="0" indent="0">
              <a:buNone/>
            </a:pPr>
            <a:r>
              <a:rPr lang="en-US" sz="1400" dirty="0" smtClean="0"/>
              <a:t>(</a:t>
            </a:r>
            <a:r>
              <a:rPr lang="en-US" sz="1400" dirty="0"/>
              <a:t>DEF</a:t>
            </a:r>
          </a:p>
          <a:p>
            <a:pPr marL="0" indent="0">
              <a:buNone/>
            </a:pPr>
            <a:r>
              <a:rPr lang="en-US" sz="1400" dirty="0"/>
              <a:t>   (File </a:t>
            </a:r>
            <a:r>
              <a:rPr lang="en-US" sz="1400" dirty="0" err="1"/>
              <a:t>Example.iss</a:t>
            </a:r>
            <a:r>
              <a:rPr lang="en-US" sz="1400" dirty="0"/>
              <a:t>) (</a:t>
            </a:r>
            <a:r>
              <a:rPr lang="en-US" sz="1400" dirty="0" err="1"/>
              <a:t>Subckt</a:t>
            </a:r>
            <a:r>
              <a:rPr lang="en-US" sz="1400" dirty="0"/>
              <a:t> </a:t>
            </a:r>
            <a:r>
              <a:rPr lang="en-US" sz="1400" dirty="0" smtClean="0"/>
              <a:t>DEF)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   (</a:t>
            </a:r>
            <a:r>
              <a:rPr lang="en-US" sz="1400" dirty="0" err="1"/>
              <a:t>Model_Ports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       (1 (</a:t>
            </a:r>
            <a:r>
              <a:rPr lang="en-US" sz="1400" dirty="0" err="1"/>
              <a:t>Pin_name</a:t>
            </a:r>
            <a:r>
              <a:rPr lang="en-US" sz="1400" dirty="0"/>
              <a:t> </a:t>
            </a:r>
            <a:r>
              <a:rPr lang="en-US" sz="1400" dirty="0" smtClean="0"/>
              <a:t>A2))</a:t>
            </a:r>
            <a:endParaRPr lang="en-US" sz="1400" dirty="0"/>
          </a:p>
          <a:p>
            <a:pPr marL="0" indent="0">
              <a:buNone/>
            </a:pPr>
            <a:r>
              <a:rPr lang="de-DE" sz="1400" dirty="0"/>
              <a:t>       (2 (Pin_name </a:t>
            </a:r>
            <a:r>
              <a:rPr lang="de-DE" sz="1400" dirty="0" smtClean="0"/>
              <a:t>8) </a:t>
            </a:r>
            <a:r>
              <a:rPr lang="de-DE" sz="1400" dirty="0"/>
              <a:t>(Ref_des U1))</a:t>
            </a:r>
          </a:p>
          <a:p>
            <a:pPr marL="0" indent="0">
              <a:buNone/>
            </a:pPr>
            <a:r>
              <a:rPr lang="de-DE" sz="1400" dirty="0"/>
              <a:t>       (3 (Pin_name </a:t>
            </a:r>
            <a:r>
              <a:rPr lang="de-DE" sz="1400" dirty="0" smtClean="0"/>
              <a:t>8) </a:t>
            </a:r>
            <a:r>
              <a:rPr lang="de-DE" sz="1400" dirty="0"/>
              <a:t>(Ref_des U2))</a:t>
            </a:r>
          </a:p>
          <a:p>
            <a:pPr marL="0" indent="0">
              <a:buNone/>
            </a:pPr>
            <a:r>
              <a:rPr lang="de-DE" sz="1400" dirty="0"/>
              <a:t>       (4 (Pin_name </a:t>
            </a:r>
            <a:r>
              <a:rPr lang="de-DE" sz="1400" dirty="0" smtClean="0"/>
              <a:t>8) </a:t>
            </a:r>
            <a:r>
              <a:rPr lang="de-DE" sz="1400" dirty="0"/>
              <a:t>(Ref_des U3))</a:t>
            </a:r>
          </a:p>
          <a:p>
            <a:pPr marL="0" indent="0">
              <a:buNone/>
            </a:pPr>
            <a:r>
              <a:rPr lang="en-US" sz="1400" dirty="0"/>
              <a:t>   )</a:t>
            </a:r>
          </a:p>
          <a:p>
            <a:pPr marL="0" indent="0">
              <a:buNone/>
            </a:pP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332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Connector EMD Parameter Tree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(Connector (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IBIS_Ver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6.0)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File_name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Connector.emd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(</a:t>
            </a:r>
            <a:r>
              <a:rPr lang="en-US" sz="21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Module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Connector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Number_Of_Pins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4)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(Pin List (A.A1 A1)(A.A2 A2)(B.A1 A1)(B.A2 </a:t>
            </a: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(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Extended_Nets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(A1 A.A1 B.A1)(A2 A.A2 B.A2))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(Package</a:t>
            </a: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(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Full</a:t>
            </a:r>
          </a:p>
          <a:p>
            <a:pPr marL="0" indent="0">
              <a:buNone/>
            </a:pPr>
            <a:r>
              <a:rPr lang="en-US" sz="21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(</a:t>
            </a:r>
            <a:r>
              <a:rPr lang="en-US" sz="2100" dirty="0" err="1">
                <a:latin typeface="Courier New" pitchFamily="49" charset="0"/>
                <a:cs typeface="Courier New" pitchFamily="49" charset="0"/>
              </a:rPr>
              <a:t>Tstonefile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</a:t>
            </a:r>
            <a:endParaRPr lang="en-US" sz="21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     Corner(typ.s4p min.s4p max.s4p))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(</a:t>
            </a:r>
            <a:r>
              <a:rPr lang="en-US" sz="2100" dirty="0" err="1" smtClean="0">
                <a:latin typeface="Courier New" pitchFamily="49" charset="0"/>
                <a:cs typeface="Courier New" pitchFamily="49" charset="0"/>
              </a:rPr>
              <a:t>Model_Ports</a:t>
            </a:r>
            <a:endParaRPr lang="en-US" sz="21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      (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1 (</a:t>
            </a:r>
            <a:r>
              <a:rPr lang="en-US" sz="2100" dirty="0" err="1">
                <a:latin typeface="Courier New" pitchFamily="49" charset="0"/>
                <a:cs typeface="Courier New" pitchFamily="49" charset="0"/>
              </a:rPr>
              <a:t>Pin_name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A.A1))</a:t>
            </a:r>
          </a:p>
          <a:p>
            <a:pPr marL="0" indent="0">
              <a:buNone/>
            </a:pPr>
            <a:r>
              <a:rPr lang="de-DE" sz="2100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de-DE" sz="2100" dirty="0" smtClean="0">
                <a:latin typeface="Courier New" pitchFamily="49" charset="0"/>
                <a:cs typeface="Courier New" pitchFamily="49" charset="0"/>
              </a:rPr>
              <a:t>       (</a:t>
            </a:r>
            <a:r>
              <a:rPr lang="de-DE" sz="2100" dirty="0">
                <a:latin typeface="Courier New" pitchFamily="49" charset="0"/>
                <a:cs typeface="Courier New" pitchFamily="49" charset="0"/>
              </a:rPr>
              <a:t>2 (</a:t>
            </a:r>
            <a:r>
              <a:rPr lang="en-US" sz="2100" dirty="0" err="1">
                <a:latin typeface="Courier New" pitchFamily="49" charset="0"/>
                <a:cs typeface="Courier New" pitchFamily="49" charset="0"/>
              </a:rPr>
              <a:t>Pin_name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B.A1))</a:t>
            </a:r>
          </a:p>
          <a:p>
            <a:pPr marL="0" indent="0">
              <a:buNone/>
            </a:pPr>
            <a:r>
              <a:rPr lang="en-US" sz="21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(3 (</a:t>
            </a:r>
            <a:r>
              <a:rPr lang="en-US" sz="2100" dirty="0" err="1">
                <a:latin typeface="Courier New" pitchFamily="49" charset="0"/>
                <a:cs typeface="Courier New" pitchFamily="49" charset="0"/>
              </a:rPr>
              <a:t>Pin_name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A.A2))</a:t>
            </a:r>
          </a:p>
          <a:p>
            <a:pPr marL="0" indent="0">
              <a:buNone/>
            </a:pPr>
            <a:r>
              <a:rPr lang="de-DE" sz="2100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de-DE" sz="2100" dirty="0" smtClean="0">
                <a:latin typeface="Courier New" pitchFamily="49" charset="0"/>
                <a:cs typeface="Courier New" pitchFamily="49" charset="0"/>
              </a:rPr>
              <a:t>       (</a:t>
            </a:r>
            <a:r>
              <a:rPr lang="de-DE" sz="2100" dirty="0">
                <a:latin typeface="Courier New" pitchFamily="49" charset="0"/>
                <a:cs typeface="Courier New" pitchFamily="49" charset="0"/>
              </a:rPr>
              <a:t>4 (</a:t>
            </a:r>
            <a:r>
              <a:rPr lang="en-US" sz="2100" dirty="0" err="1">
                <a:latin typeface="Courier New" pitchFamily="49" charset="0"/>
                <a:cs typeface="Courier New" pitchFamily="49" charset="0"/>
              </a:rPr>
              <a:t>Pin_name</a:t>
            </a:r>
            <a:r>
              <a:rPr lang="en-US" sz="2100" dirty="0">
                <a:latin typeface="Courier New" pitchFamily="49" charset="0"/>
                <a:cs typeface="Courier New" pitchFamily="49" charset="0"/>
              </a:rPr>
              <a:t> B.A2)) </a:t>
            </a:r>
            <a:endParaRPr lang="en-US" sz="21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100" dirty="0">
                <a:latin typeface="Courier New" pitchFamily="49" charset="0"/>
                <a:cs typeface="Courier New" pitchFamily="49" charset="0"/>
              </a:rPr>
              <a:t>) )  )  )  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39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On-Die Models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13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14600" y="3247646"/>
            <a:ext cx="5334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857246"/>
            <a:ext cx="76200" cy="76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10460" y="4191000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Bump Pad</a:t>
            </a:r>
            <a:endParaRPr lang="en-US" dirty="0"/>
          </a:p>
        </p:txBody>
      </p:sp>
      <p:sp>
        <p:nvSpPr>
          <p:cNvPr id="8" name="Sun 7"/>
          <p:cNvSpPr/>
          <p:nvPr/>
        </p:nvSpPr>
        <p:spPr>
          <a:xfrm>
            <a:off x="2857500" y="3933446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9"/>
          <p:cNvSpPr/>
          <p:nvPr/>
        </p:nvSpPr>
        <p:spPr>
          <a:xfrm>
            <a:off x="4419600" y="3737112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00600" y="4036031"/>
            <a:ext cx="999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010460" y="2378673"/>
            <a:ext cx="5010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On-Die </a:t>
            </a:r>
            <a:r>
              <a:rPr lang="en-US" dirty="0" smtClean="0"/>
              <a:t>Interconnect (</a:t>
            </a:r>
            <a:r>
              <a:rPr lang="en-US" dirty="0"/>
              <a:t>RDL or </a:t>
            </a:r>
            <a:r>
              <a:rPr lang="en-US" dirty="0" smtClean="0"/>
              <a:t>T-coil)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2895600" y="3737112"/>
            <a:ext cx="1524000" cy="4912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80" charset="-128"/>
            </a:endParaRPr>
          </a:p>
        </p:txBody>
      </p:sp>
      <p:cxnSp>
        <p:nvCxnSpPr>
          <p:cNvPr id="15" name="Straight Arrow Connector 14"/>
          <p:cNvCxnSpPr>
            <a:stCxn id="12" idx="2"/>
          </p:cNvCxnSpPr>
          <p:nvPr/>
        </p:nvCxnSpPr>
        <p:spPr bwMode="auto">
          <a:xfrm flipH="1">
            <a:off x="3657601" y="2840338"/>
            <a:ext cx="858353" cy="8967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7" idx="0"/>
            <a:endCxn id="6" idx="3"/>
          </p:cNvCxnSpPr>
          <p:nvPr/>
        </p:nvCxnSpPr>
        <p:spPr bwMode="auto">
          <a:xfrm flipV="1">
            <a:off x="2821740" y="3922287"/>
            <a:ext cx="85019" cy="2687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>
            <a:endCxn id="10" idx="3"/>
          </p:cNvCxnSpPr>
          <p:nvPr/>
        </p:nvCxnSpPr>
        <p:spPr bwMode="auto">
          <a:xfrm flipH="1" flipV="1">
            <a:off x="4572000" y="3786241"/>
            <a:ext cx="728512" cy="4047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2822773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IBIS 5.1 Limitation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14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14600" y="3247646"/>
            <a:ext cx="5334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857246"/>
            <a:ext cx="76200" cy="76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10460" y="4191000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Bump Pad</a:t>
            </a:r>
            <a:endParaRPr lang="en-US" dirty="0"/>
          </a:p>
        </p:txBody>
      </p:sp>
      <p:sp>
        <p:nvSpPr>
          <p:cNvPr id="8" name="Sun 7"/>
          <p:cNvSpPr/>
          <p:nvPr/>
        </p:nvSpPr>
        <p:spPr>
          <a:xfrm>
            <a:off x="2857500" y="3933446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9"/>
          <p:cNvSpPr/>
          <p:nvPr/>
        </p:nvSpPr>
        <p:spPr>
          <a:xfrm>
            <a:off x="2857500" y="3731066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38500" y="2590800"/>
            <a:ext cx="999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Buffer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7" idx="0"/>
            <a:endCxn id="6" idx="3"/>
          </p:cNvCxnSpPr>
          <p:nvPr/>
        </p:nvCxnSpPr>
        <p:spPr bwMode="auto">
          <a:xfrm flipV="1">
            <a:off x="2821740" y="3922287"/>
            <a:ext cx="85019" cy="2687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>
            <a:endCxn id="10" idx="3"/>
          </p:cNvCxnSpPr>
          <p:nvPr/>
        </p:nvCxnSpPr>
        <p:spPr bwMode="auto">
          <a:xfrm flipH="1">
            <a:off x="3009900" y="3052465"/>
            <a:ext cx="571500" cy="7277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4016917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010400" cy="1525076"/>
          </a:xfrm>
        </p:spPr>
        <p:txBody>
          <a:bodyPr/>
          <a:lstStyle/>
          <a:p>
            <a:r>
              <a:rPr lang="en-US" sz="2800" dirty="0" smtClean="0"/>
              <a:t>The IC Vendor Needs to Partition the 5.1 Buffer into a </a:t>
            </a:r>
            <a:r>
              <a:rPr lang="en-US" sz="2800" dirty="0"/>
              <a:t>IBIS-ISS or </a:t>
            </a:r>
            <a:r>
              <a:rPr lang="en-US" sz="2800" dirty="0" smtClean="0"/>
              <a:t>Tstonefile On-Die Interconnect and a Different 6.0 Buffer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15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10460" y="4261355"/>
            <a:ext cx="5334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91460" y="4870955"/>
            <a:ext cx="76200" cy="76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06320" y="5204709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Bump Pad</a:t>
            </a:r>
            <a:endParaRPr lang="en-US" dirty="0"/>
          </a:p>
        </p:txBody>
      </p:sp>
      <p:sp>
        <p:nvSpPr>
          <p:cNvPr id="8" name="Sun 7"/>
          <p:cNvSpPr/>
          <p:nvPr/>
        </p:nvSpPr>
        <p:spPr>
          <a:xfrm>
            <a:off x="2353360" y="4947155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9"/>
          <p:cNvSpPr/>
          <p:nvPr/>
        </p:nvSpPr>
        <p:spPr>
          <a:xfrm>
            <a:off x="3915460" y="4750821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96460" y="5049740"/>
            <a:ext cx="1512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6.0 Buffer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2391460" y="4750821"/>
            <a:ext cx="1524000" cy="4912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80" charset="-128"/>
            </a:endParaRPr>
          </a:p>
        </p:txBody>
      </p:sp>
      <p:cxnSp>
        <p:nvCxnSpPr>
          <p:cNvPr id="17" name="Straight Arrow Connector 16"/>
          <p:cNvCxnSpPr>
            <a:stCxn id="7" idx="0"/>
            <a:endCxn id="6" idx="3"/>
          </p:cNvCxnSpPr>
          <p:nvPr/>
        </p:nvCxnSpPr>
        <p:spPr bwMode="auto">
          <a:xfrm flipV="1">
            <a:off x="2317600" y="4935996"/>
            <a:ext cx="85019" cy="2687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>
            <a:endCxn id="10" idx="3"/>
          </p:cNvCxnSpPr>
          <p:nvPr/>
        </p:nvCxnSpPr>
        <p:spPr bwMode="auto">
          <a:xfrm flipH="1" flipV="1">
            <a:off x="4067860" y="4799950"/>
            <a:ext cx="728512" cy="4047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tangle 15"/>
          <p:cNvSpPr/>
          <p:nvPr/>
        </p:nvSpPr>
        <p:spPr>
          <a:xfrm>
            <a:off x="2003926" y="2356516"/>
            <a:ext cx="5334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84926" y="2966116"/>
            <a:ext cx="76200" cy="76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499786" y="3299870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Bump Pad</a:t>
            </a:r>
            <a:endParaRPr lang="en-US" dirty="0"/>
          </a:p>
        </p:txBody>
      </p:sp>
      <p:sp>
        <p:nvSpPr>
          <p:cNvPr id="21" name="Sun 20"/>
          <p:cNvSpPr/>
          <p:nvPr/>
        </p:nvSpPr>
        <p:spPr>
          <a:xfrm>
            <a:off x="2346826" y="3042316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n 21"/>
          <p:cNvSpPr/>
          <p:nvPr/>
        </p:nvSpPr>
        <p:spPr>
          <a:xfrm>
            <a:off x="2346826" y="2839936"/>
            <a:ext cx="152400" cy="982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570813" y="1677476"/>
            <a:ext cx="1512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5.1 Buffer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20" idx="0"/>
            <a:endCxn id="18" idx="3"/>
          </p:cNvCxnSpPr>
          <p:nvPr/>
        </p:nvCxnSpPr>
        <p:spPr bwMode="auto">
          <a:xfrm flipV="1">
            <a:off x="2311066" y="3031157"/>
            <a:ext cx="85019" cy="2687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>
            <a:endCxn id="22" idx="3"/>
          </p:cNvCxnSpPr>
          <p:nvPr/>
        </p:nvCxnSpPr>
        <p:spPr bwMode="auto">
          <a:xfrm flipH="1">
            <a:off x="2499226" y="2161335"/>
            <a:ext cx="571500" cy="7277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2880858" y="3657600"/>
            <a:ext cx="3102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IBIS-ISS or Tstonefile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>
            <a:off x="3327206" y="4119265"/>
            <a:ext cx="482794" cy="6315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8669405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Non AMI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IC Vendor will most likely partition the On-Die Interconnect and Buffer at a point where he can use a Legacy IBIS [Model] and a Tstonefile for the </a:t>
            </a:r>
            <a:r>
              <a:rPr lang="en-US" dirty="0"/>
              <a:t>On-Die </a:t>
            </a:r>
            <a:r>
              <a:rPr lang="en-US" dirty="0" smtClean="0"/>
              <a:t>Interconnect</a:t>
            </a:r>
          </a:p>
          <a:p>
            <a:r>
              <a:rPr lang="en-US" dirty="0" smtClean="0"/>
              <a:t>The Legacy IBIS [Model] has no constraints</a:t>
            </a:r>
          </a:p>
          <a:p>
            <a:pPr lvl="1"/>
            <a:r>
              <a:rPr lang="en-US" dirty="0" err="1" smtClean="0"/>
              <a:t>C_comp</a:t>
            </a:r>
            <a:r>
              <a:rPr lang="en-US" dirty="0" smtClean="0"/>
              <a:t> will be smaller because it does not include the capacitance in the On-Die Interconnect</a:t>
            </a:r>
          </a:p>
          <a:p>
            <a:pPr lvl="1"/>
            <a:r>
              <a:rPr lang="en-US" dirty="0" smtClean="0"/>
              <a:t>IV curves will be different because they do on include the resistance in the </a:t>
            </a:r>
            <a:r>
              <a:rPr lang="en-US" dirty="0"/>
              <a:t>On-Die </a:t>
            </a:r>
            <a:r>
              <a:rPr lang="en-US" dirty="0" smtClean="0"/>
              <a:t>Interconnect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16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2883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AMI Modeling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95400"/>
            <a:ext cx="7162800" cy="4800600"/>
          </a:xfrm>
        </p:spPr>
        <p:txBody>
          <a:bodyPr/>
          <a:lstStyle/>
          <a:p>
            <a:r>
              <a:rPr lang="en-US" dirty="0" smtClean="0"/>
              <a:t>The IC Vendor will most likely partition the On-Die Interconnect and Buffer at a point where he can use an IBIS [Model] and a Tstonefile for the </a:t>
            </a:r>
            <a:r>
              <a:rPr lang="en-US" dirty="0"/>
              <a:t>On-Die </a:t>
            </a:r>
            <a:r>
              <a:rPr lang="en-US" dirty="0" smtClean="0"/>
              <a:t>Interconnect</a:t>
            </a:r>
          </a:p>
          <a:p>
            <a:r>
              <a:rPr lang="en-US" dirty="0" smtClean="0"/>
              <a:t>The Legacy IBIS [Model] should be LTI</a:t>
            </a:r>
          </a:p>
          <a:p>
            <a:pPr lvl="1"/>
            <a:r>
              <a:rPr lang="en-US" dirty="0" smtClean="0"/>
              <a:t>Rx Power Clamp and Ground Clamp are linear</a:t>
            </a:r>
          </a:p>
          <a:p>
            <a:pPr lvl="2"/>
            <a:r>
              <a:rPr lang="en-US" dirty="0" smtClean="0"/>
              <a:t>Can be represented by an R to ground</a:t>
            </a:r>
          </a:p>
          <a:p>
            <a:pPr lvl="1"/>
            <a:r>
              <a:rPr lang="en-US" dirty="0" smtClean="0"/>
              <a:t>Tx </a:t>
            </a:r>
            <a:r>
              <a:rPr lang="en-US" dirty="0" err="1" smtClean="0"/>
              <a:t>Pullup</a:t>
            </a:r>
            <a:r>
              <a:rPr lang="en-US" dirty="0" smtClean="0"/>
              <a:t> and </a:t>
            </a:r>
            <a:r>
              <a:rPr lang="en-US" dirty="0" err="1" smtClean="0"/>
              <a:t>Pulldown</a:t>
            </a:r>
            <a:r>
              <a:rPr lang="en-US" dirty="0" smtClean="0"/>
              <a:t> Curves are linear and same slope</a:t>
            </a:r>
          </a:p>
          <a:p>
            <a:pPr lvl="2"/>
            <a:r>
              <a:rPr lang="en-US" dirty="0" smtClean="0"/>
              <a:t>Can be represented by a Voltage Swing, Series Impedance, and a Rise Time </a:t>
            </a:r>
          </a:p>
          <a:p>
            <a:r>
              <a:rPr lang="en-US" dirty="0"/>
              <a:t>On-Die </a:t>
            </a:r>
            <a:r>
              <a:rPr lang="en-US" dirty="0" smtClean="0"/>
              <a:t>Interconnect may be associated with [Model] instead of [Pin]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17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97977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162800" cy="5181600"/>
          </a:xfrm>
        </p:spPr>
        <p:txBody>
          <a:bodyPr/>
          <a:lstStyle/>
          <a:p>
            <a:r>
              <a:rPr lang="en-US" dirty="0" smtClean="0"/>
              <a:t>There are proposals being discussed that address the following interconnect modeling requirements</a:t>
            </a:r>
          </a:p>
          <a:p>
            <a:pPr lvl="1"/>
            <a:r>
              <a:rPr lang="en-US" sz="1800" dirty="0" smtClean="0"/>
              <a:t>Packages</a:t>
            </a:r>
          </a:p>
          <a:p>
            <a:pPr lvl="1"/>
            <a:r>
              <a:rPr lang="en-US" sz="1800" dirty="0" smtClean="0"/>
              <a:t>Multichip Modules</a:t>
            </a:r>
          </a:p>
          <a:p>
            <a:pPr lvl="1"/>
            <a:r>
              <a:rPr lang="en-US" sz="1800" dirty="0" smtClean="0"/>
              <a:t>Connectors</a:t>
            </a:r>
          </a:p>
          <a:p>
            <a:pPr lvl="1"/>
            <a:r>
              <a:rPr lang="en-US" sz="1800" dirty="0" smtClean="0"/>
              <a:t>Interposers</a:t>
            </a:r>
          </a:p>
          <a:p>
            <a:pPr lvl="1"/>
            <a:r>
              <a:rPr lang="en-US" sz="1800" dirty="0" smtClean="0"/>
              <a:t>Sockets</a:t>
            </a:r>
          </a:p>
          <a:p>
            <a:pPr lvl="1"/>
            <a:r>
              <a:rPr lang="en-US" sz="1800" dirty="0" smtClean="0"/>
              <a:t>Cables</a:t>
            </a:r>
          </a:p>
          <a:p>
            <a:pPr lvl="1"/>
            <a:r>
              <a:rPr lang="en-US" sz="1800" dirty="0" smtClean="0"/>
              <a:t>On-Die Interconnect</a:t>
            </a:r>
          </a:p>
          <a:p>
            <a:r>
              <a:rPr lang="en-US" dirty="0"/>
              <a:t>There are </a:t>
            </a:r>
            <a:r>
              <a:rPr lang="en-US" dirty="0" smtClean="0"/>
              <a:t>proposals </a:t>
            </a:r>
            <a:r>
              <a:rPr lang="en-US" dirty="0"/>
              <a:t>being discussed that address </a:t>
            </a:r>
            <a:r>
              <a:rPr lang="en-US" dirty="0" smtClean="0"/>
              <a:t>broadband AMI analog model requirements</a:t>
            </a:r>
          </a:p>
          <a:p>
            <a:r>
              <a:rPr lang="en-US" sz="3200" dirty="0" smtClean="0"/>
              <a:t>The devil is in the details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18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7427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2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41755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 of </a:t>
            </a:r>
            <a:r>
              <a:rPr lang="en-US" dirty="0" smtClean="0"/>
              <a:t>Presentations</a:t>
            </a:r>
          </a:p>
          <a:p>
            <a:r>
              <a:rPr lang="en-US" dirty="0" smtClean="0"/>
              <a:t>Assumption is that the EMD concepts can satisfy the needs of the IBIS community from Die to Die</a:t>
            </a:r>
          </a:p>
          <a:p>
            <a:r>
              <a:rPr lang="en-US" dirty="0" smtClean="0"/>
              <a:t>On-Die Models </a:t>
            </a:r>
          </a:p>
          <a:p>
            <a:r>
              <a:rPr lang="en-US" dirty="0"/>
              <a:t>IBIS 5.1 </a:t>
            </a:r>
            <a:r>
              <a:rPr lang="en-US" dirty="0" smtClean="0"/>
              <a:t>Limitation</a:t>
            </a:r>
          </a:p>
          <a:p>
            <a:r>
              <a:rPr lang="en-US" dirty="0"/>
              <a:t>The IC Vendor Needs to Partition the 5.1 Buffer into a IBIS-ISS or Tstonefile On-Die Interconnect and a Different 6.0 </a:t>
            </a:r>
            <a:r>
              <a:rPr lang="en-US" dirty="0" smtClean="0"/>
              <a:t>Buffer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3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85780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IBIS EMD Pre </a:t>
            </a:r>
            <a:r>
              <a:rPr lang="en-US" dirty="0" err="1" smtClean="0"/>
              <a:t>vs</a:t>
            </a:r>
            <a:r>
              <a:rPr lang="en-US" dirty="0" smtClean="0"/>
              <a:t> Post, Requirements</a:t>
            </a:r>
          </a:p>
          <a:p>
            <a:pPr lvl="1"/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www.eda.org/ibis/interconnect_wip/IBIS_EMD_12-05-2012.pdf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dirty="0" smtClean="0"/>
              <a:t>Package </a:t>
            </a:r>
            <a:r>
              <a:rPr lang="en-US" dirty="0"/>
              <a:t>EBD/EMD</a:t>
            </a:r>
            <a:endParaRPr lang="en-US" dirty="0" smtClean="0"/>
          </a:p>
          <a:p>
            <a:pPr lvl="1"/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www.eda.org/ibis/adhoc/interconnect/Package_EBD_EMD.pptx</a:t>
            </a:r>
            <a:endParaRPr lang="en-US" sz="1600" dirty="0"/>
          </a:p>
          <a:p>
            <a:r>
              <a:rPr lang="en-US" dirty="0" smtClean="0"/>
              <a:t>Electronic Module </a:t>
            </a:r>
            <a:r>
              <a:rPr lang="en-US" dirty="0"/>
              <a:t>Description Specification, Draft 0 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www.eda.org/ibis/adhoc/interconnect/EMD.docx</a:t>
            </a:r>
            <a:endParaRPr lang="en-US" dirty="0" smtClean="0"/>
          </a:p>
          <a:p>
            <a:r>
              <a:rPr lang="en-US" dirty="0"/>
              <a:t>Die-to-Die Connections in EMD</a:t>
            </a:r>
            <a:endParaRPr lang="en-US" dirty="0" smtClean="0">
              <a:hlinkClick r:id="rId5"/>
            </a:endParaRPr>
          </a:p>
          <a:p>
            <a:pPr lvl="1"/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www.eda.org/ibis/adhoc/interconnect/Die2Die.pdf</a:t>
            </a:r>
            <a:endParaRPr lang="en-US" dirty="0" smtClean="0"/>
          </a:p>
          <a:p>
            <a:r>
              <a:rPr lang="en-US" dirty="0"/>
              <a:t>MCP and EMD </a:t>
            </a:r>
            <a:r>
              <a:rPr lang="en-US" dirty="0" smtClean="0"/>
              <a:t>...</a:t>
            </a:r>
          </a:p>
          <a:p>
            <a:pPr lvl="1"/>
            <a:r>
              <a:rPr lang="en-US" dirty="0" smtClean="0"/>
              <a:t>E-Mail sent Fri </a:t>
            </a:r>
            <a:r>
              <a:rPr lang="en-US" dirty="0"/>
              <a:t>12/14/2012 12:39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LINK TBD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4</a:t>
            </a:fld>
            <a:r>
              <a:rPr lang="en-US" dirty="0" smtClean="0"/>
              <a:t>	 	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07839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IBIS EMD Pre </a:t>
            </a:r>
            <a:r>
              <a:rPr lang="en-US" sz="3200" dirty="0" err="1"/>
              <a:t>vs</a:t>
            </a:r>
            <a:r>
              <a:rPr lang="en-US" sz="3200" dirty="0"/>
              <a:t> Post, Requirements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64DFFA53-7A85-49BB-896B-3AD28954ACCD}" type="slidenum">
              <a:rPr lang="en-US" smtClean="0"/>
              <a:pPr/>
              <a:t>5</a:t>
            </a:fld>
            <a:r>
              <a:rPr lang="en-US" smtClean="0"/>
              <a:t>	 	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6705600" cy="502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26437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1400" y="966134"/>
            <a:ext cx="9906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7149" y="1010055"/>
            <a:ext cx="1447800" cy="495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" name="TextBox 5"/>
          <p:cNvSpPr txBox="1"/>
          <p:nvPr/>
        </p:nvSpPr>
        <p:spPr>
          <a:xfrm>
            <a:off x="762000" y="685800"/>
            <a:ext cx="647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Pins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347624" y="590145"/>
            <a:ext cx="96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Pads</a:t>
            </a:r>
            <a:endParaRPr lang="en-US" sz="16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133600" y="16002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33600" y="22098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33600" y="19050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133600" y="29718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133600" y="2579132"/>
            <a:ext cx="1752600" cy="11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44948" y="1253406"/>
            <a:ext cx="1207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A1 DQ1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144948" y="1600200"/>
            <a:ext cx="11316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A2 DQ2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2161567" y="1903379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A3 DQ3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171699" y="2221468"/>
            <a:ext cx="1181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A4 DQ4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2161567" y="2579132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A5 DQ5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6402422" y="1200223"/>
            <a:ext cx="911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D.DQ1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6400191" y="1627602"/>
            <a:ext cx="814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D.DQ2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386209" y="1905000"/>
            <a:ext cx="849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D.DQ3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386209" y="2221468"/>
            <a:ext cx="860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D.DQ4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6392490" y="2616421"/>
            <a:ext cx="9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D.DQ5</a:t>
            </a:r>
            <a:endParaRPr lang="en-US" sz="16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233913" y="3766411"/>
            <a:ext cx="181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200274" y="4236581"/>
            <a:ext cx="186689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31076" y="3366434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B1 VDD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2215068" y="3823660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B2 </a:t>
            </a:r>
            <a:r>
              <a:rPr lang="en-US" sz="1600" dirty="0"/>
              <a:t>VDD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219931" y="4338402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B3 </a:t>
            </a:r>
            <a:r>
              <a:rPr lang="en-US" sz="1600" dirty="0"/>
              <a:t>VDD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2200274" y="4693781"/>
            <a:ext cx="1866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067173" y="3766411"/>
            <a:ext cx="17833" cy="941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486399" y="3633798"/>
            <a:ext cx="181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5452760" y="4103968"/>
            <a:ext cx="186689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183143" y="3208876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D1.VDD</a:t>
            </a:r>
            <a:endParaRPr lang="en-US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6162068" y="3691047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D2.VDD</a:t>
            </a:r>
            <a:endParaRPr lang="en-US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6206247" y="4147448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D3.VDD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6222460" y="4551357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D4.VDD</a:t>
            </a:r>
            <a:endParaRPr lang="en-US" sz="1600" dirty="0"/>
          </a:p>
        </p:txBody>
      </p:sp>
      <p:sp>
        <p:nvSpPr>
          <p:cNvPr id="77" name="TextBox 76"/>
          <p:cNvSpPr txBox="1"/>
          <p:nvPr/>
        </p:nvSpPr>
        <p:spPr>
          <a:xfrm>
            <a:off x="6194290" y="4920689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D5.VDD</a:t>
            </a:r>
            <a:endParaRPr lang="en-US" sz="1600" dirty="0"/>
          </a:p>
        </p:txBody>
      </p:sp>
      <p:sp>
        <p:nvSpPr>
          <p:cNvPr id="78" name="TextBox 77"/>
          <p:cNvSpPr txBox="1"/>
          <p:nvPr/>
        </p:nvSpPr>
        <p:spPr>
          <a:xfrm>
            <a:off x="6213138" y="5301370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D6.VDD</a:t>
            </a:r>
            <a:endParaRPr lang="en-US" sz="1600" dirty="0"/>
          </a:p>
        </p:txBody>
      </p:sp>
      <p:cxnSp>
        <p:nvCxnSpPr>
          <p:cNvPr id="79" name="Straight Connector 78"/>
          <p:cNvCxnSpPr/>
          <p:nvPr/>
        </p:nvCxnSpPr>
        <p:spPr>
          <a:xfrm>
            <a:off x="5452760" y="4561168"/>
            <a:ext cx="1866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452759" y="4951736"/>
            <a:ext cx="18948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442627" y="5323168"/>
            <a:ext cx="18948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452759" y="5704168"/>
            <a:ext cx="1884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477482" y="3620030"/>
            <a:ext cx="17833" cy="2070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4085006" y="4237072"/>
            <a:ext cx="14103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638800" y="1569555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638800" y="19050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595024" y="2221468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599079" y="2577511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599079" y="2933873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913860" y="1474790"/>
            <a:ext cx="1752600" cy="1895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4" name="Rectangle 53"/>
          <p:cNvSpPr/>
          <p:nvPr/>
        </p:nvSpPr>
        <p:spPr>
          <a:xfrm>
            <a:off x="3913860" y="1807404"/>
            <a:ext cx="1752600" cy="1895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5" name="Rectangle 54"/>
          <p:cNvSpPr/>
          <p:nvPr/>
        </p:nvSpPr>
        <p:spPr>
          <a:xfrm>
            <a:off x="3913860" y="2115035"/>
            <a:ext cx="1752600" cy="1895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7" name="Rectangle 56"/>
          <p:cNvSpPr/>
          <p:nvPr/>
        </p:nvSpPr>
        <p:spPr>
          <a:xfrm>
            <a:off x="3886200" y="2482746"/>
            <a:ext cx="1752600" cy="1895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8" name="Rectangle 57"/>
          <p:cNvSpPr/>
          <p:nvPr/>
        </p:nvSpPr>
        <p:spPr>
          <a:xfrm>
            <a:off x="3913860" y="2853699"/>
            <a:ext cx="1752600" cy="1895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extBox 1"/>
          <p:cNvSpPr txBox="1"/>
          <p:nvPr/>
        </p:nvSpPr>
        <p:spPr>
          <a:xfrm>
            <a:off x="2514599" y="457200"/>
            <a:ext cx="4700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Package Interconnect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68631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62976" y="1297308"/>
            <a:ext cx="5899824" cy="52060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6106" y="883699"/>
            <a:ext cx="96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Pads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5758776" y="1554222"/>
            <a:ext cx="911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B.DQ1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5756545" y="1981601"/>
            <a:ext cx="814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B.DQ2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5742563" y="2258999"/>
            <a:ext cx="849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B.DQ3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742563" y="2575467"/>
            <a:ext cx="860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B.DQ4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5748844" y="2970420"/>
            <a:ext cx="9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B.DQ5</a:t>
            </a:r>
            <a:endParaRPr lang="en-US" sz="1600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1107331" y="4004733"/>
            <a:ext cx="181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1051399" y="4475028"/>
            <a:ext cx="186689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424697" y="3584865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D1.VDD</a:t>
            </a:r>
            <a:endParaRPr lang="en-US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1403622" y="4067036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D2.VDD</a:t>
            </a:r>
            <a:endParaRPr lang="en-US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1447801" y="4523437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D3.VDD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1464014" y="4927346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D4.VDD</a:t>
            </a:r>
            <a:endParaRPr lang="en-US" sz="1600" dirty="0"/>
          </a:p>
        </p:txBody>
      </p:sp>
      <p:sp>
        <p:nvSpPr>
          <p:cNvPr id="77" name="TextBox 76"/>
          <p:cNvSpPr txBox="1"/>
          <p:nvPr/>
        </p:nvSpPr>
        <p:spPr>
          <a:xfrm>
            <a:off x="1435844" y="5296678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D5.VDD</a:t>
            </a:r>
            <a:endParaRPr lang="en-US" sz="1600" dirty="0"/>
          </a:p>
        </p:txBody>
      </p:sp>
      <p:sp>
        <p:nvSpPr>
          <p:cNvPr id="78" name="TextBox 77"/>
          <p:cNvSpPr txBox="1"/>
          <p:nvPr/>
        </p:nvSpPr>
        <p:spPr>
          <a:xfrm>
            <a:off x="1454692" y="5677359"/>
            <a:ext cx="111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D6.VDD</a:t>
            </a:r>
            <a:endParaRPr lang="en-US" sz="1600" dirty="0"/>
          </a:p>
        </p:txBody>
      </p:sp>
      <p:cxnSp>
        <p:nvCxnSpPr>
          <p:cNvPr id="79" name="Straight Connector 78"/>
          <p:cNvCxnSpPr/>
          <p:nvPr/>
        </p:nvCxnSpPr>
        <p:spPr>
          <a:xfrm>
            <a:off x="1053425" y="4912137"/>
            <a:ext cx="1866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013705" y="5316537"/>
            <a:ext cx="18948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1025459" y="5699157"/>
            <a:ext cx="18948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033565" y="6089821"/>
            <a:ext cx="1884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995154" y="1923554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995154" y="2258999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951378" y="2575467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955433" y="293151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955433" y="3287872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607496" y="1628482"/>
            <a:ext cx="911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D.DQ1</a:t>
            </a:r>
            <a:endParaRPr lang="en-US" sz="1600" dirty="0"/>
          </a:p>
        </p:txBody>
      </p:sp>
      <p:sp>
        <p:nvSpPr>
          <p:cNvPr id="57" name="TextBox 56"/>
          <p:cNvSpPr txBox="1"/>
          <p:nvPr/>
        </p:nvSpPr>
        <p:spPr>
          <a:xfrm>
            <a:off x="1605265" y="2055861"/>
            <a:ext cx="814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D.DQ2</a:t>
            </a:r>
            <a:endParaRPr lang="en-US" sz="1600" dirty="0"/>
          </a:p>
        </p:txBody>
      </p:sp>
      <p:sp>
        <p:nvSpPr>
          <p:cNvPr id="58" name="TextBox 57"/>
          <p:cNvSpPr txBox="1"/>
          <p:nvPr/>
        </p:nvSpPr>
        <p:spPr>
          <a:xfrm>
            <a:off x="1591283" y="2333259"/>
            <a:ext cx="849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D.DQ3</a:t>
            </a:r>
            <a:endParaRPr lang="en-US" sz="1600" dirty="0"/>
          </a:p>
        </p:txBody>
      </p:sp>
      <p:sp>
        <p:nvSpPr>
          <p:cNvPr id="59" name="TextBox 58"/>
          <p:cNvSpPr txBox="1"/>
          <p:nvPr/>
        </p:nvSpPr>
        <p:spPr>
          <a:xfrm>
            <a:off x="1591283" y="2649727"/>
            <a:ext cx="860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D.DQ4</a:t>
            </a:r>
            <a:endParaRPr lang="en-US" sz="1600" dirty="0"/>
          </a:p>
        </p:txBody>
      </p:sp>
      <p:sp>
        <p:nvSpPr>
          <p:cNvPr id="60" name="TextBox 59"/>
          <p:cNvSpPr txBox="1"/>
          <p:nvPr/>
        </p:nvSpPr>
        <p:spPr>
          <a:xfrm>
            <a:off x="1597564" y="3044680"/>
            <a:ext cx="9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D.DQ5</a:t>
            </a:r>
            <a:endParaRPr lang="en-US" sz="1600" dirty="0"/>
          </a:p>
        </p:txBody>
      </p:sp>
      <p:cxnSp>
        <p:nvCxnSpPr>
          <p:cNvPr id="61" name="Straight Connector 60"/>
          <p:cNvCxnSpPr/>
          <p:nvPr/>
        </p:nvCxnSpPr>
        <p:spPr>
          <a:xfrm>
            <a:off x="843874" y="1997814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43874" y="2333259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800098" y="2649727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804153" y="300577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804153" y="3362132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897393" y="4110626"/>
            <a:ext cx="911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Pu.DQ1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5895161" y="4538005"/>
            <a:ext cx="991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Pu.DQ2</a:t>
            </a:r>
            <a:endParaRPr lang="en-US" sz="1600" dirty="0"/>
          </a:p>
        </p:txBody>
      </p:sp>
      <p:sp>
        <p:nvSpPr>
          <p:cNvPr id="68" name="TextBox 67"/>
          <p:cNvSpPr txBox="1"/>
          <p:nvPr/>
        </p:nvSpPr>
        <p:spPr>
          <a:xfrm>
            <a:off x="5881180" y="4815403"/>
            <a:ext cx="1005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Pu.DQ3</a:t>
            </a:r>
            <a:endParaRPr lang="en-US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5881180" y="5131871"/>
            <a:ext cx="1096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Pu.DQ4</a:t>
            </a:r>
            <a:endParaRPr lang="en-US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5887461" y="5526824"/>
            <a:ext cx="9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Pu.DQ5</a:t>
            </a:r>
            <a:endParaRPr lang="en-US" sz="1600" dirty="0"/>
          </a:p>
        </p:txBody>
      </p:sp>
      <p:cxnSp>
        <p:nvCxnSpPr>
          <p:cNvPr id="84" name="Straight Connector 83"/>
          <p:cNvCxnSpPr/>
          <p:nvPr/>
        </p:nvCxnSpPr>
        <p:spPr>
          <a:xfrm>
            <a:off x="5133771" y="4479958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133771" y="4815403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089995" y="5131871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094050" y="5487914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5094050" y="5844276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08570" y="3769531"/>
            <a:ext cx="2181425" cy="25814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Rectangle 4"/>
          <p:cNvSpPr/>
          <p:nvPr/>
        </p:nvSpPr>
        <p:spPr>
          <a:xfrm>
            <a:off x="2579046" y="1738888"/>
            <a:ext cx="2416108" cy="18459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3" name="TextBox 82"/>
          <p:cNvSpPr txBox="1"/>
          <p:nvPr/>
        </p:nvSpPr>
        <p:spPr>
          <a:xfrm>
            <a:off x="5547523" y="881346"/>
            <a:ext cx="96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Buffers</a:t>
            </a:r>
            <a:endParaRPr lang="en-US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2251954" y="422034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Die Interconnect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29779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Electronic Module Description (EMD)</a:t>
            </a:r>
            <a:br>
              <a:rPr lang="en-US" dirty="0" smtClean="0"/>
            </a:br>
            <a:r>
              <a:rPr lang="en-US" dirty="0" smtClean="0"/>
              <a:t>MCM is a Package with Multiple Die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25046" y="2295075"/>
            <a:ext cx="381000" cy="3733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5282646" y="2295075"/>
            <a:ext cx="990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5282646" y="3819075"/>
            <a:ext cx="990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5282646" y="5266875"/>
            <a:ext cx="990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TextBox 8"/>
          <p:cNvSpPr txBox="1"/>
          <p:nvPr/>
        </p:nvSpPr>
        <p:spPr>
          <a:xfrm>
            <a:off x="1531654" y="165320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Pins</a:t>
            </a:r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5282646" y="165320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Components</a:t>
            </a:r>
            <a:endParaRPr lang="en-US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4598001" y="5354743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U3.7</a:t>
            </a:r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4596846" y="450742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U2.8</a:t>
            </a:r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4616347" y="400374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U2.7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4596846" y="288049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U1.8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4598001" y="240828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U1.7</a:t>
            </a:r>
            <a:endParaRPr lang="en-US" sz="1800" dirty="0"/>
          </a:p>
        </p:txBody>
      </p:sp>
      <p:sp>
        <p:nvSpPr>
          <p:cNvPr id="16" name="TextBox 15"/>
          <p:cNvSpPr txBox="1"/>
          <p:nvPr/>
        </p:nvSpPr>
        <p:spPr>
          <a:xfrm>
            <a:off x="2141254" y="45119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A2</a:t>
            </a: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2083274" y="363440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A1</a:t>
            </a:r>
            <a:endParaRPr lang="en-US" sz="1800" dirty="0"/>
          </a:p>
        </p:txBody>
      </p:sp>
      <p:sp>
        <p:nvSpPr>
          <p:cNvPr id="18" name="TextBox 17"/>
          <p:cNvSpPr txBox="1"/>
          <p:nvPr/>
        </p:nvSpPr>
        <p:spPr>
          <a:xfrm>
            <a:off x="4572727" y="580276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U3.8</a:t>
            </a:r>
            <a:endParaRPr lang="en-US" sz="1800" dirty="0"/>
          </a:p>
        </p:txBody>
      </p:sp>
      <p:cxnSp>
        <p:nvCxnSpPr>
          <p:cNvPr id="20" name="Straight Arrow Connector 19"/>
          <p:cNvCxnSpPr>
            <a:stCxn id="17" idx="3"/>
          </p:cNvCxnSpPr>
          <p:nvPr/>
        </p:nvCxnSpPr>
        <p:spPr>
          <a:xfrm>
            <a:off x="2550068" y="3819075"/>
            <a:ext cx="7513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5" idx="1"/>
          </p:cNvCxnSpPr>
          <p:nvPr/>
        </p:nvCxnSpPr>
        <p:spPr>
          <a:xfrm flipV="1">
            <a:off x="3301446" y="2592948"/>
            <a:ext cx="1296555" cy="1226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3" idx="1"/>
          </p:cNvCxnSpPr>
          <p:nvPr/>
        </p:nvCxnSpPr>
        <p:spPr>
          <a:xfrm>
            <a:off x="3301446" y="3819075"/>
            <a:ext cx="1314901" cy="369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1" idx="1"/>
          </p:cNvCxnSpPr>
          <p:nvPr/>
        </p:nvCxnSpPr>
        <p:spPr>
          <a:xfrm>
            <a:off x="3301446" y="3819075"/>
            <a:ext cx="1296555" cy="1720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6" idx="3"/>
          </p:cNvCxnSpPr>
          <p:nvPr/>
        </p:nvCxnSpPr>
        <p:spPr>
          <a:xfrm flipV="1">
            <a:off x="2608048" y="4679242"/>
            <a:ext cx="693398" cy="174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14" idx="1"/>
          </p:cNvCxnSpPr>
          <p:nvPr/>
        </p:nvCxnSpPr>
        <p:spPr>
          <a:xfrm flipV="1">
            <a:off x="3301446" y="3065157"/>
            <a:ext cx="1295400" cy="16140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2" idx="1"/>
          </p:cNvCxnSpPr>
          <p:nvPr/>
        </p:nvCxnSpPr>
        <p:spPr>
          <a:xfrm>
            <a:off x="3301446" y="4679242"/>
            <a:ext cx="1295400" cy="128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8" idx="1"/>
          </p:cNvCxnSpPr>
          <p:nvPr/>
        </p:nvCxnSpPr>
        <p:spPr>
          <a:xfrm>
            <a:off x="3301446" y="4696652"/>
            <a:ext cx="1271281" cy="1290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838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Connector is an EMD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38872" y="2438400"/>
            <a:ext cx="381000" cy="3733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" name="TextBox 8"/>
          <p:cNvSpPr txBox="1"/>
          <p:nvPr/>
        </p:nvSpPr>
        <p:spPr>
          <a:xfrm>
            <a:off x="1345480" y="1796534"/>
            <a:ext cx="1219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Side A Pins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955080" y="4655311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A.A2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897100" y="3777734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A.A1</a:t>
            </a:r>
            <a:endParaRPr lang="en-US" sz="1600" dirty="0"/>
          </a:p>
        </p:txBody>
      </p:sp>
      <p:cxnSp>
        <p:nvCxnSpPr>
          <p:cNvPr id="20" name="Straight Arrow Connector 19"/>
          <p:cNvCxnSpPr>
            <a:stCxn id="17" idx="3"/>
            <a:endCxn id="29" idx="1"/>
          </p:cNvCxnSpPr>
          <p:nvPr/>
        </p:nvCxnSpPr>
        <p:spPr>
          <a:xfrm>
            <a:off x="2525798" y="3947011"/>
            <a:ext cx="2826056" cy="174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6" idx="3"/>
            <a:endCxn id="28" idx="1"/>
          </p:cNvCxnSpPr>
          <p:nvPr/>
        </p:nvCxnSpPr>
        <p:spPr>
          <a:xfrm>
            <a:off x="2583778" y="4824588"/>
            <a:ext cx="2768076" cy="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189392" y="2429225"/>
            <a:ext cx="381000" cy="3733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7" name="TextBox 26"/>
          <p:cNvSpPr txBox="1"/>
          <p:nvPr/>
        </p:nvSpPr>
        <p:spPr>
          <a:xfrm>
            <a:off x="6096000" y="1787359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Side B Pins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351854" y="4655372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B.A2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5351854" y="3795205"/>
            <a:ext cx="628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B.A1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309852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4">
      <a:dk1>
        <a:srgbClr val="336699"/>
      </a:dk1>
      <a:lt1>
        <a:srgbClr val="FFFFFF"/>
      </a:lt1>
      <a:dk2>
        <a:srgbClr val="336699"/>
      </a:dk2>
      <a:lt2>
        <a:srgbClr val="505050"/>
      </a:lt2>
      <a:accent1>
        <a:srgbClr val="BBE0E3"/>
      </a:accent1>
      <a:accent2>
        <a:srgbClr val="FFFC6D"/>
      </a:accent2>
      <a:accent3>
        <a:srgbClr val="FFFFFF"/>
      </a:accent3>
      <a:accent4>
        <a:srgbClr val="2A5682"/>
      </a:accent4>
      <a:accent5>
        <a:srgbClr val="DAEDEF"/>
      </a:accent5>
      <a:accent6>
        <a:srgbClr val="E7E462"/>
      </a:accent6>
      <a:hlink>
        <a:srgbClr val="0000FF"/>
      </a:hlink>
      <a:folHlink>
        <a:srgbClr val="CF1FA1"/>
      </a:folHlink>
    </a:clrScheme>
    <a:fontScheme name="Blank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8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5D87A1"/>
        </a:dk1>
        <a:lt1>
          <a:srgbClr val="FFFFFF"/>
        </a:lt1>
        <a:dk2>
          <a:srgbClr val="5D87A1"/>
        </a:dk2>
        <a:lt2>
          <a:srgbClr val="505050"/>
        </a:lt2>
        <a:accent1>
          <a:srgbClr val="BBE0E3"/>
        </a:accent1>
        <a:accent2>
          <a:srgbClr val="FFFC6D"/>
        </a:accent2>
        <a:accent3>
          <a:srgbClr val="FFFFFF"/>
        </a:accent3>
        <a:accent4>
          <a:srgbClr val="4E7289"/>
        </a:accent4>
        <a:accent5>
          <a:srgbClr val="DAEDEF"/>
        </a:accent5>
        <a:accent6>
          <a:srgbClr val="E7E462"/>
        </a:accent6>
        <a:hlink>
          <a:srgbClr val="0000FF"/>
        </a:hlink>
        <a:folHlink>
          <a:srgbClr val="82AD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336699"/>
        </a:dk1>
        <a:lt1>
          <a:srgbClr val="FFFFFF"/>
        </a:lt1>
        <a:dk2>
          <a:srgbClr val="336699"/>
        </a:dk2>
        <a:lt2>
          <a:srgbClr val="505050"/>
        </a:lt2>
        <a:accent1>
          <a:srgbClr val="BBE0E3"/>
        </a:accent1>
        <a:accent2>
          <a:srgbClr val="FFFC6D"/>
        </a:accent2>
        <a:accent3>
          <a:srgbClr val="FFFFFF"/>
        </a:accent3>
        <a:accent4>
          <a:srgbClr val="2A5682"/>
        </a:accent4>
        <a:accent5>
          <a:srgbClr val="DAEDEF"/>
        </a:accent5>
        <a:accent6>
          <a:srgbClr val="E7E462"/>
        </a:accent6>
        <a:hlink>
          <a:srgbClr val="0000FF"/>
        </a:hlink>
        <a:folHlink>
          <a:srgbClr val="CF1F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791</Words>
  <Application>Microsoft Office PowerPoint</Application>
  <PresentationFormat>On-screen Show (4:3)</PresentationFormat>
  <Paragraphs>192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Blank Presentation</vt:lpstr>
      <vt:lpstr>Interconnect Modeling Status Draft 1</vt:lpstr>
      <vt:lpstr>Supporters</vt:lpstr>
      <vt:lpstr>Overview</vt:lpstr>
      <vt:lpstr>History of Presentations</vt:lpstr>
      <vt:lpstr>IBIS EMD Pre vs Post, Requirements</vt:lpstr>
      <vt:lpstr>PowerPoint Presentation</vt:lpstr>
      <vt:lpstr>PowerPoint Presentation</vt:lpstr>
      <vt:lpstr>Electronic Module Description (EMD) MCM is a Package with Multiple Die</vt:lpstr>
      <vt:lpstr>Connector is an EMD </vt:lpstr>
      <vt:lpstr>EMD using Parameter Tree Format</vt:lpstr>
      <vt:lpstr>Example.ipkg</vt:lpstr>
      <vt:lpstr>Connector EMD Parameter Tree</vt:lpstr>
      <vt:lpstr>On-Die Models</vt:lpstr>
      <vt:lpstr>IBIS 5.1 Limitation</vt:lpstr>
      <vt:lpstr>The IC Vendor Needs to Partition the 5.1 Buffer into a IBIS-ISS or Tstonefile On-Die Interconnect and a Different 6.0 Buffer</vt:lpstr>
      <vt:lpstr>For Non AMI Modeling</vt:lpstr>
      <vt:lpstr>For AMI Modeling …</vt:lpstr>
      <vt:lpstr>Conclusion</vt:lpstr>
    </vt:vector>
  </TitlesOfParts>
  <Company>Think Marketing,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Ronald Smith</dc:creator>
  <cp:lastModifiedBy>wkatz</cp:lastModifiedBy>
  <cp:revision>93</cp:revision>
  <dcterms:created xsi:type="dcterms:W3CDTF">2010-01-20T19:11:57Z</dcterms:created>
  <dcterms:modified xsi:type="dcterms:W3CDTF">2013-01-15T19:48:42Z</dcterms:modified>
</cp:coreProperties>
</file>