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B2A77E-CFE9-49CA-A005-ABE35A6308EF}" v="1" dt="2026-04-08T17:24:28.6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83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56AAB-99CC-22B5-0750-0A3A90BCBF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F3F2DF-4552-4719-8F58-872111E2C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F2B15-155C-80D7-5FC6-B3CDB6B86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6A4D-878E-461A-8C03-E6A3A74997F3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3A882-15D4-7B41-19D6-8FE7A326E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3A5E05-58F1-7325-09A6-6EDCD452F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4925-5B43-4782-9A4F-19A9B9872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46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44A4F-A882-C5B9-0A2A-F96786ECD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5286E3-C38E-F196-08D3-DA0C4D47E6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DC555-5828-D8EE-A355-EA0C81F64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6A4D-878E-461A-8C03-E6A3A74997F3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CDEF7-FD4D-13A1-D99E-67A430BC9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61803-D02B-87EF-C76A-98573D21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4925-5B43-4782-9A4F-19A9B9872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19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C8EAF0-23AF-17F4-58C2-1EE4826144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3CF83C-B85C-B236-D4BC-E1CA26EA3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DD74A-DA08-CDB0-1E69-3D4F4C680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6A4D-878E-461A-8C03-E6A3A74997F3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13F6A3-0AB3-D53A-3E5C-020BC786B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1BCD0-6514-06E8-3D70-AD616B1CC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4925-5B43-4782-9A4F-19A9B9872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82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F8F43-EACD-DBEE-3FE6-F96FE54CB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EBEAB-DC08-E013-1A25-C7E13A881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FB213-29EE-85EA-7DB6-F0DDB2A44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6A4D-878E-461A-8C03-E6A3A74997F3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6BA37-5941-2148-AB9D-223021122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8CAB2-DBDC-7517-16A3-28CD70E3F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4925-5B43-4782-9A4F-19A9B9872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24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DF5C9-0DA7-023A-520B-E00EBBB10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D36ED-C614-30BC-2854-2189FD526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C5C39-F789-328C-EE94-E83715A95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6A4D-878E-461A-8C03-E6A3A74997F3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60393-5BFF-6340-6B59-D3D77E63D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9C3FC-DB1D-541B-1493-291F4D339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4925-5B43-4782-9A4F-19A9B9872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44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701D5-5D00-FAF5-D42E-A8FC8C1F0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7C35F-1841-1B0F-D3F5-4BD6731CC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41525C-FACD-DE5B-6A83-210F4F68A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A26A55-0FAC-F2FF-5E27-CA2565362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6A4D-878E-461A-8C03-E6A3A74997F3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205D2E-5638-8457-9C4C-018967CCF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BDA77-569F-683D-849D-3AAD30532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4925-5B43-4782-9A4F-19A9B9872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56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114A5-412B-4676-7F2E-CBAD64893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6B272-6BD2-5DAE-B6C5-C5B09D773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0C9A48-6DD3-EEEB-73BF-345FD4BA48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544D85-273E-941A-95FF-4F23CCAEE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57CA55-61F9-7592-642B-A55FDDD467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734831-A72E-7AB0-6B23-030A625D9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6A4D-878E-461A-8C03-E6A3A74997F3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949BDD-F294-499D-3209-6F5865FA5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5CB884-FF10-C036-462D-343E4E75A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4925-5B43-4782-9A4F-19A9B9872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932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D9D0B-3B3D-FD79-EE73-96BAB203C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D91D18-A7E5-ED2A-66D8-C706794A5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6A4D-878E-461A-8C03-E6A3A74997F3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4EC03B-5459-897D-C148-873EE1B63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7572C9-1C74-C6B2-5546-5332B850B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4925-5B43-4782-9A4F-19A9B9872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270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FBB6B7-9587-DD9D-961E-4043E614C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6A4D-878E-461A-8C03-E6A3A74997F3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8B2A78-2185-36D6-69D1-6F6003CEE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BC37A-7A2D-46AF-79FD-3553CA786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4925-5B43-4782-9A4F-19A9B9872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428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4E1DC-8BBE-8471-AF14-1E0294208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CD949-1AE1-0DBF-09A1-9676FF9A9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026444-6C67-E4C4-C896-EDC156C8B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FFA8-7C66-8D75-567A-EBE0B1843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6A4D-878E-461A-8C03-E6A3A74997F3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542BF-1886-6118-4EB9-A02D46F4A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3F6799-2A90-03EC-4463-79A177554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4925-5B43-4782-9A4F-19A9B9872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58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987B0-CBB6-DB5A-C129-E2439D2BC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61EE0-1170-C2A9-8CBE-075F9F50C3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7E6124-90E4-42A4-8133-E21EC59F4A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3CA7E4-B3D0-0E9D-C28F-E1BA00531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B6A4D-878E-461A-8C03-E6A3A74997F3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7E1EB7-FD0E-2334-3411-F1B780AB2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134885-C769-B112-40E8-40F276046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4925-5B43-4782-9A4F-19A9B9872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56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25B2CC-A120-B438-8325-EABCA4A65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98EA09-B787-E8FF-27B4-F1821D4BA0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AD439-FFF8-34C9-71E3-44F028C2B1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BB6A4D-878E-461A-8C03-E6A3A74997F3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7F269-355B-E9F4-4465-D0161F742D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05E7D-9270-6C9B-AC7F-8740601293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0A4925-5B43-4782-9A4F-19A9B9872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7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CC15F.896231C0" TargetMode="External"/><Relationship Id="rId7" Type="http://schemas.openxmlformats.org/officeDocument/2006/relationships/image" Target="cid:image003.png@01DCC160.9A564B00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cid:image002.png@01DCC160.9A564B00" TargetMode="Externa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EC169-5EC8-8F35-493B-2A23DFE242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Port Mapping Draft 28 – </a:t>
            </a:r>
            <a:r>
              <a:rPr lang="en-US" dirty="0" err="1"/>
              <a:t>RefDes</a:t>
            </a:r>
            <a:r>
              <a:rPr lang="en-US" dirty="0"/>
              <a:t> and EMD Issues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D729DB-24D4-1C4B-9903-3F57047B8F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Michael Mirmak, Intel Corp.</a:t>
            </a:r>
          </a:p>
          <a:p>
            <a:r>
              <a:rPr lang="en-US" dirty="0"/>
              <a:t>April 7, 2026</a:t>
            </a:r>
          </a:p>
        </p:txBody>
      </p:sp>
    </p:spTree>
    <p:extLst>
      <p:ext uri="{BB962C8B-B14F-4D97-AF65-F5344CB8AC3E}">
        <p14:creationId xmlns:p14="http://schemas.microsoft.com/office/powerpoint/2010/main" val="2895758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CE41B-0941-3237-5754-794612D4B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Globbing vs. Shorting – An Opinion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B5F-6143-2E9E-6009-9B03D937D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Globbing</a:t>
            </a:r>
            <a:r>
              <a:rPr lang="en-US" dirty="0"/>
              <a:t>: referring to a collection (e.g., of terminals) without assuming any action related to connectivity; definitional</a:t>
            </a:r>
          </a:p>
          <a:p>
            <a:pPr lvl="1"/>
            <a:r>
              <a:rPr lang="en-US" i="1" dirty="0"/>
              <a:t>For instance, defining a single reference location for multiple signals</a:t>
            </a:r>
          </a:p>
          <a:p>
            <a:endParaRPr lang="en-US" dirty="0"/>
          </a:p>
          <a:p>
            <a:r>
              <a:rPr lang="en-US" b="1" dirty="0"/>
              <a:t>Shorting</a:t>
            </a:r>
            <a:r>
              <a:rPr lang="en-US" dirty="0"/>
              <a:t>: making a connection between all members of the collection</a:t>
            </a:r>
          </a:p>
          <a:p>
            <a:pPr lvl="1"/>
            <a:r>
              <a:rPr lang="en-US" dirty="0"/>
              <a:t>Group here is also a short, because of its usage in Port Mapping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62E8EF-1551-A5A2-D56A-37736ED845D4}"/>
              </a:ext>
            </a:extLst>
          </p:cNvPr>
          <p:cNvSpPr/>
          <p:nvPr/>
        </p:nvSpPr>
        <p:spPr>
          <a:xfrm>
            <a:off x="562708" y="5442438"/>
            <a:ext cx="10791092" cy="105043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Proposal: * means </a:t>
            </a:r>
            <a:r>
              <a:rPr lang="en-US" sz="2800" dirty="0" err="1"/>
              <a:t>globbing</a:t>
            </a:r>
            <a:r>
              <a:rPr lang="en-US" sz="2800" dirty="0"/>
              <a:t> in all cases; it’s the </a:t>
            </a:r>
            <a:r>
              <a:rPr lang="en-US" sz="2800" i="1" dirty="0"/>
              <a:t>location or usage </a:t>
            </a:r>
            <a:r>
              <a:rPr lang="en-US" sz="2800" dirty="0"/>
              <a:t>of the wildcard that determines shorting or not…</a:t>
            </a:r>
          </a:p>
        </p:txBody>
      </p:sp>
    </p:spTree>
    <p:extLst>
      <p:ext uri="{BB962C8B-B14F-4D97-AF65-F5344CB8AC3E}">
        <p14:creationId xmlns:p14="http://schemas.microsoft.com/office/powerpoint/2010/main" val="4063202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18E3D-C301-4A48-028E-A8EDE8C8D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 1: </a:t>
            </a:r>
            <a:r>
              <a:rPr lang="en-US" dirty="0" err="1"/>
              <a:t>RefDes</a:t>
            </a:r>
            <a:r>
              <a:rPr lang="en-US" dirty="0"/>
              <a:t>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32912-5453-2966-C258-F921E94DE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977"/>
            <a:ext cx="10515600" cy="477898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Page 8 of Port Mapping Draft 28, “Physical”: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i="1" dirty="0">
                <a:solidFill>
                  <a:srgbClr val="0070C0"/>
                </a:solidFill>
              </a:rPr>
              <a:t>“For a Touchstone file which describes a printed circuit board (PCB) system, the value argument to a ‘Physical’ name should be a reference designator (also called a ‘</a:t>
            </a:r>
            <a:r>
              <a:rPr lang="en-US" i="1" dirty="0" err="1">
                <a:solidFill>
                  <a:srgbClr val="0070C0"/>
                </a:solidFill>
              </a:rPr>
              <a:t>refdes</a:t>
            </a:r>
            <a:r>
              <a:rPr lang="en-US" i="1" dirty="0">
                <a:solidFill>
                  <a:srgbClr val="0070C0"/>
                </a:solidFill>
              </a:rPr>
              <a:t>’), followed by a dot and a pin number (e.g., U7.3).“</a:t>
            </a:r>
          </a:p>
          <a:p>
            <a:pPr marL="457200" lvl="1" indent="0">
              <a:buNone/>
            </a:pPr>
            <a:endParaRPr lang="en-US" i="1" dirty="0"/>
          </a:p>
          <a:p>
            <a:pPr marL="514350" indent="-514350">
              <a:buAutoNum type="arabicParenR"/>
            </a:pPr>
            <a:r>
              <a:rPr lang="en-US" dirty="0"/>
              <a:t>While true for PCB usage, is this a universal rule we should enforce (i.e., for X.Y, Y is always a pin and never anything else)?</a:t>
            </a:r>
          </a:p>
          <a:p>
            <a:pPr marL="514350" indent="-514350">
              <a:buAutoNum type="arabicParenR"/>
            </a:pPr>
            <a:r>
              <a:rPr lang="en-US" dirty="0"/>
              <a:t>Should this definition be made applicable to the entire Port Mapping keyword?</a:t>
            </a:r>
          </a:p>
          <a:p>
            <a:pPr lvl="1"/>
            <a:r>
              <a:rPr lang="en-US" dirty="0"/>
              <a:t>Reminder: EMD, IBIS Interconnect, etc. connections are only supported under “Physical”</a:t>
            </a:r>
          </a:p>
          <a:p>
            <a:pPr lvl="1"/>
            <a:r>
              <a:rPr lang="en-US" dirty="0"/>
              <a:t>Reminder: </a:t>
            </a:r>
            <a:r>
              <a:rPr lang="en-US" i="1" dirty="0"/>
              <a:t>&lt;designator&gt;.&lt;</a:t>
            </a:r>
            <a:r>
              <a:rPr lang="en-US" i="1" dirty="0" err="1"/>
              <a:t>pin_name</a:t>
            </a:r>
            <a:r>
              <a:rPr lang="en-US" i="1" dirty="0"/>
              <a:t>&gt;</a:t>
            </a:r>
            <a:r>
              <a:rPr lang="en-US" dirty="0"/>
              <a:t> format is supported for </a:t>
            </a:r>
            <a:r>
              <a:rPr lang="en-US" b="1" dirty="0"/>
              <a:t>EMD Type S and P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813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CD4E1-337C-2066-6030-62F141E88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 2: EMD Links and Rail Names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1077B-8A2C-812B-9494-72317966B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430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6E2A0151-5FF3-9614-52ED-FB6C1ED7D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2" y="1843767"/>
            <a:ext cx="7050364" cy="92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C284514-4B9F-CC58-C06C-A247AE146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1" y="3341317"/>
            <a:ext cx="7123532" cy="89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>
            <a:extLst>
              <a:ext uri="{FF2B5EF4-FFF2-40B4-BE49-F238E27FC236}">
                <a16:creationId xmlns:a16="http://schemas.microsoft.com/office/drawing/2014/main" id="{EA65F9F4-1150-F5CB-8A57-97B970A82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1" y="4859136"/>
            <a:ext cx="6891603" cy="95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>
            <a:extLst>
              <a:ext uri="{FF2B5EF4-FFF2-40B4-BE49-F238E27FC236}">
                <a16:creationId xmlns:a16="http://schemas.microsoft.com/office/drawing/2014/main" id="{EED6D90F-0A56-5FA4-CB7E-246711BB5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928" y="1566768"/>
            <a:ext cx="112402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Example 12 :</a:t>
            </a: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0591875C-BB89-FF4F-1165-5B5C28BFB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928" y="5467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A32FA55-C2BB-EECC-D73D-7BB08BDE2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928" y="3064782"/>
            <a:ext cx="112402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Example 13 :</a:t>
            </a: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94A311E-A4C5-4FAA-4644-5008E652C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928" y="4580548"/>
            <a:ext cx="112402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Example 14 :</a:t>
            </a:r>
            <a:endParaRPr kumimoji="0" lang="en-US" altLang="en-US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A31EF5-42A4-5C16-C3ED-45E1F3562611}"/>
              </a:ext>
            </a:extLst>
          </p:cNvPr>
          <p:cNvSpPr/>
          <p:nvPr/>
        </p:nvSpPr>
        <p:spPr>
          <a:xfrm>
            <a:off x="5582121" y="2010984"/>
            <a:ext cx="2095500" cy="8353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414256-C69D-FEB2-68BE-564B1894FF4B}"/>
              </a:ext>
            </a:extLst>
          </p:cNvPr>
          <p:cNvSpPr/>
          <p:nvPr/>
        </p:nvSpPr>
        <p:spPr>
          <a:xfrm>
            <a:off x="5689125" y="3527011"/>
            <a:ext cx="1988496" cy="8430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7581A5-A9D9-BCF9-A37D-B7EC25E506D0}"/>
              </a:ext>
            </a:extLst>
          </p:cNvPr>
          <p:cNvSpPr/>
          <p:nvPr/>
        </p:nvSpPr>
        <p:spPr>
          <a:xfrm>
            <a:off x="5723572" y="5050721"/>
            <a:ext cx="1919601" cy="7928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4EE491-D3B0-220A-A464-EBB5130E227A}"/>
              </a:ext>
            </a:extLst>
          </p:cNvPr>
          <p:cNvSpPr txBox="1"/>
          <p:nvPr/>
        </p:nvSpPr>
        <p:spPr>
          <a:xfrm>
            <a:off x="7761405" y="1348894"/>
            <a:ext cx="422959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Physical references in all three examples are supposed to be ”</a:t>
            </a:r>
            <a:r>
              <a:rPr lang="en-US" sz="1600" dirty="0">
                <a:solidFill>
                  <a:srgbClr val="FF0000"/>
                </a:solidFill>
              </a:rPr>
              <a:t>rail signal names</a:t>
            </a:r>
            <a:r>
              <a:rPr lang="en-US" sz="1600" dirty="0"/>
              <a:t>”</a:t>
            </a:r>
          </a:p>
          <a:p>
            <a:endParaRPr lang="en-US" sz="1600" dirty="0"/>
          </a:p>
          <a:p>
            <a:pPr marL="342900" indent="-342900">
              <a:buAutoNum type="arabicParenR"/>
            </a:pPr>
            <a:r>
              <a:rPr lang="en-US" sz="1600" dirty="0"/>
              <a:t>How would a tool or reader know this?</a:t>
            </a:r>
          </a:p>
          <a:p>
            <a:pPr marL="342900" indent="-342900">
              <a:buAutoNum type="arabicParenR"/>
            </a:pPr>
            <a:r>
              <a:rPr lang="en-US" sz="1600" dirty="0"/>
              <a:t>What does this mean (“rail signal names” is not defined for Port Mapping)</a:t>
            </a:r>
          </a:p>
          <a:p>
            <a:pPr marL="342900" indent="-342900">
              <a:buAutoNum type="arabicParenR"/>
            </a:pPr>
            <a:r>
              <a:rPr lang="en-US" sz="1600" dirty="0"/>
              <a:t>Why only rail signals?  </a:t>
            </a:r>
          </a:p>
          <a:p>
            <a:pPr lvl="1"/>
            <a:r>
              <a:rPr lang="en-US" sz="1200" dirty="0"/>
              <a:t>A: “</a:t>
            </a:r>
            <a:r>
              <a:rPr lang="en-US" sz="1400" dirty="0"/>
              <a:t>The asterisk character (“*”) may be used as a wildcard for </a:t>
            </a:r>
            <a:r>
              <a:rPr lang="en-US" sz="1400" dirty="0" err="1"/>
              <a:t>Data_usage</a:t>
            </a:r>
            <a:r>
              <a:rPr lang="en-US" sz="1400" dirty="0"/>
              <a:t> EMD to represent multiple terminals, but only in the context of ports identified as “Type P” (meaning, where rails are involved).”</a:t>
            </a:r>
          </a:p>
          <a:p>
            <a:endParaRPr lang="en-US" sz="1600" dirty="0"/>
          </a:p>
          <a:p>
            <a:pPr marL="457200"/>
            <a:r>
              <a:rPr lang="en-US" sz="1400" dirty="0"/>
              <a:t>Other text states the following are allowed for Type P: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an EMD </a:t>
            </a:r>
            <a:r>
              <a:rPr lang="en-US" sz="1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&lt;</a:t>
            </a:r>
            <a:r>
              <a:rPr lang="en-US" sz="1400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pin_name</a:t>
            </a:r>
            <a:r>
              <a:rPr lang="en-US" sz="1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&gt;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&lt;designator&gt;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  <a:r>
              <a:rPr lang="en-US" sz="1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&lt;</a:t>
            </a:r>
            <a:r>
              <a:rPr lang="en-US" sz="1400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pin_name</a:t>
            </a:r>
            <a:r>
              <a:rPr lang="en-US" sz="1400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&gt;</a:t>
            </a: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Bus_label</a:t>
            </a:r>
            <a:r>
              <a:rPr lang="en-US" sz="1400" dirty="0"/>
              <a:t>.</a:t>
            </a:r>
            <a:r>
              <a:rPr lang="en-US" sz="1400" i="1" dirty="0"/>
              <a:t>&lt;name&gt;</a:t>
            </a:r>
            <a:r>
              <a:rPr lang="en-US" sz="1400" dirty="0"/>
              <a:t> 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Group.</a:t>
            </a:r>
            <a:r>
              <a:rPr lang="en-US" sz="1400" i="1" dirty="0"/>
              <a:t>&lt;name&gt;</a:t>
            </a:r>
            <a:r>
              <a:rPr lang="en-US" sz="1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Bus_label</a:t>
            </a:r>
            <a:r>
              <a:rPr lang="en-US" sz="1400" dirty="0"/>
              <a:t>.</a:t>
            </a:r>
            <a:r>
              <a:rPr lang="en-US" sz="1400" i="1" dirty="0"/>
              <a:t>&lt;designator&gt;</a:t>
            </a:r>
            <a:r>
              <a:rPr lang="en-US" sz="1400" dirty="0"/>
              <a:t>.</a:t>
            </a:r>
            <a:r>
              <a:rPr lang="en-US" sz="1400" i="1" dirty="0"/>
              <a:t>&lt;name&gt;</a:t>
            </a:r>
            <a:r>
              <a:rPr lang="en-US" sz="14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Group.</a:t>
            </a:r>
            <a:r>
              <a:rPr lang="en-US" sz="1400" i="1" dirty="0"/>
              <a:t>&lt;designator&gt;</a:t>
            </a:r>
            <a:r>
              <a:rPr lang="en-US" sz="1400" dirty="0"/>
              <a:t>.</a:t>
            </a:r>
            <a:r>
              <a:rPr lang="en-US" sz="1400" i="1" dirty="0"/>
              <a:t>&lt;name&gt;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Bus_label</a:t>
            </a:r>
            <a:r>
              <a:rPr lang="en-US" sz="1400" dirty="0"/>
              <a:t>.*.</a:t>
            </a:r>
            <a:r>
              <a:rPr lang="en-US" sz="1400" i="1" dirty="0"/>
              <a:t>&lt;name&gt;</a:t>
            </a:r>
            <a:endParaRPr lang="en-US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Group.*.&lt;</a:t>
            </a:r>
            <a:r>
              <a:rPr lang="en-US" sz="1400" i="1" dirty="0"/>
              <a:t>name</a:t>
            </a:r>
            <a:r>
              <a:rPr lang="en-US" sz="1400" dirty="0"/>
              <a:t>&gt;</a:t>
            </a:r>
            <a:endParaRPr 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0BA99C-DAD9-FE23-614E-269EA3D73E92}"/>
              </a:ext>
            </a:extLst>
          </p:cNvPr>
          <p:cNvSpPr txBox="1"/>
          <p:nvPr/>
        </p:nvSpPr>
        <p:spPr>
          <a:xfrm>
            <a:off x="10445565" y="6162437"/>
            <a:ext cx="1431674" cy="369332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Also Type S!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CF1A115-9AF7-EF5B-0E62-52277EFB6517}"/>
              </a:ext>
            </a:extLst>
          </p:cNvPr>
          <p:cNvCxnSpPr>
            <a:cxnSpLocks/>
          </p:cNvCxnSpPr>
          <p:nvPr/>
        </p:nvCxnSpPr>
        <p:spPr>
          <a:xfrm flipH="1">
            <a:off x="7761405" y="3901815"/>
            <a:ext cx="402358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F997524-2110-F310-AFC9-960C0365972F}"/>
              </a:ext>
            </a:extLst>
          </p:cNvPr>
          <p:cNvSpPr/>
          <p:nvPr/>
        </p:nvSpPr>
        <p:spPr>
          <a:xfrm>
            <a:off x="1219836" y="5059209"/>
            <a:ext cx="855511" cy="7844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AC1D46-FEA6-FD54-16B8-D8A2E0427D28}"/>
              </a:ext>
            </a:extLst>
          </p:cNvPr>
          <p:cNvSpPr/>
          <p:nvPr/>
        </p:nvSpPr>
        <p:spPr>
          <a:xfrm>
            <a:off x="1200628" y="3527012"/>
            <a:ext cx="855511" cy="8371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C84069-5D33-845F-BA3A-9F6F1D7952C1}"/>
              </a:ext>
            </a:extLst>
          </p:cNvPr>
          <p:cNvSpPr/>
          <p:nvPr/>
        </p:nvSpPr>
        <p:spPr>
          <a:xfrm>
            <a:off x="1200628" y="2010984"/>
            <a:ext cx="855511" cy="8353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440289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429</Words>
  <Application>Microsoft Office PowerPoint</Application>
  <PresentationFormat>Widescreen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Port Mapping Draft 28 – RefDes and EMD Issues</vt:lpstr>
      <vt:lpstr>Globbing vs. Shorting – An Opinion</vt:lpstr>
      <vt:lpstr>Issue 1: RefDes Definition</vt:lpstr>
      <vt:lpstr>Issue 2: EMD Links and Rail Names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Mirmak, Michael</dc:creator>
  <cp:lastModifiedBy>Mirmak, Michael</cp:lastModifiedBy>
  <cp:revision>2</cp:revision>
  <dcterms:created xsi:type="dcterms:W3CDTF">2026-04-07T18:46:16Z</dcterms:created>
  <dcterms:modified xsi:type="dcterms:W3CDTF">2026-04-08T17:27:50Z</dcterms:modified>
</cp:coreProperties>
</file>