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59" r:id="rId4"/>
    <p:sldId id="260" r:id="rId5"/>
    <p:sldId id="257" r:id="rId6"/>
    <p:sldId id="265" r:id="rId7"/>
    <p:sldId id="261" r:id="rId8"/>
    <p:sldId id="264"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60" d="100"/>
          <a:sy n="60" d="100"/>
        </p:scale>
        <p:origin x="840" y="-1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DE4E8-2450-3FBD-D26F-F4DE67BB9B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A92690-DBE8-6F68-D311-3C3EFB7EE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77520B-A247-D454-E640-9EAD56149326}"/>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5" name="Footer Placeholder 4">
            <a:extLst>
              <a:ext uri="{FF2B5EF4-FFF2-40B4-BE49-F238E27FC236}">
                <a16:creationId xmlns:a16="http://schemas.microsoft.com/office/drawing/2014/main" id="{4FE4AAC3-37AF-8E4E-A0C8-2646793861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E99D0C-1992-9586-66EA-F84AA8B38404}"/>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1999135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F4A9B-9F77-EA77-5B50-C04A24AB7D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2C14EE7-7687-5021-C58E-62559BDA1B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FBC803-F316-A2A0-76C9-D64F2D48D893}"/>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5" name="Footer Placeholder 4">
            <a:extLst>
              <a:ext uri="{FF2B5EF4-FFF2-40B4-BE49-F238E27FC236}">
                <a16:creationId xmlns:a16="http://schemas.microsoft.com/office/drawing/2014/main" id="{24768041-E28C-C096-5A03-8A3D8AD79B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4A6431-84E5-E62F-1CC5-9A819B38A761}"/>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2649295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3C519A-DF8A-380B-AE2D-B13D9BC324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34AA2E-2B23-A646-6AFD-D1F18625D4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8663E-CDC7-C848-8063-786F1A4F3005}"/>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5" name="Footer Placeholder 4">
            <a:extLst>
              <a:ext uri="{FF2B5EF4-FFF2-40B4-BE49-F238E27FC236}">
                <a16:creationId xmlns:a16="http://schemas.microsoft.com/office/drawing/2014/main" id="{B90EF19C-C6DF-571D-9FBD-8A75CDDD4B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4C1D4A-DC94-80DF-E5AF-6622EB2914E0}"/>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3172899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2E2F1-AD38-DC62-04AB-B45AE522D7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B4B3C5-D8B8-15E8-61E4-03C4F1A89D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030C41-2082-838B-2440-9411F642D33D}"/>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5" name="Footer Placeholder 4">
            <a:extLst>
              <a:ext uri="{FF2B5EF4-FFF2-40B4-BE49-F238E27FC236}">
                <a16:creationId xmlns:a16="http://schemas.microsoft.com/office/drawing/2014/main" id="{CA9D17A2-28B7-A0DE-F7C9-001C708494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46612F-9A25-36F8-19CC-06A0FB8A783D}"/>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2059359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E1092-9478-1F9B-167C-7C7269629D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662B4F-E7B1-0C7B-736B-04F0A7AD2B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9F15C6-86D7-1E0E-AAB8-B68341B7320A}"/>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5" name="Footer Placeholder 4">
            <a:extLst>
              <a:ext uri="{FF2B5EF4-FFF2-40B4-BE49-F238E27FC236}">
                <a16:creationId xmlns:a16="http://schemas.microsoft.com/office/drawing/2014/main" id="{813CE84F-A3C0-02F2-A814-1902CE9700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C921D1-25CC-0E38-52BC-6C628E3222FC}"/>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984375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41933-8C00-BD0F-476B-9A63CB9436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9EEB3E-8059-AD41-C59E-F77BC68E71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06549A-1346-E72B-F9CB-02EF1340A7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F2EDCF-F0DC-E4F9-8907-D16A8144B3F7}"/>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6" name="Footer Placeholder 5">
            <a:extLst>
              <a:ext uri="{FF2B5EF4-FFF2-40B4-BE49-F238E27FC236}">
                <a16:creationId xmlns:a16="http://schemas.microsoft.com/office/drawing/2014/main" id="{C6E347A0-8DA0-87C1-DBB1-9AD60A602F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0B1131-A3B2-2692-C731-F3C82D32416E}"/>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4235298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31F5D-FA41-926D-CE6E-3D58E5FB3F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BD87F0-1CF4-2204-4FEB-FC9DEE0E9E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AA737BF-0403-0924-3671-A9641CC51C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BEC6E4-3234-854D-9FA5-93ABF079DC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381499-11E5-2C5B-5613-F53E5AF8F1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3ABBD8-DE4E-D2FF-EE50-7F3DBADE0565}"/>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8" name="Footer Placeholder 7">
            <a:extLst>
              <a:ext uri="{FF2B5EF4-FFF2-40B4-BE49-F238E27FC236}">
                <a16:creationId xmlns:a16="http://schemas.microsoft.com/office/drawing/2014/main" id="{E519EA05-1421-9FE6-9351-425B62E7FF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5DE71C-774B-E8C8-CE43-700496CE7BBB}"/>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1332927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42FA2-E0F1-B7C2-6881-C6F0DD7060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075D91-2CCF-9A5D-5FCB-DC5C9B25F492}"/>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4" name="Footer Placeholder 3">
            <a:extLst>
              <a:ext uri="{FF2B5EF4-FFF2-40B4-BE49-F238E27FC236}">
                <a16:creationId xmlns:a16="http://schemas.microsoft.com/office/drawing/2014/main" id="{17BA64F5-194A-7965-C2D2-11F35802FA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06C9C0-0A44-7A3C-5DFB-398B0153653C}"/>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1153200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7ABAA0-F8BC-288C-AEAE-5206A5BCE3A0}"/>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3" name="Footer Placeholder 2">
            <a:extLst>
              <a:ext uri="{FF2B5EF4-FFF2-40B4-BE49-F238E27FC236}">
                <a16:creationId xmlns:a16="http://schemas.microsoft.com/office/drawing/2014/main" id="{A5D41F32-1BC8-603E-03C3-66A1258820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5FB0556-7564-E934-D14A-A473AA0BBAB7}"/>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10595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8DCF-8F3B-405A-EF2B-3BD4166A01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8F74A5-631C-F7FE-0674-E628EB6DCE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5346BD-8C6F-1885-A78D-0458C3C720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992D16-3D6C-7F53-BEF0-2DF47E43DC33}"/>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6" name="Footer Placeholder 5">
            <a:extLst>
              <a:ext uri="{FF2B5EF4-FFF2-40B4-BE49-F238E27FC236}">
                <a16:creationId xmlns:a16="http://schemas.microsoft.com/office/drawing/2014/main" id="{412BDECE-F31A-B7BC-D1ED-775EBFE161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B1A37B-26AA-CD72-E674-FC86C65512D8}"/>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113489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30748-CE4D-12D5-0CC8-7A3E327715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9622C9-7780-01CE-3330-C268D74A46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D5ADE3-F7FF-8273-2DC3-5244DC6F7A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1DD5A3-3920-1B1D-67ED-BE802CAAFECF}"/>
              </a:ext>
            </a:extLst>
          </p:cNvPr>
          <p:cNvSpPr>
            <a:spLocks noGrp="1"/>
          </p:cNvSpPr>
          <p:nvPr>
            <p:ph type="dt" sz="half" idx="10"/>
          </p:nvPr>
        </p:nvSpPr>
        <p:spPr/>
        <p:txBody>
          <a:bodyPr/>
          <a:lstStyle/>
          <a:p>
            <a:fld id="{745A3D99-C4B0-4CD5-9591-F19CF909BE27}" type="datetimeFigureOut">
              <a:rPr lang="en-US" smtClean="0"/>
              <a:t>3/10/2026</a:t>
            </a:fld>
            <a:endParaRPr lang="en-US"/>
          </a:p>
        </p:txBody>
      </p:sp>
      <p:sp>
        <p:nvSpPr>
          <p:cNvPr id="6" name="Footer Placeholder 5">
            <a:extLst>
              <a:ext uri="{FF2B5EF4-FFF2-40B4-BE49-F238E27FC236}">
                <a16:creationId xmlns:a16="http://schemas.microsoft.com/office/drawing/2014/main" id="{9222552B-3921-6A1D-6D8C-24D9C43FFC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683C05-9797-683E-34FF-F437AEE7754D}"/>
              </a:ext>
            </a:extLst>
          </p:cNvPr>
          <p:cNvSpPr>
            <a:spLocks noGrp="1"/>
          </p:cNvSpPr>
          <p:nvPr>
            <p:ph type="sldNum" sz="quarter" idx="12"/>
          </p:nvPr>
        </p:nvSpPr>
        <p:spPr/>
        <p:txBody>
          <a:bodyPr/>
          <a:lstStyle/>
          <a:p>
            <a:fld id="{8F72C89B-FA4E-4DB7-83B3-424330D83542}" type="slidenum">
              <a:rPr lang="en-US" smtClean="0"/>
              <a:t>‹#›</a:t>
            </a:fld>
            <a:endParaRPr lang="en-US"/>
          </a:p>
        </p:txBody>
      </p:sp>
    </p:spTree>
    <p:extLst>
      <p:ext uri="{BB962C8B-B14F-4D97-AF65-F5344CB8AC3E}">
        <p14:creationId xmlns:p14="http://schemas.microsoft.com/office/powerpoint/2010/main" val="3283857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C503D4-C9F3-DA0F-A3F4-F32454D574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E5530A-910F-B522-86B5-F8E678ACB4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545DE0-5B9A-8CE1-10AF-1521DEC8E6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45A3D99-C4B0-4CD5-9591-F19CF909BE27}" type="datetimeFigureOut">
              <a:rPr lang="en-US" smtClean="0"/>
              <a:t>3/10/2026</a:t>
            </a:fld>
            <a:endParaRPr lang="en-US"/>
          </a:p>
        </p:txBody>
      </p:sp>
      <p:sp>
        <p:nvSpPr>
          <p:cNvPr id="5" name="Footer Placeholder 4">
            <a:extLst>
              <a:ext uri="{FF2B5EF4-FFF2-40B4-BE49-F238E27FC236}">
                <a16:creationId xmlns:a16="http://schemas.microsoft.com/office/drawing/2014/main" id="{82322C90-6F22-3A18-45B9-19E18F7DB3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0A0BA02-B3A6-CB82-A2B4-7959A60E68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72C89B-FA4E-4DB7-83B3-424330D83542}" type="slidenum">
              <a:rPr lang="en-US" smtClean="0"/>
              <a:t>‹#›</a:t>
            </a:fld>
            <a:endParaRPr lang="en-US"/>
          </a:p>
        </p:txBody>
      </p:sp>
    </p:spTree>
    <p:extLst>
      <p:ext uri="{BB962C8B-B14F-4D97-AF65-F5344CB8AC3E}">
        <p14:creationId xmlns:p14="http://schemas.microsoft.com/office/powerpoint/2010/main" val="602174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DBB87-B35E-30D6-FF4E-DA22946DC94D}"/>
              </a:ext>
            </a:extLst>
          </p:cNvPr>
          <p:cNvSpPr>
            <a:spLocks noGrp="1"/>
          </p:cNvSpPr>
          <p:nvPr>
            <p:ph type="ctrTitle"/>
          </p:nvPr>
        </p:nvSpPr>
        <p:spPr/>
        <p:txBody>
          <a:bodyPr>
            <a:noAutofit/>
          </a:bodyPr>
          <a:lstStyle/>
          <a:p>
            <a:r>
              <a:rPr lang="en-US" sz="4400" dirty="0"/>
              <a:t>Port Mapping Proposal for Touchstone 3.0: Resolving Reference Language and Connection Nomenclature</a:t>
            </a:r>
          </a:p>
        </p:txBody>
      </p:sp>
      <p:sp>
        <p:nvSpPr>
          <p:cNvPr id="3" name="Subtitle 2">
            <a:extLst>
              <a:ext uri="{FF2B5EF4-FFF2-40B4-BE49-F238E27FC236}">
                <a16:creationId xmlns:a16="http://schemas.microsoft.com/office/drawing/2014/main" id="{DB119AA4-5860-CC57-A3CF-971A637108C4}"/>
              </a:ext>
            </a:extLst>
          </p:cNvPr>
          <p:cNvSpPr>
            <a:spLocks noGrp="1"/>
          </p:cNvSpPr>
          <p:nvPr>
            <p:ph type="subTitle" idx="1"/>
          </p:nvPr>
        </p:nvSpPr>
        <p:spPr/>
        <p:txBody>
          <a:bodyPr>
            <a:normAutofit lnSpcReduction="10000"/>
          </a:bodyPr>
          <a:lstStyle/>
          <a:p>
            <a:r>
              <a:rPr lang="en-US" dirty="0"/>
              <a:t>Michael Mirmak, Intel Corp.</a:t>
            </a:r>
          </a:p>
          <a:p>
            <a:r>
              <a:rPr lang="en-US" dirty="0"/>
              <a:t>March 11, 2026</a:t>
            </a:r>
          </a:p>
          <a:p>
            <a:endParaRPr lang="en-US" dirty="0"/>
          </a:p>
          <a:p>
            <a:r>
              <a:rPr lang="en-US" dirty="0"/>
              <a:t>Prepared for the IBIS Interconnect Task Group</a:t>
            </a:r>
          </a:p>
        </p:txBody>
      </p:sp>
    </p:spTree>
    <p:extLst>
      <p:ext uri="{BB962C8B-B14F-4D97-AF65-F5344CB8AC3E}">
        <p14:creationId xmlns:p14="http://schemas.microsoft.com/office/powerpoint/2010/main" val="176056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DFEDB47-0A3D-7D21-D5BD-4996BCDD8A71}"/>
              </a:ext>
            </a:extLst>
          </p:cNvPr>
          <p:cNvSpPr>
            <a:spLocks noGrp="1"/>
          </p:cNvSpPr>
          <p:nvPr>
            <p:ph type="title"/>
          </p:nvPr>
        </p:nvSpPr>
        <p:spPr/>
        <p:txBody>
          <a:bodyPr/>
          <a:lstStyle/>
          <a:p>
            <a:r>
              <a:rPr lang="en-US" dirty="0"/>
              <a:t>“Probe” vs. “Physical” Language in Proposal</a:t>
            </a:r>
          </a:p>
        </p:txBody>
      </p:sp>
      <p:sp>
        <p:nvSpPr>
          <p:cNvPr id="7" name="Content Placeholder 6">
            <a:extLst>
              <a:ext uri="{FF2B5EF4-FFF2-40B4-BE49-F238E27FC236}">
                <a16:creationId xmlns:a16="http://schemas.microsoft.com/office/drawing/2014/main" id="{589921DB-8F82-1DE7-CFA7-C55845F53E1F}"/>
              </a:ext>
            </a:extLst>
          </p:cNvPr>
          <p:cNvSpPr>
            <a:spLocks noGrp="1"/>
          </p:cNvSpPr>
          <p:nvPr>
            <p:ph sz="half" idx="1"/>
          </p:nvPr>
        </p:nvSpPr>
        <p:spPr>
          <a:xfrm>
            <a:off x="838200" y="1573619"/>
            <a:ext cx="5181600" cy="4919256"/>
          </a:xfrm>
        </p:spPr>
        <p:txBody>
          <a:bodyPr>
            <a:normAutofit fontScale="32500" lnSpcReduction="20000"/>
          </a:bodyPr>
          <a:lstStyle/>
          <a:p>
            <a:r>
              <a:rPr lang="en-US" sz="4400" b="1" dirty="0"/>
              <a:t>Probe</a:t>
            </a:r>
            <a:r>
              <a:rPr lang="en-US" sz="4400" dirty="0"/>
              <a:t>:	The Probe value identifies the location of the terminal where the Port data is captured, either through simulation or lab measurement.  Specifically, this is a set of coordinates identifying the terminal location.  The value argument to the “Probe” name shall be an X:Y:Z string, with each value,  representing a coordinate, separated from other coordinates by the colon (“:”) character.  Whitespace separating the coordinate values and the colon character is permitted.  X and Y values shall be numeric (floating point) values and are assumed to define distances.  Because PCB system descriptions in Touchstone files may involve either a physical distance (e.g., the top of a connector on a PCB) Z may be a numeric (floating point) value to describe a distance, or to describe a layer within a PCB stackup, the Z value may be a non-negative integer or a string without whitespace.  The coordinate origin is arbitrary and not stated in the Touchstone file, but all coordinates used in a single Touchstone file port map shall use the same origin.  Note that Probe values may refer to a measurement fixture or system not described in the Touchstone file data.  This fixture or system may be distinct from any terminal information in Net and/or Physical used for connectivity to other components.</a:t>
            </a:r>
          </a:p>
          <a:p>
            <a:r>
              <a:rPr lang="en-US" sz="4400" dirty="0"/>
              <a:t>Probe coordinate values have no meaning for the purposes of connectivity, unlike Net and Physical values.  </a:t>
            </a:r>
          </a:p>
          <a:p>
            <a:r>
              <a:rPr lang="en-US" sz="4400" dirty="0">
                <a:highlight>
                  <a:srgbClr val="FFFF00"/>
                </a:highlight>
              </a:rPr>
              <a:t>{Change: make reference optional for Probe; if present, the reference should be specified through a location only, instead of A_gnd or a string name}</a:t>
            </a:r>
          </a:p>
          <a:p>
            <a:endParaRPr lang="en-US" dirty="0"/>
          </a:p>
        </p:txBody>
      </p:sp>
      <p:sp>
        <p:nvSpPr>
          <p:cNvPr id="8" name="Content Placeholder 7">
            <a:extLst>
              <a:ext uri="{FF2B5EF4-FFF2-40B4-BE49-F238E27FC236}">
                <a16:creationId xmlns:a16="http://schemas.microsoft.com/office/drawing/2014/main" id="{3DC70C99-9904-05D8-5CD9-203E2F7DF678}"/>
              </a:ext>
            </a:extLst>
          </p:cNvPr>
          <p:cNvSpPr>
            <a:spLocks noGrp="1"/>
          </p:cNvSpPr>
          <p:nvPr>
            <p:ph sz="half" idx="2"/>
          </p:nvPr>
        </p:nvSpPr>
        <p:spPr>
          <a:xfrm>
            <a:off x="6172199" y="1329070"/>
            <a:ext cx="5651205" cy="5068112"/>
          </a:xfrm>
        </p:spPr>
        <p:txBody>
          <a:bodyPr>
            <a:noAutofit/>
          </a:bodyPr>
          <a:lstStyle/>
          <a:p>
            <a:r>
              <a:rPr lang="en-US" sz="1000" b="1" dirty="0"/>
              <a:t>Physical</a:t>
            </a:r>
            <a:r>
              <a:rPr lang="en-US" sz="1000" dirty="0"/>
              <a:t>:</a:t>
            </a:r>
            <a:r>
              <a:rPr lang="en-US" sz="1000" b="1" dirty="0"/>
              <a:t>	</a:t>
            </a:r>
            <a:r>
              <a:rPr lang="en-US" sz="1000" dirty="0"/>
              <a:t>The value for the name “Physical” is a string that describes the physical location of a terminal (and optionally its reference) for use in connection to other devices, circuit elements, etc.  This is at minimum a pin name for a component (such as “B1” on a connector).  The string should clearly indicate where, for instance, the terminal on the described circuit element is to be connected to other terminals in a circuit simulator netlist.  The value following the Physical name is not intended to identify the function of the terminal (the “Logical” name is intended for use in associating terminals with functional labels).  A Physical name-value pair refers to an individual terminal of the associated Port.  </a:t>
            </a:r>
          </a:p>
          <a:p>
            <a:r>
              <a:rPr lang="en-US" sz="1000" dirty="0"/>
              <a:t>For a Touchstone file which describes a printed circuit board (PCB) system, the value argument to a “Physical” name should be a reference designator (also called a “</a:t>
            </a:r>
            <a:r>
              <a:rPr lang="en-US" sz="1000" dirty="0" err="1"/>
              <a:t>refdes</a:t>
            </a:r>
            <a:r>
              <a:rPr lang="en-US" sz="1000" dirty="0"/>
              <a:t>”), followed by a dot and a pin number (e.g., U7.3).  Because there is no explicit identification (i.e., no </a:t>
            </a:r>
            <a:r>
              <a:rPr lang="en-US" sz="1000" dirty="0" err="1"/>
              <a:t>Data_usage</a:t>
            </a:r>
            <a:r>
              <a:rPr lang="en-US" sz="1000" dirty="0"/>
              <a:t> or other reserve term) for PCB systems that can be automatically read, the usage of reference designator syntax is a recommendation to the model maker.                               …</a:t>
            </a:r>
          </a:p>
          <a:p>
            <a:r>
              <a:rPr lang="en-US" sz="1000" dirty="0"/>
              <a:t>The rules defined below can be followed to automatically connect the circuit described by the Touchstone network data using Physical name-value pairs to external IBIS [Interconnect Model]s, IBIS [EMD Model]s, IBIS [C Comp Model]s, IBIS AMI Ts4file analog circuits, and IBIS-defined PI models.   The value provided in the various </a:t>
            </a:r>
            <a:r>
              <a:rPr lang="en-US" sz="1000" i="1" dirty="0"/>
              <a:t>&lt;name&gt;</a:t>
            </a:r>
            <a:r>
              <a:rPr lang="en-US" sz="1000" dirty="0"/>
              <a:t>, </a:t>
            </a:r>
            <a:r>
              <a:rPr lang="en-US" sz="1000" i="1" dirty="0"/>
              <a:t>&lt;</a:t>
            </a:r>
            <a:r>
              <a:rPr lang="en-US" sz="1000" i="1" dirty="0" err="1"/>
              <a:t>pin_name</a:t>
            </a:r>
            <a:r>
              <a:rPr lang="en-US" sz="1000" i="1" dirty="0"/>
              <a:t>&gt;</a:t>
            </a:r>
            <a:r>
              <a:rPr lang="en-US" sz="1000" dirty="0"/>
              <a:t>, and </a:t>
            </a:r>
            <a:r>
              <a:rPr lang="en-US" sz="1000" i="1" dirty="0"/>
              <a:t>&lt;designator&gt;</a:t>
            </a:r>
            <a:r>
              <a:rPr lang="en-US" sz="1000" dirty="0"/>
              <a:t> fields shown below shall match the value used in the IBIS or EMD file referencing this Touchstone file.  For this reason, if </a:t>
            </a:r>
            <a:r>
              <a:rPr lang="en-US" sz="1000" dirty="0" err="1"/>
              <a:t>Data_usage</a:t>
            </a:r>
            <a:r>
              <a:rPr lang="en-US" sz="1000" dirty="0"/>
              <a:t> is present for a given Port Map, a Physical name-value pair shall be present for all Ports in that Port Map. </a:t>
            </a:r>
          </a:p>
          <a:p>
            <a:r>
              <a:rPr lang="en-US" sz="1000" dirty="0"/>
              <a:t>Physical  value identifiers and Net value identifiers (described above) are the primary mechanisms by which connectivity information between the ports of a Touchstone data set used as a model and its surroundings (e.g., other Touchstone files, SPICE component descriptions, IBIS packages, etc.) may be provided.  Nevertheless, Touchstone files do not name the IBIS-related files, SPICE netlists, etc. that describe the components to which the ports of the Touchstone data set may be connected.  Instead, the connectivity is defined in the external calling file (e.g., the SPICE netlist, the [Interconnect Model] keyword of an IBIS file, the [EMD Model] keyword of an EMD file, the Ts4file parameter in an AMI file, etc.)   that instantiates the Touchstone file with its appropriate syntax.  The information contained in the Touchstone port mapping section facilitates automated generation of such connectivity syntax in the calling files, and/or checking the consistency between the Touchstone file and calling files.</a:t>
            </a:r>
          </a:p>
        </p:txBody>
      </p:sp>
    </p:spTree>
    <p:extLst>
      <p:ext uri="{BB962C8B-B14F-4D97-AF65-F5344CB8AC3E}">
        <p14:creationId xmlns:p14="http://schemas.microsoft.com/office/powerpoint/2010/main" val="3770187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6A634-7A67-797A-567E-A1A45A2FD9EB}"/>
              </a:ext>
            </a:extLst>
          </p:cNvPr>
          <p:cNvSpPr>
            <a:spLocks noGrp="1"/>
          </p:cNvSpPr>
          <p:nvPr>
            <p:ph type="title"/>
          </p:nvPr>
        </p:nvSpPr>
        <p:spPr/>
        <p:txBody>
          <a:bodyPr/>
          <a:lstStyle/>
          <a:p>
            <a:r>
              <a:rPr lang="en-US" dirty="0"/>
              <a:t>A_gnd and Reference Assumption Language</a:t>
            </a:r>
          </a:p>
        </p:txBody>
      </p:sp>
      <p:sp>
        <p:nvSpPr>
          <p:cNvPr id="5" name="Content Placeholder 4">
            <a:extLst>
              <a:ext uri="{FF2B5EF4-FFF2-40B4-BE49-F238E27FC236}">
                <a16:creationId xmlns:a16="http://schemas.microsoft.com/office/drawing/2014/main" id="{4C23417D-EA63-7CE2-2AA6-1C04E2FF294D}"/>
              </a:ext>
            </a:extLst>
          </p:cNvPr>
          <p:cNvSpPr>
            <a:spLocks noGrp="1"/>
          </p:cNvSpPr>
          <p:nvPr>
            <p:ph idx="1"/>
          </p:nvPr>
        </p:nvSpPr>
        <p:spPr/>
        <p:txBody>
          <a:bodyPr>
            <a:normAutofit lnSpcReduction="10000"/>
          </a:bodyPr>
          <a:lstStyle/>
          <a:p>
            <a:r>
              <a:rPr lang="en-US" b="1" dirty="0"/>
              <a:t>Port Subparameter</a:t>
            </a:r>
            <a:r>
              <a:rPr lang="en-US" dirty="0"/>
              <a:t>: </a:t>
            </a:r>
          </a:p>
          <a:p>
            <a:pPr lvl="1"/>
            <a:r>
              <a:rPr lang="en-US" dirty="0"/>
              <a:t>(p.5) “Note that a Port always denotes a </a:t>
            </a:r>
            <a:r>
              <a:rPr lang="en-US" b="1" dirty="0"/>
              <a:t>pair</a:t>
            </a:r>
            <a:r>
              <a:rPr lang="en-US" dirty="0"/>
              <a:t> of terminals; the reference terminal may be explicitly identified using the syntax defined below or, if not explicitly identified, is assumed to be A_gnd.”</a:t>
            </a:r>
          </a:p>
          <a:p>
            <a:pPr lvl="1"/>
            <a:endParaRPr lang="en-US" dirty="0"/>
          </a:p>
          <a:p>
            <a:pPr lvl="1"/>
            <a:r>
              <a:rPr lang="en-US" dirty="0"/>
              <a:t>(p. 6): “The “-“ symbol is used to associate these name-value pairs with the reference terminal of the port; the “-“ symbol may also be used with a Physical Group of terminals.”</a:t>
            </a:r>
          </a:p>
          <a:p>
            <a:pPr lvl="1"/>
            <a:r>
              <a:rPr lang="en-US" dirty="0"/>
              <a:t>“If the “–“ symbol is not present for a port, the reference terminal for that port is connected</a:t>
            </a:r>
            <a:r>
              <a:rPr lang="en-US" sz="1000" dirty="0"/>
              <a:t> </a:t>
            </a:r>
            <a:r>
              <a:rPr lang="en-US" dirty="0"/>
              <a:t> to A_gnd </a:t>
            </a:r>
            <a:r>
              <a:rPr lang="en-US" dirty="0">
                <a:highlight>
                  <a:srgbClr val="FFFF00"/>
                </a:highlight>
              </a:rPr>
              <a:t>{Change: re-phrase to ensure A_gnd assumption refers only to Physical, Net}</a:t>
            </a:r>
            <a:r>
              <a:rPr lang="en-US" dirty="0"/>
              <a:t>.  Note that A_gnd may not appear for the Logical, Net, Physical, or Probe name-value pairs associated with the non-reference terminal of a Port.”</a:t>
            </a:r>
            <a:endParaRPr lang="en-US" sz="1400" dirty="0"/>
          </a:p>
          <a:p>
            <a:pPr lvl="1"/>
            <a:endParaRPr lang="en-US" dirty="0"/>
          </a:p>
        </p:txBody>
      </p:sp>
    </p:spTree>
    <p:extLst>
      <p:ext uri="{BB962C8B-B14F-4D97-AF65-F5344CB8AC3E}">
        <p14:creationId xmlns:p14="http://schemas.microsoft.com/office/powerpoint/2010/main" val="217616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0B172-F722-BABE-0D83-464F6E586D64}"/>
              </a:ext>
            </a:extLst>
          </p:cNvPr>
          <p:cNvSpPr>
            <a:spLocks noGrp="1"/>
          </p:cNvSpPr>
          <p:nvPr>
            <p:ph type="title"/>
          </p:nvPr>
        </p:nvSpPr>
        <p:spPr/>
        <p:txBody>
          <a:bodyPr>
            <a:normAutofit/>
          </a:bodyPr>
          <a:lstStyle/>
          <a:p>
            <a:r>
              <a:rPr lang="en-US" sz="4000" dirty="0"/>
              <a:t>A_gnd and Reference Assumption Language (2)</a:t>
            </a:r>
          </a:p>
        </p:txBody>
      </p:sp>
      <p:sp>
        <p:nvSpPr>
          <p:cNvPr id="3" name="Content Placeholder 2">
            <a:extLst>
              <a:ext uri="{FF2B5EF4-FFF2-40B4-BE49-F238E27FC236}">
                <a16:creationId xmlns:a16="http://schemas.microsoft.com/office/drawing/2014/main" id="{BAD5CBC0-D8C1-8C8F-4215-C7C6836B6EBA}"/>
              </a:ext>
            </a:extLst>
          </p:cNvPr>
          <p:cNvSpPr>
            <a:spLocks noGrp="1"/>
          </p:cNvSpPr>
          <p:nvPr>
            <p:ph idx="1"/>
          </p:nvPr>
        </p:nvSpPr>
        <p:spPr>
          <a:xfrm>
            <a:off x="838200" y="1469571"/>
            <a:ext cx="10515600" cy="4707392"/>
          </a:xfrm>
        </p:spPr>
        <p:txBody>
          <a:bodyPr>
            <a:normAutofit fontScale="92500"/>
          </a:bodyPr>
          <a:lstStyle/>
          <a:p>
            <a:pPr>
              <a:lnSpc>
                <a:spcPct val="120000"/>
              </a:lnSpc>
              <a:spcBef>
                <a:spcPts val="1200"/>
              </a:spcBef>
            </a:pPr>
            <a:r>
              <a:rPr lang="en-US" sz="2000" dirty="0"/>
              <a:t>(p. 10) “</a:t>
            </a:r>
            <a:r>
              <a:rPr lang="en-US" sz="2000" dirty="0">
                <a:solidFill>
                  <a:schemeClr val="accent5"/>
                </a:solidFill>
              </a:rPr>
              <a:t>Name-value pairs for Logical, Net, Physical, or Probe preceded with a “-“ character define how the reference terminal for that function of the port is connected, or the reference terminal used for measurement for that function.  </a:t>
            </a:r>
            <a:r>
              <a:rPr lang="en-US" sz="2000" dirty="0"/>
              <a:t>The value in these reference terminal name-value pairs may be different for each port or may be the same for some ports (in any combination) or may be the same for all ports.  A_gnd may be used as the reference terminal of some or all ports.  Using A_gnd in a name-value pair identified with “-“ is equivalent to omitting that name-value pair since A_gnd is the assumed (or default) reference connection.  This notation helps model makers document how the </a:t>
            </a:r>
            <a:r>
              <a:rPr lang="en-US" sz="2000" strike="sngStrike" dirty="0"/>
              <a:t>probes or </a:t>
            </a:r>
            <a:r>
              <a:rPr lang="en-US" sz="2000" dirty="0"/>
              <a:t>ports were set up in the lab measurements or extraction software simulations.  Note that the use of A_gnd for Logical name-value references does not have meaning in terms of  connectivity, measurement, or defining a return path; it is simply a label.  </a:t>
            </a:r>
            <a:r>
              <a:rPr lang="en-US" sz="2000" strike="sngStrike" dirty="0">
                <a:solidFill>
                  <a:schemeClr val="accent5"/>
                </a:solidFill>
                <a:highlight>
                  <a:srgbClr val="FFFF00"/>
                </a:highlight>
              </a:rPr>
              <a:t>Similarly, for Probe, the use of A_gnd does not have meaning in terms of connectivity or defining a return path; the “A_gnd” string for Probe, if present, simply names a common reference used for measurement of the provided data without specifying a precise physical location.</a:t>
            </a:r>
            <a:r>
              <a:rPr lang="en-US" sz="2000" strike="sngStrike" dirty="0">
                <a:highlight>
                  <a:srgbClr val="FFFF00"/>
                </a:highlight>
              </a:rPr>
              <a:t>“</a:t>
            </a:r>
          </a:p>
        </p:txBody>
      </p:sp>
    </p:spTree>
    <p:extLst>
      <p:ext uri="{BB962C8B-B14F-4D97-AF65-F5344CB8AC3E}">
        <p14:creationId xmlns:p14="http://schemas.microsoft.com/office/powerpoint/2010/main" val="1739965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B9354-4937-73F7-8932-8563B80D1B6A}"/>
              </a:ext>
            </a:extLst>
          </p:cNvPr>
          <p:cNvSpPr>
            <a:spLocks noGrp="1"/>
          </p:cNvSpPr>
          <p:nvPr>
            <p:ph type="title"/>
          </p:nvPr>
        </p:nvSpPr>
        <p:spPr/>
        <p:txBody>
          <a:bodyPr/>
          <a:lstStyle/>
          <a:p>
            <a:r>
              <a:rPr lang="en-US" dirty="0"/>
              <a:t>Current Connectivity “Caution” Language </a:t>
            </a:r>
          </a:p>
        </p:txBody>
      </p:sp>
      <p:sp>
        <p:nvSpPr>
          <p:cNvPr id="5" name="Content Placeholder 4">
            <a:extLst>
              <a:ext uri="{FF2B5EF4-FFF2-40B4-BE49-F238E27FC236}">
                <a16:creationId xmlns:a16="http://schemas.microsoft.com/office/drawing/2014/main" id="{6BD8ED44-B8C5-9DD9-1A7E-541687C7AD23}"/>
              </a:ext>
            </a:extLst>
          </p:cNvPr>
          <p:cNvSpPr>
            <a:spLocks noGrp="1"/>
          </p:cNvSpPr>
          <p:nvPr>
            <p:ph idx="1"/>
          </p:nvPr>
        </p:nvSpPr>
        <p:spPr/>
        <p:txBody>
          <a:bodyPr/>
          <a:lstStyle/>
          <a:p>
            <a:r>
              <a:rPr lang="en-US" dirty="0"/>
              <a:t>(p. 10) “How referencing is handled when the Touchstone data is used in simulation is entirely up to the user of the data or the EDA simulation software.  Care must be taken to ensure that Touchstone data used as models and other circuit blocks (if present) are connected without compromising the loop behavior of the overall circuit being simulated.”</a:t>
            </a:r>
          </a:p>
          <a:p>
            <a:endParaRPr lang="en-US" dirty="0"/>
          </a:p>
        </p:txBody>
      </p:sp>
    </p:spTree>
    <p:extLst>
      <p:ext uri="{BB962C8B-B14F-4D97-AF65-F5344CB8AC3E}">
        <p14:creationId xmlns:p14="http://schemas.microsoft.com/office/powerpoint/2010/main" val="3569865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C475E0-ECC7-5EDA-3F2C-FFDDD195E1F5}"/>
              </a:ext>
            </a:extLst>
          </p:cNvPr>
          <p:cNvSpPr>
            <a:spLocks noGrp="1"/>
          </p:cNvSpPr>
          <p:nvPr>
            <p:ph type="title"/>
          </p:nvPr>
        </p:nvSpPr>
        <p:spPr/>
        <p:txBody>
          <a:bodyPr/>
          <a:lstStyle/>
          <a:p>
            <a:r>
              <a:rPr lang="en-US" dirty="0"/>
              <a:t>Nomenclature Checking</a:t>
            </a:r>
          </a:p>
        </p:txBody>
      </p:sp>
      <p:sp>
        <p:nvSpPr>
          <p:cNvPr id="5" name="Text Placeholder 4">
            <a:extLst>
              <a:ext uri="{FF2B5EF4-FFF2-40B4-BE49-F238E27FC236}">
                <a16:creationId xmlns:a16="http://schemas.microsoft.com/office/drawing/2014/main" id="{EBF30A0F-FBF4-CC80-C8BD-A7A6F78C6752}"/>
              </a:ext>
            </a:extLst>
          </p:cNvPr>
          <p:cNvSpPr>
            <a:spLocks noGrp="1"/>
          </p:cNvSpPr>
          <p:nvPr>
            <p:ph type="body" idx="1"/>
          </p:nvPr>
        </p:nvSpPr>
        <p:spPr/>
        <p:txBody>
          <a:bodyPr/>
          <a:lstStyle/>
          <a:p>
            <a:r>
              <a:rPr lang="en-US" dirty="0"/>
              <a:t>Wildcards for EMD; Syntax Comparisons for IBIS Interconnect</a:t>
            </a:r>
          </a:p>
        </p:txBody>
      </p:sp>
    </p:spTree>
    <p:extLst>
      <p:ext uri="{BB962C8B-B14F-4D97-AF65-F5344CB8AC3E}">
        <p14:creationId xmlns:p14="http://schemas.microsoft.com/office/powerpoint/2010/main" val="1616502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184D0-B136-AEE4-01B3-A4E58AEA4689}"/>
              </a:ext>
            </a:extLst>
          </p:cNvPr>
          <p:cNvSpPr>
            <a:spLocks noGrp="1"/>
          </p:cNvSpPr>
          <p:nvPr>
            <p:ph type="title"/>
          </p:nvPr>
        </p:nvSpPr>
        <p:spPr/>
        <p:txBody>
          <a:bodyPr/>
          <a:lstStyle/>
          <a:p>
            <a:r>
              <a:rPr lang="en-US" dirty="0"/>
              <a:t>EMD Wildcard Definitions</a:t>
            </a:r>
          </a:p>
        </p:txBody>
      </p:sp>
      <p:sp>
        <p:nvSpPr>
          <p:cNvPr id="3" name="Content Placeholder 2">
            <a:extLst>
              <a:ext uri="{FF2B5EF4-FFF2-40B4-BE49-F238E27FC236}">
                <a16:creationId xmlns:a16="http://schemas.microsoft.com/office/drawing/2014/main" id="{7EBCD50D-2DF3-02AB-CF9A-CD0A2FF1FEF7}"/>
              </a:ext>
            </a:extLst>
          </p:cNvPr>
          <p:cNvSpPr>
            <a:spLocks noGrp="1"/>
          </p:cNvSpPr>
          <p:nvPr>
            <p:ph idx="1"/>
          </p:nvPr>
        </p:nvSpPr>
        <p:spPr>
          <a:xfrm>
            <a:off x="838199" y="1825625"/>
            <a:ext cx="10874829" cy="4351338"/>
          </a:xfrm>
        </p:spPr>
        <p:txBody>
          <a:bodyPr/>
          <a:lstStyle/>
          <a:p>
            <a:r>
              <a:rPr lang="en-US" dirty="0"/>
              <a:t>“Wildcard” as a term is only used twice in IBIS 8.0… and not for EMD</a:t>
            </a:r>
          </a:p>
          <a:p>
            <a:r>
              <a:rPr lang="en-US" dirty="0"/>
              <a:t>(p. 408) For </a:t>
            </a:r>
            <a:r>
              <a:rPr lang="en-US" dirty="0" err="1"/>
              <a:t>Terminal_type_qualifier</a:t>
            </a:r>
            <a:r>
              <a:rPr lang="en-US" dirty="0"/>
              <a:t>, for </a:t>
            </a:r>
            <a:r>
              <a:rPr lang="en-US" dirty="0" err="1"/>
              <a:t>signal_name</a:t>
            </a:r>
            <a:r>
              <a:rPr lang="en-US" dirty="0"/>
              <a:t>: </a:t>
            </a:r>
          </a:p>
          <a:p>
            <a:pPr lvl="1"/>
            <a:r>
              <a:rPr lang="en-US" dirty="0"/>
              <a:t>“*.&lt;</a:t>
            </a:r>
            <a:r>
              <a:rPr lang="en-US" dirty="0" err="1"/>
              <a:t>signal_name</a:t>
            </a:r>
            <a:r>
              <a:rPr lang="en-US" dirty="0"/>
              <a:t>&gt; shall represent all of the [Designator Pin List] &lt;</a:t>
            </a:r>
            <a:r>
              <a:rPr lang="en-US" dirty="0" err="1"/>
              <a:t>signal_name</a:t>
            </a:r>
            <a:r>
              <a:rPr lang="en-US" dirty="0"/>
              <a:t>&gt; entries at all [Designator Pin List] interfaces shorted together.”</a:t>
            </a:r>
          </a:p>
          <a:p>
            <a:pPr lvl="1"/>
            <a:endParaRPr lang="en-US" dirty="0"/>
          </a:p>
          <a:p>
            <a:r>
              <a:rPr lang="en-US" dirty="0"/>
              <a:t>(p. 409) For </a:t>
            </a:r>
            <a:r>
              <a:rPr lang="en-US" dirty="0" err="1"/>
              <a:t>Terminal_type_qualifier</a:t>
            </a:r>
            <a:r>
              <a:rPr lang="en-US" dirty="0"/>
              <a:t>, for </a:t>
            </a:r>
            <a:r>
              <a:rPr lang="en-US" dirty="0" err="1"/>
              <a:t>bus_label</a:t>
            </a:r>
            <a:r>
              <a:rPr lang="en-US" dirty="0"/>
              <a:t>:</a:t>
            </a:r>
          </a:p>
          <a:p>
            <a:pPr lvl="1"/>
            <a:r>
              <a:rPr lang="en-US" dirty="0"/>
              <a:t>“*.&lt;</a:t>
            </a:r>
            <a:r>
              <a:rPr lang="en-US" dirty="0" err="1"/>
              <a:t>bus_label</a:t>
            </a:r>
            <a:r>
              <a:rPr lang="en-US" dirty="0"/>
              <a:t>&gt; shall represent all of the [Designator Pin List] &lt;</a:t>
            </a:r>
            <a:r>
              <a:rPr lang="en-US" dirty="0" err="1"/>
              <a:t>bus_label</a:t>
            </a:r>
            <a:r>
              <a:rPr lang="en-US" dirty="0"/>
              <a:t>&gt; entries at all [Designator Pin List] interfaces shorted together.” </a:t>
            </a:r>
          </a:p>
          <a:p>
            <a:endParaRPr lang="en-US" dirty="0"/>
          </a:p>
          <a:p>
            <a:endParaRPr lang="en-US" dirty="0"/>
          </a:p>
        </p:txBody>
      </p:sp>
    </p:spTree>
    <p:extLst>
      <p:ext uri="{BB962C8B-B14F-4D97-AF65-F5344CB8AC3E}">
        <p14:creationId xmlns:p14="http://schemas.microsoft.com/office/powerpoint/2010/main" val="3598076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05752-968A-8511-B5EA-52587B3B6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0CE407-2C81-3356-532B-73AB9F0AE66A}"/>
              </a:ext>
            </a:extLst>
          </p:cNvPr>
          <p:cNvSpPr>
            <a:spLocks noGrp="1"/>
          </p:cNvSpPr>
          <p:nvPr>
            <p:ph type="title"/>
          </p:nvPr>
        </p:nvSpPr>
        <p:spPr/>
        <p:txBody>
          <a:bodyPr/>
          <a:lstStyle/>
          <a:p>
            <a:r>
              <a:rPr lang="en-US" dirty="0"/>
              <a:t>EMD Wildcard Definitions (2) </a:t>
            </a:r>
          </a:p>
        </p:txBody>
      </p:sp>
      <p:sp>
        <p:nvSpPr>
          <p:cNvPr id="3" name="Content Placeholder 2">
            <a:extLst>
              <a:ext uri="{FF2B5EF4-FFF2-40B4-BE49-F238E27FC236}">
                <a16:creationId xmlns:a16="http://schemas.microsoft.com/office/drawing/2014/main" id="{7D1AC0A2-71F8-9BCA-B02A-86F1A18CCAE6}"/>
              </a:ext>
            </a:extLst>
          </p:cNvPr>
          <p:cNvSpPr>
            <a:spLocks noGrp="1"/>
          </p:cNvSpPr>
          <p:nvPr>
            <p:ph idx="1"/>
          </p:nvPr>
        </p:nvSpPr>
        <p:spPr>
          <a:xfrm>
            <a:off x="838199" y="1825625"/>
            <a:ext cx="11027055" cy="4351338"/>
          </a:xfrm>
        </p:spPr>
        <p:txBody>
          <a:bodyPr>
            <a:normAutofit fontScale="92500"/>
          </a:bodyPr>
          <a:lstStyle/>
          <a:p>
            <a:r>
              <a:rPr lang="en-US" dirty="0"/>
              <a:t>(p. 410) For designator interfaces, involving rails:</a:t>
            </a:r>
          </a:p>
          <a:p>
            <a:pPr lvl="1"/>
            <a:r>
              <a:rPr lang="en-US" dirty="0"/>
              <a:t>“For all designator interfaces, terminals with the same </a:t>
            </a:r>
            <a:r>
              <a:rPr lang="en-US" dirty="0" err="1"/>
              <a:t>signal_name</a:t>
            </a:r>
            <a:r>
              <a:rPr lang="en-US" dirty="0"/>
              <a:t> may be reduced to a single terminal for modeling purposes with the syntax: </a:t>
            </a:r>
          </a:p>
          <a:p>
            <a:pPr marL="457200" lvl="1" indent="0">
              <a:buNone/>
            </a:pPr>
            <a:r>
              <a:rPr lang="en-US" dirty="0"/>
              <a:t>	&lt;Terminal_number&gt; </a:t>
            </a:r>
            <a:r>
              <a:rPr lang="en-US" dirty="0" err="1"/>
              <a:t>Pin_rail</a:t>
            </a:r>
            <a:r>
              <a:rPr lang="en-US" dirty="0"/>
              <a:t> </a:t>
            </a:r>
            <a:r>
              <a:rPr lang="en-US" dirty="0" err="1"/>
              <a:t>signal_name</a:t>
            </a:r>
            <a:r>
              <a:rPr lang="en-US" dirty="0"/>
              <a:t> &lt;*.</a:t>
            </a:r>
            <a:r>
              <a:rPr lang="en-US" dirty="0" err="1"/>
              <a:t>signal_name</a:t>
            </a:r>
            <a:r>
              <a:rPr lang="en-US" dirty="0"/>
              <a:t>&gt; </a:t>
            </a:r>
          </a:p>
          <a:p>
            <a:pPr marL="457200" lvl="1" indent="0">
              <a:buNone/>
            </a:pPr>
            <a:endParaRPr lang="en-US" dirty="0"/>
          </a:p>
          <a:p>
            <a:pPr marL="457200" lvl="1" indent="0">
              <a:buNone/>
            </a:pPr>
            <a:r>
              <a:rPr lang="en-US" dirty="0"/>
              <a:t>For all designator interfaces, terminals with the same </a:t>
            </a:r>
            <a:r>
              <a:rPr lang="en-US" dirty="0" err="1"/>
              <a:t>bus_label</a:t>
            </a:r>
            <a:r>
              <a:rPr lang="en-US" dirty="0"/>
              <a:t> may be reduced to a single terminal for modeling purposes with the syntax:</a:t>
            </a:r>
          </a:p>
          <a:p>
            <a:pPr marL="457200" lvl="1" indent="0">
              <a:buNone/>
            </a:pPr>
            <a:r>
              <a:rPr lang="en-US" dirty="0"/>
              <a:t>	 &lt;Terminal_number&gt; </a:t>
            </a:r>
            <a:r>
              <a:rPr lang="en-US" dirty="0" err="1"/>
              <a:t>Pin_rail</a:t>
            </a:r>
            <a:r>
              <a:rPr lang="en-US" dirty="0"/>
              <a:t> </a:t>
            </a:r>
            <a:r>
              <a:rPr lang="en-US" dirty="0" err="1"/>
              <a:t>bus_label</a:t>
            </a:r>
            <a:r>
              <a:rPr lang="en-US" dirty="0"/>
              <a:t> &lt;*.</a:t>
            </a:r>
            <a:r>
              <a:rPr lang="en-US" dirty="0" err="1"/>
              <a:t>bus_label</a:t>
            </a:r>
            <a:r>
              <a:rPr lang="en-US" dirty="0"/>
              <a:t>&gt; </a:t>
            </a:r>
          </a:p>
          <a:p>
            <a:pPr marL="457200" lvl="1" indent="0">
              <a:buNone/>
            </a:pPr>
            <a:endParaRPr lang="en-US" dirty="0"/>
          </a:p>
          <a:p>
            <a:pPr marL="457200" lvl="1" indent="0">
              <a:buNone/>
            </a:pPr>
            <a:r>
              <a:rPr lang="en-US" dirty="0"/>
              <a:t>This syntax excludes rail terminals at the [EMD Pin List] interface.  There may exist electrical connections between all of the *.&lt;name&gt; terminals.  The connections are not necessarily physical shorts on any one interface or between any of the interfaces. “</a:t>
            </a:r>
          </a:p>
          <a:p>
            <a:endParaRPr lang="en-US" dirty="0"/>
          </a:p>
          <a:p>
            <a:endParaRPr lang="en-US" dirty="0"/>
          </a:p>
          <a:p>
            <a:endParaRPr lang="en-US" dirty="0"/>
          </a:p>
        </p:txBody>
      </p:sp>
    </p:spTree>
    <p:extLst>
      <p:ext uri="{BB962C8B-B14F-4D97-AF65-F5344CB8AC3E}">
        <p14:creationId xmlns:p14="http://schemas.microsoft.com/office/powerpoint/2010/main" val="3419405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35740-B842-9F74-3096-0AAE2F607F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56DCA6-00CC-3600-BACF-635E49CE2111}"/>
              </a:ext>
            </a:extLst>
          </p:cNvPr>
          <p:cNvSpPr>
            <a:spLocks noGrp="1"/>
          </p:cNvSpPr>
          <p:nvPr>
            <p:ph type="title"/>
          </p:nvPr>
        </p:nvSpPr>
        <p:spPr/>
        <p:txBody>
          <a:bodyPr>
            <a:normAutofit/>
          </a:bodyPr>
          <a:lstStyle/>
          <a:p>
            <a:r>
              <a:rPr lang="en-US" sz="3200" dirty="0"/>
              <a:t>IBIS Interconnect vs. Port Mapping </a:t>
            </a:r>
            <a:r>
              <a:rPr lang="en-US" sz="3200" dirty="0" err="1"/>
              <a:t>IBIS_Interconnect</a:t>
            </a:r>
            <a:r>
              <a:rPr lang="en-US" sz="3200" dirty="0"/>
              <a:t> Syntax</a:t>
            </a:r>
          </a:p>
        </p:txBody>
      </p:sp>
      <p:sp>
        <p:nvSpPr>
          <p:cNvPr id="3" name="Content Placeholder 2">
            <a:extLst>
              <a:ext uri="{FF2B5EF4-FFF2-40B4-BE49-F238E27FC236}">
                <a16:creationId xmlns:a16="http://schemas.microsoft.com/office/drawing/2014/main" id="{A330B509-934F-2E58-8D99-2E9F7EABC15E}"/>
              </a:ext>
            </a:extLst>
          </p:cNvPr>
          <p:cNvSpPr>
            <a:spLocks noGrp="1"/>
          </p:cNvSpPr>
          <p:nvPr>
            <p:ph sz="half" idx="1"/>
          </p:nvPr>
        </p:nvSpPr>
        <p:spPr>
          <a:xfrm>
            <a:off x="598714" y="1338943"/>
            <a:ext cx="5421086" cy="4838020"/>
          </a:xfrm>
        </p:spPr>
        <p:txBody>
          <a:bodyPr>
            <a:normAutofit fontScale="70000" lnSpcReduction="20000"/>
          </a:bodyPr>
          <a:lstStyle/>
          <a:p>
            <a:pPr>
              <a:lnSpc>
                <a:spcPct val="120000"/>
              </a:lnSpc>
              <a:spcBef>
                <a:spcPts val="0"/>
              </a:spcBef>
            </a:pPr>
            <a:r>
              <a:rPr lang="en-US" dirty="0"/>
              <a:t>IBIS Interconnect</a:t>
            </a:r>
          </a:p>
          <a:p>
            <a:pPr lvl="1">
              <a:lnSpc>
                <a:spcPct val="120000"/>
              </a:lnSpc>
              <a:spcBef>
                <a:spcPts val="0"/>
              </a:spcBef>
            </a:pPr>
            <a:r>
              <a:rPr lang="en-US" dirty="0"/>
              <a:t>pin:  	</a:t>
            </a:r>
            <a:r>
              <a:rPr lang="en-US" dirty="0" err="1"/>
              <a:t>Pin_I</a:t>
            </a:r>
            <a:r>
              <a:rPr lang="en-US" dirty="0"/>
              <a:t>/O, </a:t>
            </a:r>
            <a:r>
              <a:rPr lang="en-US" dirty="0" err="1"/>
              <a:t>Pin_Rail</a:t>
            </a:r>
            <a:r>
              <a:rPr lang="en-US" dirty="0"/>
              <a:t>, A_gnd </a:t>
            </a:r>
          </a:p>
          <a:p>
            <a:pPr lvl="1">
              <a:lnSpc>
                <a:spcPct val="120000"/>
              </a:lnSpc>
              <a:spcBef>
                <a:spcPts val="0"/>
              </a:spcBef>
            </a:pPr>
            <a:endParaRPr lang="en-US" dirty="0"/>
          </a:p>
          <a:p>
            <a:pPr lvl="1">
              <a:lnSpc>
                <a:spcPct val="120000"/>
              </a:lnSpc>
              <a:spcBef>
                <a:spcPts val="0"/>
              </a:spcBef>
            </a:pPr>
            <a:r>
              <a:rPr lang="en-US" dirty="0"/>
              <a:t>die pad: 	</a:t>
            </a:r>
            <a:r>
              <a:rPr lang="en-US" dirty="0" err="1"/>
              <a:t>Pad_I</a:t>
            </a:r>
            <a:r>
              <a:rPr lang="en-US" dirty="0"/>
              <a:t>/O, </a:t>
            </a:r>
            <a:r>
              <a:rPr lang="en-US" dirty="0" err="1"/>
              <a:t>Pad_Rail</a:t>
            </a:r>
            <a:r>
              <a:rPr lang="en-US" dirty="0"/>
              <a:t>, A_gnd </a:t>
            </a:r>
          </a:p>
          <a:p>
            <a:pPr lvl="1">
              <a:lnSpc>
                <a:spcPct val="120000"/>
              </a:lnSpc>
              <a:spcBef>
                <a:spcPts val="0"/>
              </a:spcBef>
            </a:pPr>
            <a:endParaRPr lang="en-US" dirty="0"/>
          </a:p>
          <a:p>
            <a:pPr lvl="1">
              <a:lnSpc>
                <a:spcPct val="120000"/>
              </a:lnSpc>
              <a:spcBef>
                <a:spcPts val="0"/>
              </a:spcBef>
              <a:tabLst>
                <a:tab pos="1771650" algn="l"/>
              </a:tabLst>
            </a:pPr>
            <a:r>
              <a:rPr lang="en-US" dirty="0"/>
              <a:t>buffer: 	</a:t>
            </a:r>
            <a:r>
              <a:rPr lang="en-US" dirty="0" err="1"/>
              <a:t>Buffer_I</a:t>
            </a:r>
            <a:r>
              <a:rPr lang="en-US" dirty="0"/>
              <a:t>/O, </a:t>
            </a:r>
            <a:r>
              <a:rPr lang="en-US" dirty="0" err="1"/>
              <a:t>Buffer_Rail</a:t>
            </a:r>
            <a:r>
              <a:rPr lang="en-US" dirty="0"/>
              <a:t>, </a:t>
            </a:r>
            <a:r>
              <a:rPr lang="en-US" dirty="0" err="1"/>
              <a:t>Pullup_ref</a:t>
            </a:r>
            <a:r>
              <a:rPr lang="en-US" dirty="0"/>
              <a:t>, 	</a:t>
            </a:r>
            <a:r>
              <a:rPr lang="en-US" dirty="0" err="1"/>
              <a:t>Pulldown_ref</a:t>
            </a:r>
            <a:r>
              <a:rPr lang="en-US" dirty="0"/>
              <a:t>, </a:t>
            </a:r>
            <a:r>
              <a:rPr lang="en-US" dirty="0" err="1"/>
              <a:t>Power_clamp_ref</a:t>
            </a:r>
            <a:r>
              <a:rPr lang="en-US" dirty="0"/>
              <a:t>, 	</a:t>
            </a:r>
            <a:r>
              <a:rPr lang="en-US" dirty="0" err="1"/>
              <a:t>Gnd_clamp_ref</a:t>
            </a:r>
            <a:r>
              <a:rPr lang="en-US" dirty="0"/>
              <a:t>, </a:t>
            </a:r>
            <a:r>
              <a:rPr lang="en-US" dirty="0" err="1"/>
              <a:t>Ext_ref</a:t>
            </a:r>
            <a:r>
              <a:rPr lang="en-US" dirty="0"/>
              <a:t>, A_gnd</a:t>
            </a:r>
          </a:p>
          <a:p>
            <a:pPr lvl="1"/>
            <a:endParaRPr lang="en-US" dirty="0"/>
          </a:p>
        </p:txBody>
      </p:sp>
      <p:sp>
        <p:nvSpPr>
          <p:cNvPr id="4" name="Content Placeholder 3">
            <a:extLst>
              <a:ext uri="{FF2B5EF4-FFF2-40B4-BE49-F238E27FC236}">
                <a16:creationId xmlns:a16="http://schemas.microsoft.com/office/drawing/2014/main" id="{62D916FF-ED9E-D99C-52F7-F92526DFAC6B}"/>
              </a:ext>
            </a:extLst>
          </p:cNvPr>
          <p:cNvSpPr>
            <a:spLocks noGrp="1"/>
          </p:cNvSpPr>
          <p:nvPr>
            <p:ph sz="half" idx="2"/>
          </p:nvPr>
        </p:nvSpPr>
        <p:spPr>
          <a:xfrm>
            <a:off x="6172199" y="1338943"/>
            <a:ext cx="5421085" cy="4838020"/>
          </a:xfrm>
        </p:spPr>
        <p:txBody>
          <a:bodyPr>
            <a:normAutofit fontScale="70000" lnSpcReduction="20000"/>
          </a:bodyPr>
          <a:lstStyle/>
          <a:p>
            <a:pPr>
              <a:lnSpc>
                <a:spcPct val="120000"/>
              </a:lnSpc>
              <a:spcBef>
                <a:spcPts val="0"/>
              </a:spcBef>
            </a:pPr>
            <a:r>
              <a:rPr lang="en-US" dirty="0"/>
              <a:t>Port Mapping </a:t>
            </a:r>
          </a:p>
          <a:p>
            <a:pPr lvl="1">
              <a:lnSpc>
                <a:spcPct val="120000"/>
              </a:lnSpc>
              <a:spcBef>
                <a:spcPts val="0"/>
              </a:spcBef>
            </a:pPr>
            <a:r>
              <a:rPr lang="en-US" dirty="0"/>
              <a:t>Physical Name Formats</a:t>
            </a:r>
          </a:p>
          <a:p>
            <a:pPr lvl="2">
              <a:lnSpc>
                <a:spcPct val="120000"/>
              </a:lnSpc>
              <a:spcBef>
                <a:spcPts val="0"/>
              </a:spcBef>
            </a:pPr>
            <a:r>
              <a:rPr lang="en-US" dirty="0"/>
              <a:t>pin.&lt;</a:t>
            </a:r>
            <a:r>
              <a:rPr lang="en-US" dirty="0" err="1"/>
              <a:t>pin_name</a:t>
            </a:r>
            <a:r>
              <a:rPr lang="en-US" dirty="0"/>
              <a:t>&gt;  	(Type S or Type P)</a:t>
            </a:r>
          </a:p>
          <a:p>
            <a:pPr lvl="2">
              <a:lnSpc>
                <a:spcPct val="120000"/>
              </a:lnSpc>
              <a:spcBef>
                <a:spcPts val="0"/>
              </a:spcBef>
            </a:pPr>
            <a:r>
              <a:rPr lang="en-US" dirty="0"/>
              <a:t>pad.&lt;</a:t>
            </a:r>
            <a:r>
              <a:rPr lang="en-US" dirty="0" err="1"/>
              <a:t>pin_name</a:t>
            </a:r>
            <a:r>
              <a:rPr lang="en-US" dirty="0"/>
              <a:t>&gt; 	(Type S or Type P)</a:t>
            </a:r>
          </a:p>
          <a:p>
            <a:pPr lvl="2">
              <a:lnSpc>
                <a:spcPct val="120000"/>
              </a:lnSpc>
              <a:spcBef>
                <a:spcPts val="0"/>
              </a:spcBef>
            </a:pPr>
            <a:r>
              <a:rPr lang="en-US" dirty="0" err="1"/>
              <a:t>buf</a:t>
            </a:r>
            <a:r>
              <a:rPr lang="en-US" dirty="0"/>
              <a:t>.&lt;</a:t>
            </a:r>
            <a:r>
              <a:rPr lang="en-US" dirty="0" err="1"/>
              <a:t>pin_name</a:t>
            </a:r>
            <a:r>
              <a:rPr lang="en-US" dirty="0"/>
              <a:t>&gt; 	(Type S only)</a:t>
            </a:r>
          </a:p>
          <a:p>
            <a:pPr lvl="2">
              <a:lnSpc>
                <a:spcPct val="120000"/>
              </a:lnSpc>
              <a:spcBef>
                <a:spcPts val="0"/>
              </a:spcBef>
            </a:pPr>
            <a:endParaRPr lang="en-US" dirty="0"/>
          </a:p>
          <a:p>
            <a:pPr lvl="1">
              <a:lnSpc>
                <a:spcPct val="120000"/>
              </a:lnSpc>
              <a:spcBef>
                <a:spcPts val="0"/>
              </a:spcBef>
            </a:pPr>
            <a:r>
              <a:rPr lang="en-US" dirty="0"/>
              <a:t>Buffer Rail Connection Formats</a:t>
            </a:r>
          </a:p>
          <a:p>
            <a:pPr lvl="2">
              <a:lnSpc>
                <a:spcPct val="120000"/>
              </a:lnSpc>
              <a:spcBef>
                <a:spcPts val="0"/>
              </a:spcBef>
            </a:pPr>
            <a:r>
              <a:rPr lang="en-US" dirty="0" err="1"/>
              <a:t>Pullup_ref</a:t>
            </a:r>
            <a:r>
              <a:rPr lang="en-US" i="1" dirty="0"/>
              <a:t>.&lt;</a:t>
            </a:r>
            <a:r>
              <a:rPr lang="en-US" i="1" dirty="0" err="1"/>
              <a:t>pin_name</a:t>
            </a:r>
            <a:r>
              <a:rPr lang="en-US" i="1" dirty="0"/>
              <a:t>&gt;</a:t>
            </a:r>
            <a:endParaRPr lang="en-US" dirty="0"/>
          </a:p>
          <a:p>
            <a:pPr lvl="2">
              <a:lnSpc>
                <a:spcPct val="120000"/>
              </a:lnSpc>
              <a:spcBef>
                <a:spcPts val="0"/>
              </a:spcBef>
            </a:pPr>
            <a:r>
              <a:rPr lang="en-US" dirty="0" err="1"/>
              <a:t>Pulldown_ref</a:t>
            </a:r>
            <a:r>
              <a:rPr lang="en-US" i="1" dirty="0"/>
              <a:t>.&lt;</a:t>
            </a:r>
            <a:r>
              <a:rPr lang="en-US" i="1" dirty="0" err="1"/>
              <a:t>pin_name</a:t>
            </a:r>
            <a:r>
              <a:rPr lang="en-US" i="1" dirty="0"/>
              <a:t>&gt;</a:t>
            </a:r>
            <a:endParaRPr lang="en-US" dirty="0"/>
          </a:p>
          <a:p>
            <a:pPr lvl="2">
              <a:lnSpc>
                <a:spcPct val="120000"/>
              </a:lnSpc>
              <a:spcBef>
                <a:spcPts val="0"/>
              </a:spcBef>
            </a:pPr>
            <a:r>
              <a:rPr lang="en-US" dirty="0" err="1"/>
              <a:t>Power_clamp_ref</a:t>
            </a:r>
            <a:r>
              <a:rPr lang="en-US" dirty="0"/>
              <a:t>.</a:t>
            </a:r>
            <a:r>
              <a:rPr lang="en-US" i="1" dirty="0"/>
              <a:t>&lt;</a:t>
            </a:r>
            <a:r>
              <a:rPr lang="en-US" i="1" dirty="0" err="1"/>
              <a:t>pin_name</a:t>
            </a:r>
            <a:r>
              <a:rPr lang="en-US" i="1" dirty="0"/>
              <a:t>&gt;</a:t>
            </a:r>
            <a:endParaRPr lang="en-US" dirty="0"/>
          </a:p>
          <a:p>
            <a:pPr lvl="2">
              <a:lnSpc>
                <a:spcPct val="120000"/>
              </a:lnSpc>
              <a:spcBef>
                <a:spcPts val="0"/>
              </a:spcBef>
            </a:pPr>
            <a:r>
              <a:rPr lang="en-US" dirty="0"/>
              <a:t>  </a:t>
            </a:r>
            <a:r>
              <a:rPr lang="en-US" dirty="0" err="1"/>
              <a:t>Gnd_clamp_ref</a:t>
            </a:r>
            <a:r>
              <a:rPr lang="en-US" dirty="0"/>
              <a:t>.</a:t>
            </a:r>
            <a:r>
              <a:rPr lang="en-US" i="1" dirty="0"/>
              <a:t>&lt;</a:t>
            </a:r>
            <a:r>
              <a:rPr lang="en-US" i="1" dirty="0" err="1"/>
              <a:t>pin_name</a:t>
            </a:r>
            <a:r>
              <a:rPr lang="en-US" sz="600" i="1" dirty="0"/>
              <a:t> </a:t>
            </a:r>
            <a:r>
              <a:rPr lang="en-US" i="1" dirty="0"/>
              <a:t>&gt;</a:t>
            </a:r>
            <a:endParaRPr lang="en-US" sz="1000" dirty="0"/>
          </a:p>
          <a:p>
            <a:pPr lvl="2">
              <a:lnSpc>
                <a:spcPct val="120000"/>
              </a:lnSpc>
              <a:spcBef>
                <a:spcPts val="0"/>
              </a:spcBef>
            </a:pPr>
            <a:r>
              <a:rPr lang="en-US" dirty="0" err="1"/>
              <a:t>Pullup_ref.Bus_label</a:t>
            </a:r>
            <a:r>
              <a:rPr lang="en-US" dirty="0"/>
              <a:t>:</a:t>
            </a:r>
            <a:r>
              <a:rPr lang="en-US" i="1" dirty="0"/>
              <a:t>&lt;name&gt;</a:t>
            </a:r>
            <a:endParaRPr lang="en-US" dirty="0"/>
          </a:p>
          <a:p>
            <a:pPr lvl="2">
              <a:lnSpc>
                <a:spcPct val="120000"/>
              </a:lnSpc>
              <a:spcBef>
                <a:spcPts val="0"/>
              </a:spcBef>
            </a:pPr>
            <a:r>
              <a:rPr lang="en-US" dirty="0" err="1"/>
              <a:t>Pulldown_ref.Bus_label</a:t>
            </a:r>
            <a:r>
              <a:rPr lang="en-US" dirty="0"/>
              <a:t>:</a:t>
            </a:r>
            <a:r>
              <a:rPr lang="en-US" i="1" dirty="0"/>
              <a:t>&lt;name&gt;</a:t>
            </a:r>
            <a:endParaRPr lang="en-US" dirty="0"/>
          </a:p>
          <a:p>
            <a:pPr lvl="2">
              <a:lnSpc>
                <a:spcPct val="120000"/>
              </a:lnSpc>
              <a:spcBef>
                <a:spcPts val="0"/>
              </a:spcBef>
            </a:pPr>
            <a:r>
              <a:rPr lang="en-US" dirty="0" err="1"/>
              <a:t>Power_clamp_ref.Bus_label</a:t>
            </a:r>
            <a:r>
              <a:rPr lang="en-US" dirty="0"/>
              <a:t>:</a:t>
            </a:r>
            <a:r>
              <a:rPr lang="en-US" i="1" dirty="0"/>
              <a:t>&lt;name&gt;</a:t>
            </a:r>
            <a:endParaRPr lang="en-US" dirty="0"/>
          </a:p>
          <a:p>
            <a:pPr lvl="2">
              <a:lnSpc>
                <a:spcPct val="120000"/>
              </a:lnSpc>
              <a:spcBef>
                <a:spcPts val="0"/>
              </a:spcBef>
            </a:pPr>
            <a:r>
              <a:rPr lang="en-US" dirty="0" err="1"/>
              <a:t>Gnd_clamp_ref.Bus_label</a:t>
            </a:r>
            <a:r>
              <a:rPr lang="en-US" dirty="0"/>
              <a:t>:</a:t>
            </a:r>
            <a:r>
              <a:rPr lang="en-US" i="1" dirty="0"/>
              <a:t>&lt;name&gt;</a:t>
            </a:r>
            <a:endParaRPr lang="en-US" sz="1000" dirty="0"/>
          </a:p>
          <a:p>
            <a:pPr lvl="2">
              <a:lnSpc>
                <a:spcPct val="120000"/>
              </a:lnSpc>
              <a:spcBef>
                <a:spcPts val="0"/>
              </a:spcBef>
            </a:pPr>
            <a:r>
              <a:rPr lang="en-US" dirty="0" err="1"/>
              <a:t>Pullup_ref.Group</a:t>
            </a:r>
            <a:r>
              <a:rPr lang="en-US" dirty="0"/>
              <a:t>:</a:t>
            </a:r>
            <a:r>
              <a:rPr lang="en-US" i="1" dirty="0"/>
              <a:t>&lt;name&gt;</a:t>
            </a:r>
            <a:endParaRPr lang="en-US" dirty="0"/>
          </a:p>
          <a:p>
            <a:pPr lvl="2">
              <a:lnSpc>
                <a:spcPct val="120000"/>
              </a:lnSpc>
              <a:spcBef>
                <a:spcPts val="0"/>
              </a:spcBef>
            </a:pPr>
            <a:r>
              <a:rPr lang="en-US" dirty="0" err="1"/>
              <a:t>Pulldown_ref.Group</a:t>
            </a:r>
            <a:r>
              <a:rPr lang="en-US" dirty="0"/>
              <a:t>:</a:t>
            </a:r>
            <a:r>
              <a:rPr lang="en-US" i="1" dirty="0"/>
              <a:t>&lt;name&gt;</a:t>
            </a:r>
            <a:endParaRPr lang="en-US" dirty="0"/>
          </a:p>
          <a:p>
            <a:pPr lvl="2">
              <a:lnSpc>
                <a:spcPct val="120000"/>
              </a:lnSpc>
              <a:spcBef>
                <a:spcPts val="0"/>
              </a:spcBef>
            </a:pPr>
            <a:r>
              <a:rPr lang="en-US" dirty="0" err="1"/>
              <a:t>Power_clamp_ref.Group</a:t>
            </a:r>
            <a:r>
              <a:rPr lang="en-US" dirty="0"/>
              <a:t>:</a:t>
            </a:r>
            <a:r>
              <a:rPr lang="en-US" i="1" dirty="0"/>
              <a:t>&lt;name&gt;</a:t>
            </a:r>
            <a:endParaRPr lang="en-US" dirty="0"/>
          </a:p>
          <a:p>
            <a:pPr lvl="2">
              <a:lnSpc>
                <a:spcPct val="120000"/>
              </a:lnSpc>
              <a:spcBef>
                <a:spcPts val="0"/>
              </a:spcBef>
            </a:pPr>
            <a:r>
              <a:rPr lang="en-US" dirty="0" err="1"/>
              <a:t>Gnd_clamp_ref.Group</a:t>
            </a:r>
            <a:r>
              <a:rPr lang="en-US" dirty="0"/>
              <a:t>:</a:t>
            </a:r>
            <a:r>
              <a:rPr lang="en-US" i="1" dirty="0"/>
              <a:t>&lt;name&gt;</a:t>
            </a:r>
            <a:endParaRPr lang="en-US" dirty="0"/>
          </a:p>
          <a:p>
            <a:pPr lvl="2">
              <a:lnSpc>
                <a:spcPct val="120000"/>
              </a:lnSpc>
              <a:spcBef>
                <a:spcPts val="0"/>
              </a:spcBef>
            </a:pPr>
            <a:r>
              <a:rPr lang="en-US" dirty="0" err="1"/>
              <a:t>Ext_ref</a:t>
            </a:r>
            <a:r>
              <a:rPr lang="en-US" dirty="0"/>
              <a:t> </a:t>
            </a:r>
          </a:p>
          <a:p>
            <a:pPr lvl="2">
              <a:lnSpc>
                <a:spcPct val="120000"/>
              </a:lnSpc>
              <a:spcBef>
                <a:spcPts val="0"/>
              </a:spcBef>
            </a:pPr>
            <a:r>
              <a:rPr lang="en-US" dirty="0"/>
              <a:t>A_gnd</a:t>
            </a:r>
          </a:p>
          <a:p>
            <a:pPr lvl="2"/>
            <a:endParaRPr lang="en-US" dirty="0"/>
          </a:p>
          <a:p>
            <a:pPr lvl="2"/>
            <a:endParaRPr lang="en-US" dirty="0"/>
          </a:p>
          <a:p>
            <a:endParaRPr lang="en-US" dirty="0"/>
          </a:p>
        </p:txBody>
      </p:sp>
    </p:spTree>
    <p:extLst>
      <p:ext uri="{BB962C8B-B14F-4D97-AF65-F5344CB8AC3E}">
        <p14:creationId xmlns:p14="http://schemas.microsoft.com/office/powerpoint/2010/main" val="36330937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1638</TotalTime>
  <Words>1915</Words>
  <Application>Microsoft Office PowerPoint</Application>
  <PresentationFormat>Widescreen</PresentationFormat>
  <Paragraphs>71</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Port Mapping Proposal for Touchstone 3.0: Resolving Reference Language and Connection Nomenclature</vt:lpstr>
      <vt:lpstr>“Probe” vs. “Physical” Language in Proposal</vt:lpstr>
      <vt:lpstr>A_gnd and Reference Assumption Language</vt:lpstr>
      <vt:lpstr>A_gnd and Reference Assumption Language (2)</vt:lpstr>
      <vt:lpstr>Current Connectivity “Caution” Language </vt:lpstr>
      <vt:lpstr>Nomenclature Checking</vt:lpstr>
      <vt:lpstr>EMD Wildcard Definitions</vt:lpstr>
      <vt:lpstr>EMD Wildcard Definitions (2) </vt:lpstr>
      <vt:lpstr>IBIS Interconnect vs. Port Mapping IBIS_Interconnect Syntax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Mirmak, Michael</dc:creator>
  <cp:lastModifiedBy>Mirmak, Michael</cp:lastModifiedBy>
  <cp:revision>2</cp:revision>
  <dcterms:created xsi:type="dcterms:W3CDTF">2026-03-10T18:24:35Z</dcterms:created>
  <dcterms:modified xsi:type="dcterms:W3CDTF">2026-03-11T21:43:32Z</dcterms:modified>
</cp:coreProperties>
</file>