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1"/>
  </p:sldMasterIdLst>
  <p:notesMasterIdLst>
    <p:notesMasterId r:id="rId8"/>
  </p:notesMasterIdLst>
  <p:handoutMasterIdLst>
    <p:handoutMasterId r:id="rId9"/>
  </p:handoutMasterIdLst>
  <p:sldIdLst>
    <p:sldId id="256" r:id="rId2"/>
    <p:sldId id="334" r:id="rId3"/>
    <p:sldId id="335" r:id="rId4"/>
    <p:sldId id="341" r:id="rId5"/>
    <p:sldId id="336" r:id="rId6"/>
    <p:sldId id="337" r:id="rId7"/>
  </p:sldIdLst>
  <p:sldSz cx="9144000" cy="6858000" type="screen4x3"/>
  <p:notesSz cx="7315200" cy="96012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showScrollbar="0"/>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221" autoAdjust="0"/>
    <p:restoredTop sz="71148" autoAdjust="0"/>
  </p:normalViewPr>
  <p:slideViewPr>
    <p:cSldViewPr>
      <p:cViewPr>
        <p:scale>
          <a:sx n="100" d="100"/>
          <a:sy n="100" d="100"/>
        </p:scale>
        <p:origin x="-2664" y="-822"/>
      </p:cViewPr>
      <p:guideLst>
        <p:guide orient="horz" pos="2160"/>
        <p:guide orient="horz" pos="912"/>
        <p:guide orient="horz" pos="3888"/>
        <p:guide pos="2880"/>
        <p:guide pos="288"/>
        <p:guide pos="5472"/>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80" d="100"/>
          <a:sy n="80" d="100"/>
        </p:scale>
        <p:origin x="-3900" y="-57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eaLnBrk="1" fontAlgn="auto" hangingPunct="1">
              <a:spcBef>
                <a:spcPts val="0"/>
              </a:spcBef>
              <a:spcAft>
                <a:spcPts val="0"/>
              </a:spcAft>
              <a:defRPr sz="13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eaLnBrk="1" fontAlgn="auto" hangingPunct="1">
              <a:spcBef>
                <a:spcPts val="0"/>
              </a:spcBef>
              <a:spcAft>
                <a:spcPts val="0"/>
              </a:spcAft>
              <a:defRPr sz="1300">
                <a:latin typeface="+mn-lt"/>
              </a:defRPr>
            </a:lvl1pPr>
          </a:lstStyle>
          <a:p>
            <a:pPr>
              <a:defRPr/>
            </a:pPr>
            <a:fld id="{5F59561D-4E44-4B67-B987-C05478A34150}" type="datetimeFigureOut">
              <a:rPr lang="en-US"/>
              <a:pPr>
                <a:defRPr/>
              </a:pPr>
              <a:t>10/17/2012</a:t>
            </a:fld>
            <a:endParaRPr lang="en-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eaLnBrk="1" fontAlgn="auto" hangingPunct="1">
              <a:spcBef>
                <a:spcPts val="0"/>
              </a:spcBef>
              <a:spcAft>
                <a:spcPts val="0"/>
              </a:spcAft>
              <a:defRPr sz="13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eaLnBrk="1" fontAlgn="auto" hangingPunct="1">
              <a:spcBef>
                <a:spcPts val="0"/>
              </a:spcBef>
              <a:spcAft>
                <a:spcPts val="0"/>
              </a:spcAft>
              <a:defRPr sz="1300">
                <a:latin typeface="+mn-lt"/>
              </a:defRPr>
            </a:lvl1pPr>
          </a:lstStyle>
          <a:p>
            <a:pPr>
              <a:defRPr/>
            </a:pPr>
            <a:fld id="{815FF5C2-E3FB-419F-BB21-CF541207DE99}" type="slidenum">
              <a:rPr lang="en-US"/>
              <a:pPr>
                <a:defRPr/>
              </a:pPr>
              <a:t>‹#›</a:t>
            </a:fld>
            <a:endParaRPr lang="en-US" dirty="0"/>
          </a:p>
        </p:txBody>
      </p:sp>
    </p:spTree>
    <p:extLst>
      <p:ext uri="{BB962C8B-B14F-4D97-AF65-F5344CB8AC3E}">
        <p14:creationId xmlns:p14="http://schemas.microsoft.com/office/powerpoint/2010/main" val="3279634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eaLnBrk="1" fontAlgn="auto" hangingPunct="1">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eaLnBrk="1" fontAlgn="auto" hangingPunct="1">
              <a:spcBef>
                <a:spcPts val="0"/>
              </a:spcBef>
              <a:spcAft>
                <a:spcPts val="0"/>
              </a:spcAft>
              <a:defRPr sz="1300">
                <a:latin typeface="+mn-lt"/>
              </a:defRPr>
            </a:lvl1pPr>
          </a:lstStyle>
          <a:p>
            <a:pPr>
              <a:defRPr/>
            </a:pPr>
            <a:fld id="{A6D948B2-5859-4BB8-BC7D-9824CA235529}" type="datetimeFigureOut">
              <a:rPr lang="en-US"/>
              <a:pPr>
                <a:defRPr/>
              </a:pPr>
              <a:t>10/17/2012</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eaLnBrk="1" fontAlgn="auto" hangingPunct="1">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eaLnBrk="1" fontAlgn="auto" hangingPunct="1">
              <a:spcBef>
                <a:spcPts val="0"/>
              </a:spcBef>
              <a:spcAft>
                <a:spcPts val="0"/>
              </a:spcAft>
              <a:defRPr sz="1300">
                <a:latin typeface="+mn-lt"/>
              </a:defRPr>
            </a:lvl1pPr>
          </a:lstStyle>
          <a:p>
            <a:pPr>
              <a:defRPr/>
            </a:pPr>
            <a:fld id="{F9BE25FF-5108-4B0E-A085-74D9BBA208A9}" type="slidenum">
              <a:rPr lang="en-US"/>
              <a:pPr>
                <a:defRPr/>
              </a:pPr>
              <a:t>‹#›</a:t>
            </a:fld>
            <a:endParaRPr lang="en-US" dirty="0"/>
          </a:p>
        </p:txBody>
      </p:sp>
    </p:spTree>
    <p:extLst>
      <p:ext uri="{BB962C8B-B14F-4D97-AF65-F5344CB8AC3E}">
        <p14:creationId xmlns:p14="http://schemas.microsoft.com/office/powerpoint/2010/main" val="2121324218"/>
      </p:ext>
    </p:extLst>
  </p:cSld>
  <p:clrMap bg1="lt1" tx1="dk1" bg2="lt2" tx2="dk2" accent1="accent1" accent2="accent2" accent3="accent3" accent4="accent4" accent5="accent5" accent6="accent6" hlink="hlink" folHlink="folHlink"/>
  <p:notesStyle>
    <a:lvl1pPr marL="44450" indent="-26988" algn="l" rtl="0" eaLnBrk="0" fontAlgn="base" hangingPunct="0">
      <a:spcBef>
        <a:spcPct val="30000"/>
      </a:spcBef>
      <a:spcAft>
        <a:spcPct val="0"/>
      </a:spcAft>
      <a:buClr>
        <a:schemeClr val="bg1"/>
      </a:buClr>
      <a:buSzPct val="50000"/>
      <a:buFont typeface="Calibri" pitchFamily="34" charset="0"/>
      <a:buChar char=" "/>
      <a:defRPr sz="1200" kern="1200">
        <a:solidFill>
          <a:schemeClr val="tx1"/>
        </a:solidFill>
        <a:latin typeface="+mn-lt"/>
        <a:ea typeface="+mn-ea"/>
        <a:cs typeface="+mn-cs"/>
      </a:defRPr>
    </a:lvl1pPr>
    <a:lvl2pPr marL="341313" indent="-169863" algn="l" rtl="0" eaLnBrk="0" fontAlgn="base" hangingPunct="0">
      <a:spcBef>
        <a:spcPct val="30000"/>
      </a:spcBef>
      <a:spcAft>
        <a:spcPct val="0"/>
      </a:spcAft>
      <a:buClr>
        <a:schemeClr val="accent1"/>
      </a:buClr>
      <a:buFont typeface="Wingdings" pitchFamily="2" charset="2"/>
      <a:buChar char="§"/>
      <a:defRPr sz="1200" kern="1200">
        <a:solidFill>
          <a:schemeClr val="tx1"/>
        </a:solidFill>
        <a:latin typeface="+mn-lt"/>
        <a:ea typeface="+mn-ea"/>
        <a:cs typeface="+mn-cs"/>
      </a:defRPr>
    </a:lvl2pPr>
    <a:lvl3pPr marL="633413" indent="-171450" algn="l" rtl="0" eaLnBrk="0" fontAlgn="base" hangingPunct="0">
      <a:spcBef>
        <a:spcPct val="30000"/>
      </a:spcBef>
      <a:spcAft>
        <a:spcPct val="0"/>
      </a:spcAft>
      <a:buClr>
        <a:schemeClr val="bg2"/>
      </a:buClr>
      <a:buFont typeface="Calibri" pitchFamily="34" charset="0"/>
      <a:buChar char="&gt;"/>
      <a:defRPr sz="1200" kern="1200">
        <a:solidFill>
          <a:schemeClr val="tx1"/>
        </a:solidFill>
        <a:latin typeface="+mn-lt"/>
        <a:ea typeface="+mn-ea"/>
        <a:cs typeface="+mn-cs"/>
      </a:defRPr>
    </a:lvl3pPr>
    <a:lvl4pPr marL="914400" indent="-171450" algn="l" rtl="0" eaLnBrk="0" fontAlgn="base" hangingPunct="0">
      <a:spcBef>
        <a:spcPct val="30000"/>
      </a:spcBef>
      <a:spcAft>
        <a:spcPct val="0"/>
      </a:spcAft>
      <a:buClr>
        <a:schemeClr val="accent1"/>
      </a:buClr>
      <a:buFont typeface="Wingdings" pitchFamily="2" charset="2"/>
      <a:buChar char="§"/>
      <a:defRPr sz="1200" kern="1200">
        <a:solidFill>
          <a:schemeClr val="tx1"/>
        </a:solidFill>
        <a:latin typeface="+mn-lt"/>
        <a:ea typeface="+mn-ea"/>
        <a:cs typeface="+mn-cs"/>
      </a:defRPr>
    </a:lvl4pPr>
    <a:lvl5pPr marL="1195388" indent="-169863" algn="l" rtl="0" eaLnBrk="0" fontAlgn="base" hangingPunct="0">
      <a:spcBef>
        <a:spcPct val="30000"/>
      </a:spcBef>
      <a:spcAft>
        <a:spcPct val="0"/>
      </a:spcAft>
      <a:buClr>
        <a:schemeClr val="bg2"/>
      </a:buClr>
      <a:buFont typeface="Calibri" pitchFamily="34" charset="0"/>
      <a:buChar char="&g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Image Placeholder 1"/>
          <p:cNvSpPr>
            <a:spLocks noGrp="1" noRot="1" noChangeAspect="1"/>
          </p:cNvSpPr>
          <p:nvPr>
            <p:ph type="sldImg"/>
          </p:nvPr>
        </p:nvSpPr>
        <p:spPr bwMode="auto">
          <a:noFill/>
          <a:ln>
            <a:solidFill>
              <a:srgbClr val="000000"/>
            </a:solidFill>
            <a:miter lim="800000"/>
            <a:headEnd/>
            <a:tailEnd/>
          </a:ln>
        </p:spPr>
      </p:sp>
      <p:sp>
        <p:nvSpPr>
          <p:cNvPr id="71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84FBE5-29FE-4DC6-98FD-C107A451B55E}" type="slidenum">
              <a:rPr lang="en-US"/>
              <a:pPr fontAlgn="base">
                <a:spcBef>
                  <a:spcPct val="0"/>
                </a:spcBef>
                <a:spcAft>
                  <a:spcPct val="0"/>
                </a:spcAft>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p:txBody>
          <a:bodyPr/>
          <a:lstStyle/>
          <a:p>
            <a:pPr>
              <a:defRPr/>
            </a:pPr>
            <a:fld id="{A41C88B3-E9F6-4878-8421-6C6C6A8C5D2E}" type="slidenum">
              <a:rPr lang="en-US" smtClean="0"/>
              <a:pPr>
                <a:defRPr/>
              </a:pPr>
              <a:t>2</a:t>
            </a:fld>
            <a:endParaRPr lang="en-US" smtClean="0"/>
          </a:p>
        </p:txBody>
      </p:sp>
      <p:sp>
        <p:nvSpPr>
          <p:cNvPr id="24578" name="Rectangle 2"/>
          <p:cNvSpPr>
            <a:spLocks noGrp="1" noRot="1" noChangeAspect="1" noChangeArrowheads="1" noTextEdit="1"/>
          </p:cNvSpPr>
          <p:nvPr>
            <p:ph type="sldImg"/>
          </p:nvPr>
        </p:nvSpPr>
        <p:spPr bwMode="auto">
          <a:xfrm>
            <a:off x="1258888" y="720725"/>
            <a:ext cx="4800600" cy="3600450"/>
          </a:xfrm>
          <a:noFill/>
          <a:ln>
            <a:solidFill>
              <a:srgbClr val="000000"/>
            </a:solidFill>
            <a:miter lim="800000"/>
            <a:headEnd/>
            <a:tailEnd/>
          </a:ln>
        </p:spPr>
      </p:sp>
      <p:sp>
        <p:nvSpPr>
          <p:cNvPr id="24579" name="Text Box 3"/>
          <p:cNvSpPr>
            <a:spLocks noGrp="1" noChangeArrowheads="1"/>
          </p:cNvSpPr>
          <p:nvPr>
            <p:ph type="body" idx="1"/>
          </p:nvPr>
        </p:nvSpPr>
        <p:spPr bwMode="auto">
          <a:noFill/>
        </p:spPr>
        <p:txBody>
          <a:bodyPr wrap="square" lIns="96645" tIns="48322" rIns="96645" bIns="48322" numCol="1" anchor="t" anchorCtr="0" compatLnSpc="1">
            <a:prstTxWarp prst="textNoShape">
              <a:avLst/>
            </a:prstTxWarp>
          </a:bodyPr>
          <a:lstStyle/>
          <a:p>
            <a:pPr eaLnBrk="1" hangingPunct="1">
              <a:lnSpc>
                <a:spcPct val="95000"/>
              </a:lnSpc>
              <a:spcBef>
                <a:spcPct val="50000"/>
              </a:spcBef>
              <a:spcAft>
                <a:spcPct val="50000"/>
              </a:spcAft>
            </a:pPr>
            <a:r>
              <a:rPr lang="en-US" smtClean="0"/>
              <a:t>Describe the high-level user need.  </a:t>
            </a:r>
          </a:p>
          <a:p>
            <a:pPr eaLnBrk="1" hangingPunct="1">
              <a:lnSpc>
                <a:spcPct val="95000"/>
              </a:lnSpc>
              <a:spcBef>
                <a:spcPct val="50000"/>
              </a:spcBef>
              <a:spcAft>
                <a:spcPct val="50000"/>
              </a:spcAft>
            </a:pPr>
            <a:r>
              <a:rPr lang="en-US" smtClean="0"/>
              <a:t>Summarize in a paragraph or two the key elements of the problem and why this is important to the user.  Include some general background information including the user profile.  Don’t speculate on the solution just yet.</a:t>
            </a:r>
          </a:p>
          <a:p>
            <a:pPr eaLnBrk="1" hangingPunct="1">
              <a:lnSpc>
                <a:spcPct val="95000"/>
              </a:lnSpc>
              <a:spcBef>
                <a:spcPct val="50000"/>
              </a:spcBef>
              <a:spcAft>
                <a:spcPct val="50000"/>
              </a:spcAft>
            </a:pPr>
            <a:r>
              <a:rPr lang="en-US" smtClean="0"/>
              <a:t>Why are we doing this development?</a:t>
            </a:r>
          </a:p>
        </p:txBody>
      </p:sp>
      <p:sp>
        <p:nvSpPr>
          <p:cNvPr id="24580" name="Text Box 4"/>
          <p:cNvSpPr txBox="1">
            <a:spLocks noChangeArrowheads="1"/>
          </p:cNvSpPr>
          <p:nvPr/>
        </p:nvSpPr>
        <p:spPr bwMode="auto">
          <a:xfrm>
            <a:off x="1752600" y="6070600"/>
            <a:ext cx="3881438" cy="2822575"/>
          </a:xfrm>
          <a:prstGeom prst="rect">
            <a:avLst/>
          </a:prstGeom>
          <a:noFill/>
          <a:ln w="9525">
            <a:noFill/>
            <a:miter lim="800000"/>
            <a:headEnd/>
            <a:tailEnd/>
          </a:ln>
        </p:spPr>
        <p:txBody>
          <a:bodyPr lIns="0" tIns="0" rIns="0" bIns="0">
            <a:spAutoFit/>
          </a:bodyPr>
          <a:lstStyle/>
          <a:p>
            <a:pPr defTabSz="949325" eaLnBrk="1" hangingPunct="1">
              <a:lnSpc>
                <a:spcPct val="95000"/>
              </a:lnSpc>
              <a:spcBef>
                <a:spcPct val="50000"/>
              </a:spcBef>
              <a:spcAft>
                <a:spcPct val="50000"/>
              </a:spcAft>
            </a:pPr>
            <a:r>
              <a:rPr lang="en-US" sz="800" b="1">
                <a:latin typeface="Agilent TT Cond"/>
                <a:cs typeface="Times New Roman" pitchFamily="18" charset="0"/>
              </a:rPr>
              <a:t>Example User Profile (Summarize in the Design Review)</a:t>
            </a:r>
          </a:p>
          <a:p>
            <a:pPr defTabSz="949325" eaLnBrk="1" hangingPunct="1">
              <a:lnSpc>
                <a:spcPct val="95000"/>
              </a:lnSpc>
            </a:pPr>
            <a:r>
              <a:rPr lang="en-US" sz="800" b="1">
                <a:latin typeface="Agilent TT Cond"/>
                <a:cs typeface="Times New Roman" pitchFamily="18" charset="0"/>
              </a:rPr>
              <a:t>Job	</a:t>
            </a:r>
          </a:p>
          <a:p>
            <a:pPr defTabSz="949325" eaLnBrk="1" hangingPunct="1">
              <a:lnSpc>
                <a:spcPct val="95000"/>
              </a:lnSpc>
            </a:pPr>
            <a:r>
              <a:rPr lang="en-US" sz="800">
                <a:latin typeface="Agilent TT Cond"/>
                <a:cs typeface="Times New Roman" pitchFamily="18" charset="0"/>
              </a:rPr>
              <a:t>Design Engineer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Large Corporation (Motorola, Ericsson, Nokia…)</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Products	</a:t>
            </a:r>
          </a:p>
          <a:p>
            <a:pPr defTabSz="949325" eaLnBrk="1" hangingPunct="1">
              <a:lnSpc>
                <a:spcPct val="95000"/>
              </a:lnSpc>
            </a:pPr>
            <a:r>
              <a:rPr lang="en-US" sz="800">
                <a:latin typeface="Agilent TT Cond"/>
                <a:cs typeface="Times New Roman" pitchFamily="18" charset="0"/>
              </a:rPr>
              <a:t>Cell Phones, pagers &amp; other communication systems (wired &amp; wireless)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Work Profile	</a:t>
            </a:r>
          </a:p>
          <a:p>
            <a:pPr defTabSz="949325" eaLnBrk="1" hangingPunct="1">
              <a:lnSpc>
                <a:spcPct val="95000"/>
              </a:lnSpc>
            </a:pPr>
            <a:r>
              <a:rPr lang="en-US" sz="800">
                <a:latin typeface="Agilent TT Cond"/>
                <a:cs typeface="Times New Roman" pitchFamily="18" charset="0"/>
              </a:rPr>
              <a:t>Frequency range: 	          &lt; 3 GHz</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General application: 	         Mixed-mode (RF &amp; digital), passive/linear filters and subsystems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Manufacturing technologies: Surface-mount PCB, silicon RFIC and system integration.</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Computer Tool Profile</a:t>
            </a:r>
          </a:p>
          <a:p>
            <a:pPr defTabSz="949325" eaLnBrk="1" hangingPunct="1">
              <a:lnSpc>
                <a:spcPct val="95000"/>
              </a:lnSpc>
            </a:pPr>
            <a:r>
              <a:rPr lang="en-US" sz="800">
                <a:latin typeface="Agilent TT Cond"/>
                <a:cs typeface="Times New Roman" pitchFamily="18" charset="0"/>
              </a:rPr>
              <a:t>Moderate level of computer literacy</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Novice digital filter designer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Uses either Mentor, Cadence, or Synopsys</a:t>
            </a:r>
          </a:p>
          <a:p>
            <a:pPr defTabSz="949325" eaLnBrk="1" hangingPunct="1">
              <a:lnSpc>
                <a:spcPct val="95000"/>
              </a:lnSpc>
            </a:pPr>
            <a:endParaRPr lang="en-US" sz="800">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Wants, Needs, &amp; Expectations</a:t>
            </a:r>
            <a:r>
              <a:rPr lang="en-US" sz="800">
                <a:latin typeface="Agilent TT Cond"/>
                <a:cs typeface="Times New Roman" pitchFamily="18" charset="0"/>
              </a:rPr>
              <a:t> </a:t>
            </a:r>
          </a:p>
          <a:p>
            <a:pPr defTabSz="949325" eaLnBrk="1" hangingPunct="1">
              <a:lnSpc>
                <a:spcPct val="95000"/>
              </a:lnSpc>
            </a:pPr>
            <a:r>
              <a:rPr lang="en-US" sz="800">
                <a:latin typeface="Agilent TT Cond"/>
                <a:cs typeface="Times New Roman" pitchFamily="18" charset="0"/>
              </a:rPr>
              <a:t>No time for classes – wants easy-to-learn tools </a:t>
            </a:r>
          </a:p>
          <a:p>
            <a:pPr defTabSz="949325" eaLnBrk="1" hangingPunct="1">
              <a:lnSpc>
                <a:spcPct val="95000"/>
              </a:lnSpc>
            </a:pPr>
            <a:r>
              <a:rPr lang="en-US" sz="800">
                <a:latin typeface="Agilent TT Cond"/>
                <a:cs typeface="Times New Roman" pitchFamily="18" charset="0"/>
              </a:rPr>
              <a:t>Increasing pressures at work to get designs finished sooner and at/under budget </a:t>
            </a:r>
          </a:p>
          <a:p>
            <a:pPr defTabSz="949325" eaLnBrk="1" hangingPunct="1">
              <a:lnSpc>
                <a:spcPct val="95000"/>
              </a:lnSpc>
            </a:pPr>
            <a:r>
              <a:rPr lang="en-US" sz="800">
                <a:latin typeface="Agilent TT Cond"/>
                <a:cs typeface="Times New Roman" pitchFamily="18" charset="0"/>
              </a:rPr>
              <a:t>Wants to eliminate bottlenecks and design process through simpler design process </a:t>
            </a:r>
          </a:p>
          <a:p>
            <a:pPr defTabSz="949325" eaLnBrk="1" hangingPunct="1">
              <a:lnSpc>
                <a:spcPct val="95000"/>
              </a:lnSpc>
            </a:pPr>
            <a:r>
              <a:rPr lang="en-US" sz="800">
                <a:latin typeface="Agilent TT Cond"/>
                <a:cs typeface="Times New Roman" pitchFamily="18" charset="0"/>
              </a:rPr>
              <a:t>Wants good online support (examples, tutorials, and help tools)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4ADB5FF6-B4FD-4EA5-B8C4-CECB9A58B694}" type="slidenum">
              <a:rPr lang="en-US" smtClean="0"/>
              <a:pPr>
                <a:defRPr/>
              </a:pPr>
              <a:t>3</a:t>
            </a:fld>
            <a:endParaRPr lang="en-US" smtClean="0"/>
          </a:p>
        </p:txBody>
      </p:sp>
      <p:sp>
        <p:nvSpPr>
          <p:cNvPr id="26626" name="Rectangle 2"/>
          <p:cNvSpPr>
            <a:spLocks noGrp="1" noRot="1" noChangeAspect="1" noChangeArrowheads="1" noTextEdit="1"/>
          </p:cNvSpPr>
          <p:nvPr>
            <p:ph type="sldImg"/>
          </p:nvPr>
        </p:nvSpPr>
        <p:spPr bwMode="auto">
          <a:xfrm>
            <a:off x="1258888" y="720725"/>
            <a:ext cx="4800600" cy="3600450"/>
          </a:xfrm>
          <a:noFill/>
          <a:ln>
            <a:solidFill>
              <a:srgbClr val="000000"/>
            </a:solidFill>
            <a:miter lim="800000"/>
            <a:headEnd/>
            <a:tailEnd/>
          </a:ln>
        </p:spPr>
      </p:sp>
      <p:sp>
        <p:nvSpPr>
          <p:cNvPr id="26627" name="Text Box 3"/>
          <p:cNvSpPr>
            <a:spLocks noGrp="1" noChangeArrowheads="1"/>
          </p:cNvSpPr>
          <p:nvPr>
            <p:ph type="body" idx="1"/>
          </p:nvPr>
        </p:nvSpPr>
        <p:spPr bwMode="auto">
          <a:noFill/>
        </p:spPr>
        <p:txBody>
          <a:bodyPr wrap="square" lIns="96645" tIns="48322" rIns="96645" bIns="48322" numCol="1" anchor="t" anchorCtr="0" compatLnSpc="1">
            <a:prstTxWarp prst="textNoShape">
              <a:avLst/>
            </a:prstTxWarp>
          </a:bodyPr>
          <a:lstStyle/>
          <a:p>
            <a:pPr eaLnBrk="1" hangingPunct="1">
              <a:lnSpc>
                <a:spcPct val="95000"/>
              </a:lnSpc>
              <a:spcBef>
                <a:spcPct val="50000"/>
              </a:spcBef>
              <a:spcAft>
                <a:spcPct val="50000"/>
              </a:spcAft>
            </a:pPr>
            <a:r>
              <a:rPr lang="en-US" smtClean="0"/>
              <a:t>Describe the high-level user need.  </a:t>
            </a:r>
          </a:p>
          <a:p>
            <a:pPr eaLnBrk="1" hangingPunct="1">
              <a:lnSpc>
                <a:spcPct val="95000"/>
              </a:lnSpc>
              <a:spcBef>
                <a:spcPct val="50000"/>
              </a:spcBef>
              <a:spcAft>
                <a:spcPct val="50000"/>
              </a:spcAft>
            </a:pPr>
            <a:r>
              <a:rPr lang="en-US" smtClean="0"/>
              <a:t>Summarize in a paragraph or two the key elements of the problem and why this is important to the user.  Include some general background information including the user profile.  Don’t speculate on the solution just yet.</a:t>
            </a:r>
          </a:p>
          <a:p>
            <a:pPr eaLnBrk="1" hangingPunct="1">
              <a:lnSpc>
                <a:spcPct val="95000"/>
              </a:lnSpc>
              <a:spcBef>
                <a:spcPct val="50000"/>
              </a:spcBef>
              <a:spcAft>
                <a:spcPct val="50000"/>
              </a:spcAft>
            </a:pPr>
            <a:r>
              <a:rPr lang="en-US" smtClean="0"/>
              <a:t>Why are we doing this development?</a:t>
            </a:r>
          </a:p>
        </p:txBody>
      </p:sp>
      <p:sp>
        <p:nvSpPr>
          <p:cNvPr id="26628" name="Text Box 4"/>
          <p:cNvSpPr txBox="1">
            <a:spLocks noChangeArrowheads="1"/>
          </p:cNvSpPr>
          <p:nvPr/>
        </p:nvSpPr>
        <p:spPr bwMode="auto">
          <a:xfrm>
            <a:off x="1752600" y="6070600"/>
            <a:ext cx="3881438" cy="2822575"/>
          </a:xfrm>
          <a:prstGeom prst="rect">
            <a:avLst/>
          </a:prstGeom>
          <a:noFill/>
          <a:ln w="9525">
            <a:noFill/>
            <a:miter lim="800000"/>
            <a:headEnd/>
            <a:tailEnd/>
          </a:ln>
        </p:spPr>
        <p:txBody>
          <a:bodyPr lIns="0" tIns="0" rIns="0" bIns="0">
            <a:spAutoFit/>
          </a:bodyPr>
          <a:lstStyle/>
          <a:p>
            <a:pPr defTabSz="949325" eaLnBrk="1" hangingPunct="1">
              <a:lnSpc>
                <a:spcPct val="95000"/>
              </a:lnSpc>
              <a:spcBef>
                <a:spcPct val="50000"/>
              </a:spcBef>
              <a:spcAft>
                <a:spcPct val="50000"/>
              </a:spcAft>
            </a:pPr>
            <a:r>
              <a:rPr lang="en-US" sz="800" b="1">
                <a:latin typeface="Agilent TT Cond"/>
                <a:cs typeface="Times New Roman" pitchFamily="18" charset="0"/>
              </a:rPr>
              <a:t>Example User Profile (Summarize in the Design Review)</a:t>
            </a:r>
          </a:p>
          <a:p>
            <a:pPr defTabSz="949325" eaLnBrk="1" hangingPunct="1">
              <a:lnSpc>
                <a:spcPct val="95000"/>
              </a:lnSpc>
            </a:pPr>
            <a:r>
              <a:rPr lang="en-US" sz="800" b="1">
                <a:latin typeface="Agilent TT Cond"/>
                <a:cs typeface="Times New Roman" pitchFamily="18" charset="0"/>
              </a:rPr>
              <a:t>Job	</a:t>
            </a:r>
          </a:p>
          <a:p>
            <a:pPr defTabSz="949325" eaLnBrk="1" hangingPunct="1">
              <a:lnSpc>
                <a:spcPct val="95000"/>
              </a:lnSpc>
            </a:pPr>
            <a:r>
              <a:rPr lang="en-US" sz="800">
                <a:latin typeface="Agilent TT Cond"/>
                <a:cs typeface="Times New Roman" pitchFamily="18" charset="0"/>
              </a:rPr>
              <a:t>Design Engineer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Large Corporation (Motorola, Ericsson, Nokia…)</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Products	</a:t>
            </a:r>
          </a:p>
          <a:p>
            <a:pPr defTabSz="949325" eaLnBrk="1" hangingPunct="1">
              <a:lnSpc>
                <a:spcPct val="95000"/>
              </a:lnSpc>
            </a:pPr>
            <a:r>
              <a:rPr lang="en-US" sz="800">
                <a:latin typeface="Agilent TT Cond"/>
                <a:cs typeface="Times New Roman" pitchFamily="18" charset="0"/>
              </a:rPr>
              <a:t>Cell Phones, pagers &amp; other communication systems (wired &amp; wireless)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Work Profile	</a:t>
            </a:r>
          </a:p>
          <a:p>
            <a:pPr defTabSz="949325" eaLnBrk="1" hangingPunct="1">
              <a:lnSpc>
                <a:spcPct val="95000"/>
              </a:lnSpc>
            </a:pPr>
            <a:r>
              <a:rPr lang="en-US" sz="800">
                <a:latin typeface="Agilent TT Cond"/>
                <a:cs typeface="Times New Roman" pitchFamily="18" charset="0"/>
              </a:rPr>
              <a:t>Frequency range: 	          &lt; 3 GHz</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General application: 	         Mixed-mode (RF &amp; digital), passive/linear filters and subsystems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Manufacturing technologies: Surface-mount PCB, silicon RFIC and system integration.</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Computer Tool Profile</a:t>
            </a:r>
          </a:p>
          <a:p>
            <a:pPr defTabSz="949325" eaLnBrk="1" hangingPunct="1">
              <a:lnSpc>
                <a:spcPct val="95000"/>
              </a:lnSpc>
            </a:pPr>
            <a:r>
              <a:rPr lang="en-US" sz="800">
                <a:latin typeface="Agilent TT Cond"/>
                <a:cs typeface="Times New Roman" pitchFamily="18" charset="0"/>
              </a:rPr>
              <a:t>Moderate level of computer literacy</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Novice digital filter designer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Uses either Mentor, Cadence, or Synopsys</a:t>
            </a:r>
          </a:p>
          <a:p>
            <a:pPr defTabSz="949325" eaLnBrk="1" hangingPunct="1">
              <a:lnSpc>
                <a:spcPct val="95000"/>
              </a:lnSpc>
            </a:pPr>
            <a:endParaRPr lang="en-US" sz="800">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Wants, Needs, &amp; Expectations</a:t>
            </a:r>
            <a:r>
              <a:rPr lang="en-US" sz="800">
                <a:latin typeface="Agilent TT Cond"/>
                <a:cs typeface="Times New Roman" pitchFamily="18" charset="0"/>
              </a:rPr>
              <a:t> </a:t>
            </a:r>
          </a:p>
          <a:p>
            <a:pPr defTabSz="949325" eaLnBrk="1" hangingPunct="1">
              <a:lnSpc>
                <a:spcPct val="95000"/>
              </a:lnSpc>
            </a:pPr>
            <a:r>
              <a:rPr lang="en-US" sz="800">
                <a:latin typeface="Agilent TT Cond"/>
                <a:cs typeface="Times New Roman" pitchFamily="18" charset="0"/>
              </a:rPr>
              <a:t>No time for classes – wants easy-to-learn tools </a:t>
            </a:r>
          </a:p>
          <a:p>
            <a:pPr defTabSz="949325" eaLnBrk="1" hangingPunct="1">
              <a:lnSpc>
                <a:spcPct val="95000"/>
              </a:lnSpc>
            </a:pPr>
            <a:r>
              <a:rPr lang="en-US" sz="800">
                <a:latin typeface="Agilent TT Cond"/>
                <a:cs typeface="Times New Roman" pitchFamily="18" charset="0"/>
              </a:rPr>
              <a:t>Increasing pressures at work to get designs finished sooner and at/under budget </a:t>
            </a:r>
          </a:p>
          <a:p>
            <a:pPr defTabSz="949325" eaLnBrk="1" hangingPunct="1">
              <a:lnSpc>
                <a:spcPct val="95000"/>
              </a:lnSpc>
            </a:pPr>
            <a:r>
              <a:rPr lang="en-US" sz="800">
                <a:latin typeface="Agilent TT Cond"/>
                <a:cs typeface="Times New Roman" pitchFamily="18" charset="0"/>
              </a:rPr>
              <a:t>Wants to eliminate bottlenecks and design process through simpler design process </a:t>
            </a:r>
          </a:p>
          <a:p>
            <a:pPr defTabSz="949325" eaLnBrk="1" hangingPunct="1">
              <a:lnSpc>
                <a:spcPct val="95000"/>
              </a:lnSpc>
            </a:pPr>
            <a:r>
              <a:rPr lang="en-US" sz="800">
                <a:latin typeface="Agilent TT Cond"/>
                <a:cs typeface="Times New Roman" pitchFamily="18" charset="0"/>
              </a:rPr>
              <a:t>Wants good online support (examples, tutorials, and help tools)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4ADB5FF6-B4FD-4EA5-B8C4-CECB9A58B694}" type="slidenum">
              <a:rPr lang="en-US" smtClean="0"/>
              <a:pPr>
                <a:defRPr/>
              </a:pPr>
              <a:t>4</a:t>
            </a:fld>
            <a:endParaRPr lang="en-US" smtClean="0"/>
          </a:p>
        </p:txBody>
      </p:sp>
      <p:sp>
        <p:nvSpPr>
          <p:cNvPr id="26626" name="Rectangle 2"/>
          <p:cNvSpPr>
            <a:spLocks noGrp="1" noRot="1" noChangeAspect="1" noChangeArrowheads="1" noTextEdit="1"/>
          </p:cNvSpPr>
          <p:nvPr>
            <p:ph type="sldImg"/>
          </p:nvPr>
        </p:nvSpPr>
        <p:spPr bwMode="auto">
          <a:xfrm>
            <a:off x="1258888" y="720725"/>
            <a:ext cx="4800600" cy="3600450"/>
          </a:xfrm>
          <a:noFill/>
          <a:ln>
            <a:solidFill>
              <a:srgbClr val="000000"/>
            </a:solidFill>
            <a:miter lim="800000"/>
            <a:headEnd/>
            <a:tailEnd/>
          </a:ln>
        </p:spPr>
      </p:sp>
      <p:sp>
        <p:nvSpPr>
          <p:cNvPr id="26627" name="Text Box 3"/>
          <p:cNvSpPr>
            <a:spLocks noGrp="1" noChangeArrowheads="1"/>
          </p:cNvSpPr>
          <p:nvPr>
            <p:ph type="body" idx="1"/>
          </p:nvPr>
        </p:nvSpPr>
        <p:spPr bwMode="auto">
          <a:noFill/>
        </p:spPr>
        <p:txBody>
          <a:bodyPr wrap="square" lIns="96645" tIns="48322" rIns="96645" bIns="48322" numCol="1" anchor="t" anchorCtr="0" compatLnSpc="1">
            <a:prstTxWarp prst="textNoShape">
              <a:avLst/>
            </a:prstTxWarp>
          </a:bodyPr>
          <a:lstStyle/>
          <a:p>
            <a:pPr eaLnBrk="1" hangingPunct="1">
              <a:lnSpc>
                <a:spcPct val="95000"/>
              </a:lnSpc>
              <a:spcBef>
                <a:spcPct val="50000"/>
              </a:spcBef>
              <a:spcAft>
                <a:spcPct val="50000"/>
              </a:spcAft>
            </a:pPr>
            <a:r>
              <a:rPr lang="en-US" smtClean="0"/>
              <a:t>Describe the high-level user need.  </a:t>
            </a:r>
          </a:p>
          <a:p>
            <a:pPr eaLnBrk="1" hangingPunct="1">
              <a:lnSpc>
                <a:spcPct val="95000"/>
              </a:lnSpc>
              <a:spcBef>
                <a:spcPct val="50000"/>
              </a:spcBef>
              <a:spcAft>
                <a:spcPct val="50000"/>
              </a:spcAft>
            </a:pPr>
            <a:r>
              <a:rPr lang="en-US" smtClean="0"/>
              <a:t>Summarize in a paragraph or two the key elements of the problem and why this is important to the user.  Include some general background information including the user profile.  Don’t speculate on the solution just yet.</a:t>
            </a:r>
          </a:p>
          <a:p>
            <a:pPr eaLnBrk="1" hangingPunct="1">
              <a:lnSpc>
                <a:spcPct val="95000"/>
              </a:lnSpc>
              <a:spcBef>
                <a:spcPct val="50000"/>
              </a:spcBef>
              <a:spcAft>
                <a:spcPct val="50000"/>
              </a:spcAft>
            </a:pPr>
            <a:r>
              <a:rPr lang="en-US" smtClean="0"/>
              <a:t>Why are we doing this development?</a:t>
            </a:r>
          </a:p>
        </p:txBody>
      </p:sp>
      <p:sp>
        <p:nvSpPr>
          <p:cNvPr id="26628" name="Text Box 4"/>
          <p:cNvSpPr txBox="1">
            <a:spLocks noChangeArrowheads="1"/>
          </p:cNvSpPr>
          <p:nvPr/>
        </p:nvSpPr>
        <p:spPr bwMode="auto">
          <a:xfrm>
            <a:off x="1752600" y="6070600"/>
            <a:ext cx="3881438" cy="2822575"/>
          </a:xfrm>
          <a:prstGeom prst="rect">
            <a:avLst/>
          </a:prstGeom>
          <a:noFill/>
          <a:ln w="9525">
            <a:noFill/>
            <a:miter lim="800000"/>
            <a:headEnd/>
            <a:tailEnd/>
          </a:ln>
        </p:spPr>
        <p:txBody>
          <a:bodyPr lIns="0" tIns="0" rIns="0" bIns="0">
            <a:spAutoFit/>
          </a:bodyPr>
          <a:lstStyle/>
          <a:p>
            <a:pPr defTabSz="949325" eaLnBrk="1" hangingPunct="1">
              <a:lnSpc>
                <a:spcPct val="95000"/>
              </a:lnSpc>
              <a:spcBef>
                <a:spcPct val="50000"/>
              </a:spcBef>
              <a:spcAft>
                <a:spcPct val="50000"/>
              </a:spcAft>
            </a:pPr>
            <a:r>
              <a:rPr lang="en-US" sz="800" b="1">
                <a:latin typeface="Agilent TT Cond"/>
                <a:cs typeface="Times New Roman" pitchFamily="18" charset="0"/>
              </a:rPr>
              <a:t>Example User Profile (Summarize in the Design Review)</a:t>
            </a:r>
          </a:p>
          <a:p>
            <a:pPr defTabSz="949325" eaLnBrk="1" hangingPunct="1">
              <a:lnSpc>
                <a:spcPct val="95000"/>
              </a:lnSpc>
            </a:pPr>
            <a:r>
              <a:rPr lang="en-US" sz="800" b="1">
                <a:latin typeface="Agilent TT Cond"/>
                <a:cs typeface="Times New Roman" pitchFamily="18" charset="0"/>
              </a:rPr>
              <a:t>Job	</a:t>
            </a:r>
          </a:p>
          <a:p>
            <a:pPr defTabSz="949325" eaLnBrk="1" hangingPunct="1">
              <a:lnSpc>
                <a:spcPct val="95000"/>
              </a:lnSpc>
            </a:pPr>
            <a:r>
              <a:rPr lang="en-US" sz="800">
                <a:latin typeface="Agilent TT Cond"/>
                <a:cs typeface="Times New Roman" pitchFamily="18" charset="0"/>
              </a:rPr>
              <a:t>Design Engineer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Large Corporation (Motorola, Ericsson, Nokia…)</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Products	</a:t>
            </a:r>
          </a:p>
          <a:p>
            <a:pPr defTabSz="949325" eaLnBrk="1" hangingPunct="1">
              <a:lnSpc>
                <a:spcPct val="95000"/>
              </a:lnSpc>
            </a:pPr>
            <a:r>
              <a:rPr lang="en-US" sz="800">
                <a:latin typeface="Agilent TT Cond"/>
                <a:cs typeface="Times New Roman" pitchFamily="18" charset="0"/>
              </a:rPr>
              <a:t>Cell Phones, pagers &amp; other communication systems (wired &amp; wireless)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Work Profile	</a:t>
            </a:r>
          </a:p>
          <a:p>
            <a:pPr defTabSz="949325" eaLnBrk="1" hangingPunct="1">
              <a:lnSpc>
                <a:spcPct val="95000"/>
              </a:lnSpc>
            </a:pPr>
            <a:r>
              <a:rPr lang="en-US" sz="800">
                <a:latin typeface="Agilent TT Cond"/>
                <a:cs typeface="Times New Roman" pitchFamily="18" charset="0"/>
              </a:rPr>
              <a:t>Frequency range: 	          &lt; 3 GHz</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General application: 	         Mixed-mode (RF &amp; digital), passive/linear filters and subsystems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Manufacturing technologies: Surface-mount PCB, silicon RFIC and system integration.</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Computer Tool Profile</a:t>
            </a:r>
          </a:p>
          <a:p>
            <a:pPr defTabSz="949325" eaLnBrk="1" hangingPunct="1">
              <a:lnSpc>
                <a:spcPct val="95000"/>
              </a:lnSpc>
            </a:pPr>
            <a:r>
              <a:rPr lang="en-US" sz="800">
                <a:latin typeface="Agilent TT Cond"/>
                <a:cs typeface="Times New Roman" pitchFamily="18" charset="0"/>
              </a:rPr>
              <a:t>Moderate level of computer literacy</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Novice digital filter designer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Uses either Mentor, Cadence, or Synopsys</a:t>
            </a:r>
          </a:p>
          <a:p>
            <a:pPr defTabSz="949325" eaLnBrk="1" hangingPunct="1">
              <a:lnSpc>
                <a:spcPct val="95000"/>
              </a:lnSpc>
            </a:pPr>
            <a:endParaRPr lang="en-US" sz="800">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Wants, Needs, &amp; Expectations</a:t>
            </a:r>
            <a:r>
              <a:rPr lang="en-US" sz="800">
                <a:latin typeface="Agilent TT Cond"/>
                <a:cs typeface="Times New Roman" pitchFamily="18" charset="0"/>
              </a:rPr>
              <a:t> </a:t>
            </a:r>
          </a:p>
          <a:p>
            <a:pPr defTabSz="949325" eaLnBrk="1" hangingPunct="1">
              <a:lnSpc>
                <a:spcPct val="95000"/>
              </a:lnSpc>
            </a:pPr>
            <a:r>
              <a:rPr lang="en-US" sz="800">
                <a:latin typeface="Agilent TT Cond"/>
                <a:cs typeface="Times New Roman" pitchFamily="18" charset="0"/>
              </a:rPr>
              <a:t>No time for classes – wants easy-to-learn tools </a:t>
            </a:r>
          </a:p>
          <a:p>
            <a:pPr defTabSz="949325" eaLnBrk="1" hangingPunct="1">
              <a:lnSpc>
                <a:spcPct val="95000"/>
              </a:lnSpc>
            </a:pPr>
            <a:r>
              <a:rPr lang="en-US" sz="800">
                <a:latin typeface="Agilent TT Cond"/>
                <a:cs typeface="Times New Roman" pitchFamily="18" charset="0"/>
              </a:rPr>
              <a:t>Increasing pressures at work to get designs finished sooner and at/under budget </a:t>
            </a:r>
          </a:p>
          <a:p>
            <a:pPr defTabSz="949325" eaLnBrk="1" hangingPunct="1">
              <a:lnSpc>
                <a:spcPct val="95000"/>
              </a:lnSpc>
            </a:pPr>
            <a:r>
              <a:rPr lang="en-US" sz="800">
                <a:latin typeface="Agilent TT Cond"/>
                <a:cs typeface="Times New Roman" pitchFamily="18" charset="0"/>
              </a:rPr>
              <a:t>Wants to eliminate bottlenecks and design process through simpler design process </a:t>
            </a:r>
          </a:p>
          <a:p>
            <a:pPr defTabSz="949325" eaLnBrk="1" hangingPunct="1">
              <a:lnSpc>
                <a:spcPct val="95000"/>
              </a:lnSpc>
            </a:pPr>
            <a:r>
              <a:rPr lang="en-US" sz="800">
                <a:latin typeface="Agilent TT Cond"/>
                <a:cs typeface="Times New Roman" pitchFamily="18" charset="0"/>
              </a:rPr>
              <a:t>Wants good online support (examples, tutorials, and help tools)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pPr>
              <a:defRPr/>
            </a:pPr>
            <a:fld id="{D3F7BA61-6E8E-4F90-815C-B834F0C70121}" type="slidenum">
              <a:rPr lang="en-US" smtClean="0"/>
              <a:pPr>
                <a:defRPr/>
              </a:pPr>
              <a:t>5</a:t>
            </a:fld>
            <a:endParaRPr lang="en-US" smtClean="0"/>
          </a:p>
        </p:txBody>
      </p:sp>
      <p:sp>
        <p:nvSpPr>
          <p:cNvPr id="28674" name="Rectangle 2"/>
          <p:cNvSpPr>
            <a:spLocks noGrp="1" noRot="1" noChangeAspect="1" noChangeArrowheads="1" noTextEdit="1"/>
          </p:cNvSpPr>
          <p:nvPr>
            <p:ph type="sldImg"/>
          </p:nvPr>
        </p:nvSpPr>
        <p:spPr bwMode="auto">
          <a:xfrm>
            <a:off x="1258888" y="720725"/>
            <a:ext cx="4800600" cy="3600450"/>
          </a:xfrm>
          <a:noFill/>
          <a:ln>
            <a:solidFill>
              <a:srgbClr val="000000"/>
            </a:solidFill>
            <a:miter lim="800000"/>
            <a:headEnd/>
            <a:tailEnd/>
          </a:ln>
        </p:spPr>
      </p:sp>
      <p:sp>
        <p:nvSpPr>
          <p:cNvPr id="28675" name="Text Box 3"/>
          <p:cNvSpPr>
            <a:spLocks noGrp="1" noChangeArrowheads="1"/>
          </p:cNvSpPr>
          <p:nvPr>
            <p:ph type="body" idx="1"/>
          </p:nvPr>
        </p:nvSpPr>
        <p:spPr bwMode="auto">
          <a:noFill/>
        </p:spPr>
        <p:txBody>
          <a:bodyPr wrap="square" lIns="96645" tIns="48322" rIns="96645" bIns="48322" numCol="1" anchor="t" anchorCtr="0" compatLnSpc="1">
            <a:prstTxWarp prst="textNoShape">
              <a:avLst/>
            </a:prstTxWarp>
          </a:bodyPr>
          <a:lstStyle/>
          <a:p>
            <a:pPr eaLnBrk="1" hangingPunct="1">
              <a:lnSpc>
                <a:spcPct val="95000"/>
              </a:lnSpc>
              <a:spcBef>
                <a:spcPct val="50000"/>
              </a:spcBef>
              <a:spcAft>
                <a:spcPct val="50000"/>
              </a:spcAft>
            </a:pPr>
            <a:r>
              <a:rPr lang="en-US" smtClean="0"/>
              <a:t>Describe the high-level user need.  </a:t>
            </a:r>
          </a:p>
          <a:p>
            <a:pPr eaLnBrk="1" hangingPunct="1">
              <a:lnSpc>
                <a:spcPct val="95000"/>
              </a:lnSpc>
              <a:spcBef>
                <a:spcPct val="50000"/>
              </a:spcBef>
              <a:spcAft>
                <a:spcPct val="50000"/>
              </a:spcAft>
            </a:pPr>
            <a:r>
              <a:rPr lang="en-US" smtClean="0"/>
              <a:t>Summarize in a paragraph or two the key elements of the problem and why this is important to the user.  Include some general background information including the user profile.  Don’t speculate on the solution just yet.</a:t>
            </a:r>
          </a:p>
          <a:p>
            <a:pPr eaLnBrk="1" hangingPunct="1">
              <a:lnSpc>
                <a:spcPct val="95000"/>
              </a:lnSpc>
              <a:spcBef>
                <a:spcPct val="50000"/>
              </a:spcBef>
              <a:spcAft>
                <a:spcPct val="50000"/>
              </a:spcAft>
            </a:pPr>
            <a:r>
              <a:rPr lang="en-US" smtClean="0"/>
              <a:t>Why are we doing this development?</a:t>
            </a:r>
          </a:p>
        </p:txBody>
      </p:sp>
      <p:sp>
        <p:nvSpPr>
          <p:cNvPr id="28676" name="Text Box 4"/>
          <p:cNvSpPr txBox="1">
            <a:spLocks noChangeArrowheads="1"/>
          </p:cNvSpPr>
          <p:nvPr/>
        </p:nvSpPr>
        <p:spPr bwMode="auto">
          <a:xfrm>
            <a:off x="1752600" y="6070600"/>
            <a:ext cx="3881438" cy="2822575"/>
          </a:xfrm>
          <a:prstGeom prst="rect">
            <a:avLst/>
          </a:prstGeom>
          <a:noFill/>
          <a:ln w="9525">
            <a:noFill/>
            <a:miter lim="800000"/>
            <a:headEnd/>
            <a:tailEnd/>
          </a:ln>
        </p:spPr>
        <p:txBody>
          <a:bodyPr lIns="0" tIns="0" rIns="0" bIns="0">
            <a:spAutoFit/>
          </a:bodyPr>
          <a:lstStyle/>
          <a:p>
            <a:pPr defTabSz="949325" eaLnBrk="1" hangingPunct="1">
              <a:lnSpc>
                <a:spcPct val="95000"/>
              </a:lnSpc>
              <a:spcBef>
                <a:spcPct val="50000"/>
              </a:spcBef>
              <a:spcAft>
                <a:spcPct val="50000"/>
              </a:spcAft>
            </a:pPr>
            <a:r>
              <a:rPr lang="en-US" sz="800" b="1">
                <a:latin typeface="Agilent TT Cond"/>
                <a:cs typeface="Times New Roman" pitchFamily="18" charset="0"/>
              </a:rPr>
              <a:t>Example User Profile (Summarize in the Design Review)</a:t>
            </a:r>
          </a:p>
          <a:p>
            <a:pPr defTabSz="949325" eaLnBrk="1" hangingPunct="1">
              <a:lnSpc>
                <a:spcPct val="95000"/>
              </a:lnSpc>
            </a:pPr>
            <a:r>
              <a:rPr lang="en-US" sz="800" b="1">
                <a:latin typeface="Agilent TT Cond"/>
                <a:cs typeface="Times New Roman" pitchFamily="18" charset="0"/>
              </a:rPr>
              <a:t>Job	</a:t>
            </a:r>
          </a:p>
          <a:p>
            <a:pPr defTabSz="949325" eaLnBrk="1" hangingPunct="1">
              <a:lnSpc>
                <a:spcPct val="95000"/>
              </a:lnSpc>
            </a:pPr>
            <a:r>
              <a:rPr lang="en-US" sz="800">
                <a:latin typeface="Agilent TT Cond"/>
                <a:cs typeface="Times New Roman" pitchFamily="18" charset="0"/>
              </a:rPr>
              <a:t>Design Engineer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Large Corporation (Motorola, Ericsson, Nokia…)</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Products	</a:t>
            </a:r>
          </a:p>
          <a:p>
            <a:pPr defTabSz="949325" eaLnBrk="1" hangingPunct="1">
              <a:lnSpc>
                <a:spcPct val="95000"/>
              </a:lnSpc>
            </a:pPr>
            <a:r>
              <a:rPr lang="en-US" sz="800">
                <a:latin typeface="Agilent TT Cond"/>
                <a:cs typeface="Times New Roman" pitchFamily="18" charset="0"/>
              </a:rPr>
              <a:t>Cell Phones, pagers &amp; other communication systems (wired &amp; wireless)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Work Profile	</a:t>
            </a:r>
          </a:p>
          <a:p>
            <a:pPr defTabSz="949325" eaLnBrk="1" hangingPunct="1">
              <a:lnSpc>
                <a:spcPct val="95000"/>
              </a:lnSpc>
            </a:pPr>
            <a:r>
              <a:rPr lang="en-US" sz="800">
                <a:latin typeface="Agilent TT Cond"/>
                <a:cs typeface="Times New Roman" pitchFamily="18" charset="0"/>
              </a:rPr>
              <a:t>Frequency range: 	          &lt; 3 GHz</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General application: 	         Mixed-mode (RF &amp; digital), passive/linear filters and subsystems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Manufacturing technologies: Surface-mount PCB, silicon RFIC and system integration.</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Computer Tool Profile</a:t>
            </a:r>
          </a:p>
          <a:p>
            <a:pPr defTabSz="949325" eaLnBrk="1" hangingPunct="1">
              <a:lnSpc>
                <a:spcPct val="95000"/>
              </a:lnSpc>
            </a:pPr>
            <a:r>
              <a:rPr lang="en-US" sz="800">
                <a:latin typeface="Agilent TT Cond"/>
                <a:cs typeface="Times New Roman" pitchFamily="18" charset="0"/>
              </a:rPr>
              <a:t>Moderate level of computer literacy</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Novice digital filter designer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Uses either Mentor, Cadence, or Synopsys</a:t>
            </a:r>
          </a:p>
          <a:p>
            <a:pPr defTabSz="949325" eaLnBrk="1" hangingPunct="1">
              <a:lnSpc>
                <a:spcPct val="95000"/>
              </a:lnSpc>
            </a:pPr>
            <a:endParaRPr lang="en-US" sz="800">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Wants, Needs, &amp; Expectations</a:t>
            </a:r>
            <a:r>
              <a:rPr lang="en-US" sz="800">
                <a:latin typeface="Agilent TT Cond"/>
                <a:cs typeface="Times New Roman" pitchFamily="18" charset="0"/>
              </a:rPr>
              <a:t> </a:t>
            </a:r>
          </a:p>
          <a:p>
            <a:pPr defTabSz="949325" eaLnBrk="1" hangingPunct="1">
              <a:lnSpc>
                <a:spcPct val="95000"/>
              </a:lnSpc>
            </a:pPr>
            <a:r>
              <a:rPr lang="en-US" sz="800">
                <a:latin typeface="Agilent TT Cond"/>
                <a:cs typeface="Times New Roman" pitchFamily="18" charset="0"/>
              </a:rPr>
              <a:t>No time for classes – wants easy-to-learn tools </a:t>
            </a:r>
          </a:p>
          <a:p>
            <a:pPr defTabSz="949325" eaLnBrk="1" hangingPunct="1">
              <a:lnSpc>
                <a:spcPct val="95000"/>
              </a:lnSpc>
            </a:pPr>
            <a:r>
              <a:rPr lang="en-US" sz="800">
                <a:latin typeface="Agilent TT Cond"/>
                <a:cs typeface="Times New Roman" pitchFamily="18" charset="0"/>
              </a:rPr>
              <a:t>Increasing pressures at work to get designs finished sooner and at/under budget </a:t>
            </a:r>
          </a:p>
          <a:p>
            <a:pPr defTabSz="949325" eaLnBrk="1" hangingPunct="1">
              <a:lnSpc>
                <a:spcPct val="95000"/>
              </a:lnSpc>
            </a:pPr>
            <a:r>
              <a:rPr lang="en-US" sz="800">
                <a:latin typeface="Agilent TT Cond"/>
                <a:cs typeface="Times New Roman" pitchFamily="18" charset="0"/>
              </a:rPr>
              <a:t>Wants to eliminate bottlenecks and design process through simpler design process </a:t>
            </a:r>
          </a:p>
          <a:p>
            <a:pPr defTabSz="949325" eaLnBrk="1" hangingPunct="1">
              <a:lnSpc>
                <a:spcPct val="95000"/>
              </a:lnSpc>
            </a:pPr>
            <a:r>
              <a:rPr lang="en-US" sz="800">
                <a:latin typeface="Agilent TT Cond"/>
                <a:cs typeface="Times New Roman" pitchFamily="18" charset="0"/>
              </a:rPr>
              <a:t>Wants good online support (examples, tutorials, and help tools)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p:txBody>
          <a:bodyPr/>
          <a:lstStyle/>
          <a:p>
            <a:pPr>
              <a:defRPr/>
            </a:pPr>
            <a:fld id="{0BE3300E-2FA9-42ED-8F23-899C9085EA93}" type="slidenum">
              <a:rPr lang="en-US" smtClean="0"/>
              <a:pPr>
                <a:defRPr/>
              </a:pPr>
              <a:t>6</a:t>
            </a:fld>
            <a:endParaRPr lang="en-US" smtClean="0"/>
          </a:p>
        </p:txBody>
      </p:sp>
      <p:sp>
        <p:nvSpPr>
          <p:cNvPr id="30722" name="Rectangle 2"/>
          <p:cNvSpPr>
            <a:spLocks noGrp="1" noRot="1" noChangeAspect="1" noChangeArrowheads="1" noTextEdit="1"/>
          </p:cNvSpPr>
          <p:nvPr>
            <p:ph type="sldImg"/>
          </p:nvPr>
        </p:nvSpPr>
        <p:spPr bwMode="auto">
          <a:xfrm>
            <a:off x="1258888" y="720725"/>
            <a:ext cx="4800600" cy="3600450"/>
          </a:xfrm>
          <a:noFill/>
          <a:ln>
            <a:solidFill>
              <a:srgbClr val="000000"/>
            </a:solidFill>
            <a:miter lim="800000"/>
            <a:headEnd/>
            <a:tailEnd/>
          </a:ln>
        </p:spPr>
      </p:sp>
      <p:sp>
        <p:nvSpPr>
          <p:cNvPr id="30723" name="Text Box 3"/>
          <p:cNvSpPr>
            <a:spLocks noGrp="1" noChangeArrowheads="1"/>
          </p:cNvSpPr>
          <p:nvPr>
            <p:ph type="body" idx="1"/>
          </p:nvPr>
        </p:nvSpPr>
        <p:spPr bwMode="auto">
          <a:noFill/>
        </p:spPr>
        <p:txBody>
          <a:bodyPr wrap="square" lIns="96645" tIns="48322" rIns="96645" bIns="48322" numCol="1" anchor="t" anchorCtr="0" compatLnSpc="1">
            <a:prstTxWarp prst="textNoShape">
              <a:avLst/>
            </a:prstTxWarp>
          </a:bodyPr>
          <a:lstStyle/>
          <a:p>
            <a:pPr eaLnBrk="1" hangingPunct="1">
              <a:lnSpc>
                <a:spcPct val="95000"/>
              </a:lnSpc>
              <a:spcBef>
                <a:spcPct val="50000"/>
              </a:spcBef>
              <a:spcAft>
                <a:spcPct val="50000"/>
              </a:spcAft>
            </a:pPr>
            <a:r>
              <a:rPr lang="en-US" smtClean="0"/>
              <a:t>Describe the high-level user need.  </a:t>
            </a:r>
          </a:p>
          <a:p>
            <a:pPr eaLnBrk="1" hangingPunct="1">
              <a:lnSpc>
                <a:spcPct val="95000"/>
              </a:lnSpc>
              <a:spcBef>
                <a:spcPct val="50000"/>
              </a:spcBef>
              <a:spcAft>
                <a:spcPct val="50000"/>
              </a:spcAft>
            </a:pPr>
            <a:r>
              <a:rPr lang="en-US" smtClean="0"/>
              <a:t>Summarize in a paragraph or two the key elements of the problem and why this is important to the user.  Include some general background information including the user profile.  Don’t speculate on the solution just yet.</a:t>
            </a:r>
          </a:p>
          <a:p>
            <a:pPr eaLnBrk="1" hangingPunct="1">
              <a:lnSpc>
                <a:spcPct val="95000"/>
              </a:lnSpc>
              <a:spcBef>
                <a:spcPct val="50000"/>
              </a:spcBef>
              <a:spcAft>
                <a:spcPct val="50000"/>
              </a:spcAft>
            </a:pPr>
            <a:r>
              <a:rPr lang="en-US" smtClean="0"/>
              <a:t>Why are we doing this development?</a:t>
            </a:r>
          </a:p>
        </p:txBody>
      </p:sp>
      <p:sp>
        <p:nvSpPr>
          <p:cNvPr id="30724" name="Text Box 4"/>
          <p:cNvSpPr txBox="1">
            <a:spLocks noChangeArrowheads="1"/>
          </p:cNvSpPr>
          <p:nvPr/>
        </p:nvSpPr>
        <p:spPr bwMode="auto">
          <a:xfrm>
            <a:off x="1752600" y="6070600"/>
            <a:ext cx="3881438" cy="2822575"/>
          </a:xfrm>
          <a:prstGeom prst="rect">
            <a:avLst/>
          </a:prstGeom>
          <a:noFill/>
          <a:ln w="9525">
            <a:noFill/>
            <a:miter lim="800000"/>
            <a:headEnd/>
            <a:tailEnd/>
          </a:ln>
        </p:spPr>
        <p:txBody>
          <a:bodyPr lIns="0" tIns="0" rIns="0" bIns="0">
            <a:spAutoFit/>
          </a:bodyPr>
          <a:lstStyle/>
          <a:p>
            <a:pPr defTabSz="949325" eaLnBrk="1" hangingPunct="1">
              <a:lnSpc>
                <a:spcPct val="95000"/>
              </a:lnSpc>
              <a:spcBef>
                <a:spcPct val="50000"/>
              </a:spcBef>
              <a:spcAft>
                <a:spcPct val="50000"/>
              </a:spcAft>
            </a:pPr>
            <a:r>
              <a:rPr lang="en-US" sz="800" b="1">
                <a:latin typeface="Agilent TT Cond"/>
                <a:cs typeface="Times New Roman" pitchFamily="18" charset="0"/>
              </a:rPr>
              <a:t>Example User Profile (Summarize in the Design Review)</a:t>
            </a:r>
          </a:p>
          <a:p>
            <a:pPr defTabSz="949325" eaLnBrk="1" hangingPunct="1">
              <a:lnSpc>
                <a:spcPct val="95000"/>
              </a:lnSpc>
            </a:pPr>
            <a:r>
              <a:rPr lang="en-US" sz="800" b="1">
                <a:latin typeface="Agilent TT Cond"/>
                <a:cs typeface="Times New Roman" pitchFamily="18" charset="0"/>
              </a:rPr>
              <a:t>Job	</a:t>
            </a:r>
          </a:p>
          <a:p>
            <a:pPr defTabSz="949325" eaLnBrk="1" hangingPunct="1">
              <a:lnSpc>
                <a:spcPct val="95000"/>
              </a:lnSpc>
            </a:pPr>
            <a:r>
              <a:rPr lang="en-US" sz="800">
                <a:latin typeface="Agilent TT Cond"/>
                <a:cs typeface="Times New Roman" pitchFamily="18" charset="0"/>
              </a:rPr>
              <a:t>Design Engineer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Large Corporation (Motorola, Ericsson, Nokia…)</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Products	</a:t>
            </a:r>
          </a:p>
          <a:p>
            <a:pPr defTabSz="949325" eaLnBrk="1" hangingPunct="1">
              <a:lnSpc>
                <a:spcPct val="95000"/>
              </a:lnSpc>
            </a:pPr>
            <a:r>
              <a:rPr lang="en-US" sz="800">
                <a:latin typeface="Agilent TT Cond"/>
                <a:cs typeface="Times New Roman" pitchFamily="18" charset="0"/>
              </a:rPr>
              <a:t>Cell Phones, pagers &amp; other communication systems (wired &amp; wireless)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Work Profile	</a:t>
            </a:r>
          </a:p>
          <a:p>
            <a:pPr defTabSz="949325" eaLnBrk="1" hangingPunct="1">
              <a:lnSpc>
                <a:spcPct val="95000"/>
              </a:lnSpc>
            </a:pPr>
            <a:r>
              <a:rPr lang="en-US" sz="800">
                <a:latin typeface="Agilent TT Cond"/>
                <a:cs typeface="Times New Roman" pitchFamily="18" charset="0"/>
              </a:rPr>
              <a:t>Frequency range: 	          &lt; 3 GHz</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General application: 	         Mixed-mode (RF &amp; digital), passive/linear filters and subsystems</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Manufacturing technologies: Surface-mount PCB, silicon RFIC and system integration.</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 </a:t>
            </a:r>
            <a:endParaRPr lang="en-US" sz="800" b="1">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Computer Tool Profile</a:t>
            </a:r>
          </a:p>
          <a:p>
            <a:pPr defTabSz="949325" eaLnBrk="1" hangingPunct="1">
              <a:lnSpc>
                <a:spcPct val="95000"/>
              </a:lnSpc>
            </a:pPr>
            <a:r>
              <a:rPr lang="en-US" sz="800">
                <a:latin typeface="Agilent TT Cond"/>
                <a:cs typeface="Times New Roman" pitchFamily="18" charset="0"/>
              </a:rPr>
              <a:t>Moderate level of computer literacy</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Novice digital filter designer</a:t>
            </a:r>
            <a:endParaRPr lang="en-US" sz="800" b="1">
              <a:latin typeface="Agilent TT Cond"/>
              <a:cs typeface="Times New Roman" pitchFamily="18" charset="0"/>
            </a:endParaRPr>
          </a:p>
          <a:p>
            <a:pPr defTabSz="949325" eaLnBrk="1" hangingPunct="1">
              <a:lnSpc>
                <a:spcPct val="95000"/>
              </a:lnSpc>
            </a:pPr>
            <a:r>
              <a:rPr lang="en-US" sz="800">
                <a:latin typeface="Agilent TT Cond"/>
                <a:cs typeface="Times New Roman" pitchFamily="18" charset="0"/>
              </a:rPr>
              <a:t>Uses either Mentor, Cadence, or Synopsys</a:t>
            </a:r>
          </a:p>
          <a:p>
            <a:pPr defTabSz="949325" eaLnBrk="1" hangingPunct="1">
              <a:lnSpc>
                <a:spcPct val="95000"/>
              </a:lnSpc>
            </a:pPr>
            <a:endParaRPr lang="en-US" sz="800">
              <a:latin typeface="Agilent TT Cond"/>
              <a:cs typeface="Times New Roman" pitchFamily="18" charset="0"/>
            </a:endParaRPr>
          </a:p>
          <a:p>
            <a:pPr defTabSz="949325" eaLnBrk="1" hangingPunct="1">
              <a:lnSpc>
                <a:spcPct val="95000"/>
              </a:lnSpc>
            </a:pPr>
            <a:r>
              <a:rPr lang="en-US" sz="800" b="1">
                <a:latin typeface="Agilent TT Cond"/>
                <a:cs typeface="Times New Roman" pitchFamily="18" charset="0"/>
              </a:rPr>
              <a:t>Wants, Needs, &amp; Expectations</a:t>
            </a:r>
            <a:r>
              <a:rPr lang="en-US" sz="800">
                <a:latin typeface="Agilent TT Cond"/>
                <a:cs typeface="Times New Roman" pitchFamily="18" charset="0"/>
              </a:rPr>
              <a:t> </a:t>
            </a:r>
          </a:p>
          <a:p>
            <a:pPr defTabSz="949325" eaLnBrk="1" hangingPunct="1">
              <a:lnSpc>
                <a:spcPct val="95000"/>
              </a:lnSpc>
            </a:pPr>
            <a:r>
              <a:rPr lang="en-US" sz="800">
                <a:latin typeface="Agilent TT Cond"/>
                <a:cs typeface="Times New Roman" pitchFamily="18" charset="0"/>
              </a:rPr>
              <a:t>No time for classes – wants easy-to-learn tools </a:t>
            </a:r>
          </a:p>
          <a:p>
            <a:pPr defTabSz="949325" eaLnBrk="1" hangingPunct="1">
              <a:lnSpc>
                <a:spcPct val="95000"/>
              </a:lnSpc>
            </a:pPr>
            <a:r>
              <a:rPr lang="en-US" sz="800">
                <a:latin typeface="Agilent TT Cond"/>
                <a:cs typeface="Times New Roman" pitchFamily="18" charset="0"/>
              </a:rPr>
              <a:t>Increasing pressures at work to get designs finished sooner and at/under budget </a:t>
            </a:r>
          </a:p>
          <a:p>
            <a:pPr defTabSz="949325" eaLnBrk="1" hangingPunct="1">
              <a:lnSpc>
                <a:spcPct val="95000"/>
              </a:lnSpc>
            </a:pPr>
            <a:r>
              <a:rPr lang="en-US" sz="800">
                <a:latin typeface="Agilent TT Cond"/>
                <a:cs typeface="Times New Roman" pitchFamily="18" charset="0"/>
              </a:rPr>
              <a:t>Wants to eliminate bottlenecks and design process through simpler design process </a:t>
            </a:r>
          </a:p>
          <a:p>
            <a:pPr defTabSz="949325" eaLnBrk="1" hangingPunct="1">
              <a:lnSpc>
                <a:spcPct val="95000"/>
              </a:lnSpc>
            </a:pPr>
            <a:r>
              <a:rPr lang="en-US" sz="800">
                <a:latin typeface="Agilent TT Cond"/>
                <a:cs typeface="Times New Roman" pitchFamily="18" charset="0"/>
              </a:rPr>
              <a:t>Wants good online support (examples, tutorials, and help tools)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2400"/>
            <a:ext cx="20574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01980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47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48130" name="Picture 22" descr="footer_two-tone_revised_5-16_cir6"/>
          <p:cNvPicPr>
            <a:picLocks noChangeAspect="1" noChangeArrowheads="1"/>
          </p:cNvPicPr>
          <p:nvPr/>
        </p:nvPicPr>
        <p:blipFill>
          <a:blip r:embed="rId14"/>
          <a:srcRect/>
          <a:stretch>
            <a:fillRect/>
          </a:stretch>
        </p:blipFill>
        <p:spPr bwMode="auto">
          <a:xfrm>
            <a:off x="0" y="6229350"/>
            <a:ext cx="9144000" cy="628650"/>
          </a:xfrm>
          <a:prstGeom prst="rect">
            <a:avLst/>
          </a:prstGeom>
          <a:noFill/>
          <a:ln w="9525">
            <a:noFill/>
            <a:miter lim="800000"/>
            <a:headEnd/>
            <a:tailEnd/>
          </a:ln>
        </p:spPr>
      </p:pic>
      <p:pic>
        <p:nvPicPr>
          <p:cNvPr id="48131" name="Picture 13" descr="Maxim_Tag_RGB.png"/>
          <p:cNvPicPr>
            <a:picLocks noChangeAspect="1"/>
          </p:cNvPicPr>
          <p:nvPr/>
        </p:nvPicPr>
        <p:blipFill>
          <a:blip r:embed="rId15"/>
          <a:srcRect/>
          <a:stretch>
            <a:fillRect/>
          </a:stretch>
        </p:blipFill>
        <p:spPr bwMode="auto">
          <a:xfrm>
            <a:off x="3419475" y="6469063"/>
            <a:ext cx="1685925" cy="312737"/>
          </a:xfrm>
          <a:prstGeom prst="rect">
            <a:avLst/>
          </a:prstGeom>
          <a:noFill/>
          <a:ln w="9525">
            <a:noFill/>
            <a:miter lim="800000"/>
            <a:headEnd/>
            <a:tailEnd/>
          </a:ln>
        </p:spPr>
      </p:pic>
      <p:pic>
        <p:nvPicPr>
          <p:cNvPr id="48132" name="Picture 26" descr="spark-385_150"/>
          <p:cNvPicPr>
            <a:picLocks noChangeAspect="1" noChangeArrowheads="1"/>
          </p:cNvPicPr>
          <p:nvPr/>
        </p:nvPicPr>
        <p:blipFill>
          <a:blip r:embed="rId16"/>
          <a:srcRect/>
          <a:stretch>
            <a:fillRect/>
          </a:stretch>
        </p:blipFill>
        <p:spPr bwMode="auto">
          <a:xfrm>
            <a:off x="5562600" y="6248400"/>
            <a:ext cx="2743200" cy="609600"/>
          </a:xfrm>
          <a:prstGeom prst="rect">
            <a:avLst/>
          </a:prstGeom>
          <a:noFill/>
          <a:ln w="9525">
            <a:noFill/>
            <a:miter lim="800000"/>
            <a:headEnd/>
            <a:tailEnd/>
          </a:ln>
        </p:spPr>
      </p:pic>
      <p:pic>
        <p:nvPicPr>
          <p:cNvPr id="48133" name="Picture 22" descr="footer_two-tone_revised_5-16_cir6"/>
          <p:cNvPicPr>
            <a:picLocks noChangeAspect="1" noChangeArrowheads="1"/>
          </p:cNvPicPr>
          <p:nvPr/>
        </p:nvPicPr>
        <p:blipFill>
          <a:blip r:embed="rId14"/>
          <a:srcRect/>
          <a:stretch>
            <a:fillRect/>
          </a:stretch>
        </p:blipFill>
        <p:spPr bwMode="auto">
          <a:xfrm>
            <a:off x="0" y="6229350"/>
            <a:ext cx="9144000" cy="628650"/>
          </a:xfrm>
          <a:prstGeom prst="rect">
            <a:avLst/>
          </a:prstGeom>
          <a:noFill/>
          <a:ln w="9525">
            <a:noFill/>
            <a:miter lim="800000"/>
            <a:headEnd/>
            <a:tailEnd/>
          </a:ln>
        </p:spPr>
      </p:pic>
      <p:pic>
        <p:nvPicPr>
          <p:cNvPr id="48134" name="Picture 26" descr="spark-385_150"/>
          <p:cNvPicPr>
            <a:picLocks noChangeAspect="1" noChangeArrowheads="1"/>
          </p:cNvPicPr>
          <p:nvPr/>
        </p:nvPicPr>
        <p:blipFill>
          <a:blip r:embed="rId16"/>
          <a:srcRect/>
          <a:stretch>
            <a:fillRect/>
          </a:stretch>
        </p:blipFill>
        <p:spPr bwMode="auto">
          <a:xfrm>
            <a:off x="5562600" y="6248400"/>
            <a:ext cx="2743200" cy="609600"/>
          </a:xfrm>
          <a:prstGeom prst="rect">
            <a:avLst/>
          </a:prstGeom>
          <a:noFill/>
          <a:ln w="9525">
            <a:noFill/>
            <a:miter lim="800000"/>
            <a:headEnd/>
            <a:tailEnd/>
          </a:ln>
        </p:spPr>
      </p:pic>
      <p:pic>
        <p:nvPicPr>
          <p:cNvPr id="48135" name="Picture 5" descr="Maxim_Tag_RGB.png"/>
          <p:cNvPicPr>
            <a:picLocks noChangeAspect="1"/>
          </p:cNvPicPr>
          <p:nvPr/>
        </p:nvPicPr>
        <p:blipFill>
          <a:blip r:embed="rId15"/>
          <a:srcRect/>
          <a:stretch>
            <a:fillRect/>
          </a:stretch>
        </p:blipFill>
        <p:spPr bwMode="auto">
          <a:xfrm>
            <a:off x="3419475" y="6469063"/>
            <a:ext cx="1685925" cy="312737"/>
          </a:xfrm>
          <a:prstGeom prst="rect">
            <a:avLst/>
          </a:prstGeom>
          <a:noFill/>
          <a:ln w="9525">
            <a:noFill/>
            <a:miter lim="800000"/>
            <a:headEnd/>
            <a:tailEnd/>
          </a:ln>
        </p:spPr>
      </p:pic>
      <p:sp>
        <p:nvSpPr>
          <p:cNvPr id="48136" name="Title Placeholder 1"/>
          <p:cNvSpPr>
            <a:spLocks noGrp="1"/>
          </p:cNvSpPr>
          <p:nvPr>
            <p:ph type="title"/>
          </p:nvPr>
        </p:nvSpPr>
        <p:spPr bwMode="auto">
          <a:xfrm>
            <a:off x="457200" y="152400"/>
            <a:ext cx="8229600" cy="11096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48137" name="Text Placeholder 2"/>
          <p:cNvSpPr>
            <a:spLocks noGrp="1"/>
          </p:cNvSpPr>
          <p:nvPr>
            <p:ph type="body" idx="1"/>
          </p:nvPr>
        </p:nvSpPr>
        <p:spPr bwMode="auto">
          <a:xfrm>
            <a:off x="457200" y="14478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8141" name="Picture 22" descr="footer_two-tone_revised_5-16_cir6"/>
          <p:cNvPicPr>
            <a:picLocks noChangeAspect="1" noChangeArrowheads="1"/>
          </p:cNvPicPr>
          <p:nvPr userDrawn="1"/>
        </p:nvPicPr>
        <p:blipFill>
          <a:blip r:embed="rId14"/>
          <a:srcRect/>
          <a:stretch>
            <a:fillRect/>
          </a:stretch>
        </p:blipFill>
        <p:spPr bwMode="auto">
          <a:xfrm>
            <a:off x="0" y="6229350"/>
            <a:ext cx="9144000" cy="628650"/>
          </a:xfrm>
          <a:prstGeom prst="rect">
            <a:avLst/>
          </a:prstGeom>
          <a:noFill/>
          <a:ln w="9525">
            <a:noFill/>
            <a:miter lim="800000"/>
            <a:headEnd/>
            <a:tailEnd/>
          </a:ln>
        </p:spPr>
      </p:pic>
      <p:pic>
        <p:nvPicPr>
          <p:cNvPr id="48142" name="Picture 13" descr="Maxim_Tag_RGB.png"/>
          <p:cNvPicPr>
            <a:picLocks noChangeAspect="1"/>
          </p:cNvPicPr>
          <p:nvPr userDrawn="1"/>
        </p:nvPicPr>
        <p:blipFill>
          <a:blip r:embed="rId15"/>
          <a:srcRect/>
          <a:stretch>
            <a:fillRect/>
          </a:stretch>
        </p:blipFill>
        <p:spPr bwMode="auto">
          <a:xfrm>
            <a:off x="3419475" y="6469063"/>
            <a:ext cx="1685925" cy="312737"/>
          </a:xfrm>
          <a:prstGeom prst="rect">
            <a:avLst/>
          </a:prstGeom>
          <a:noFill/>
          <a:ln w="9525">
            <a:noFill/>
            <a:miter lim="800000"/>
            <a:headEnd/>
            <a:tailEnd/>
          </a:ln>
        </p:spPr>
      </p:pic>
      <p:pic>
        <p:nvPicPr>
          <p:cNvPr id="48143" name="Picture 26" descr="spark-385_150"/>
          <p:cNvPicPr>
            <a:picLocks noChangeAspect="1" noChangeArrowheads="1"/>
          </p:cNvPicPr>
          <p:nvPr userDrawn="1"/>
        </p:nvPicPr>
        <p:blipFill>
          <a:blip r:embed="rId16"/>
          <a:srcRect/>
          <a:stretch>
            <a:fillRect/>
          </a:stretch>
        </p:blipFill>
        <p:spPr bwMode="auto">
          <a:xfrm>
            <a:off x="5562600" y="6248400"/>
            <a:ext cx="2743200" cy="609600"/>
          </a:xfrm>
          <a:prstGeom prst="rect">
            <a:avLst/>
          </a:prstGeom>
          <a:noFill/>
          <a:ln w="9525">
            <a:noFill/>
            <a:miter lim="800000"/>
            <a:headEnd/>
            <a:tailEnd/>
          </a:ln>
        </p:spPr>
      </p:pic>
      <p:pic>
        <p:nvPicPr>
          <p:cNvPr id="48144" name="Picture 22" descr="footer_two-tone_revised_5-16_cir6"/>
          <p:cNvPicPr>
            <a:picLocks noChangeAspect="1" noChangeArrowheads="1"/>
          </p:cNvPicPr>
          <p:nvPr userDrawn="1"/>
        </p:nvPicPr>
        <p:blipFill>
          <a:blip r:embed="rId14"/>
          <a:srcRect/>
          <a:stretch>
            <a:fillRect/>
          </a:stretch>
        </p:blipFill>
        <p:spPr bwMode="auto">
          <a:xfrm>
            <a:off x="0" y="6229350"/>
            <a:ext cx="9144000" cy="628650"/>
          </a:xfrm>
          <a:prstGeom prst="rect">
            <a:avLst/>
          </a:prstGeom>
          <a:noFill/>
          <a:ln w="9525">
            <a:noFill/>
            <a:miter lim="800000"/>
            <a:headEnd/>
            <a:tailEnd/>
          </a:ln>
        </p:spPr>
      </p:pic>
      <p:pic>
        <p:nvPicPr>
          <p:cNvPr id="48145" name="Picture 26" descr="spark-385_150"/>
          <p:cNvPicPr>
            <a:picLocks noChangeAspect="1" noChangeArrowheads="1"/>
          </p:cNvPicPr>
          <p:nvPr userDrawn="1"/>
        </p:nvPicPr>
        <p:blipFill>
          <a:blip r:embed="rId16"/>
          <a:srcRect t="11026" b="11026"/>
          <a:stretch>
            <a:fillRect/>
          </a:stretch>
        </p:blipFill>
        <p:spPr bwMode="auto">
          <a:xfrm>
            <a:off x="5483225" y="6321425"/>
            <a:ext cx="2743200" cy="474663"/>
          </a:xfrm>
          <a:prstGeom prst="rect">
            <a:avLst/>
          </a:prstGeom>
          <a:noFill/>
          <a:ln w="9525">
            <a:noFill/>
            <a:miter lim="800000"/>
            <a:headEnd/>
            <a:tailEnd/>
          </a:ln>
        </p:spPr>
      </p:pic>
      <p:pic>
        <p:nvPicPr>
          <p:cNvPr id="48146" name="Picture 12" descr="Maxim_Tag_RGB.png"/>
          <p:cNvPicPr>
            <a:picLocks noChangeAspect="1"/>
          </p:cNvPicPr>
          <p:nvPr userDrawn="1"/>
        </p:nvPicPr>
        <p:blipFill>
          <a:blip r:embed="rId15"/>
          <a:srcRect/>
          <a:stretch>
            <a:fillRect/>
          </a:stretch>
        </p:blipFill>
        <p:spPr bwMode="auto">
          <a:xfrm>
            <a:off x="3589338" y="6448425"/>
            <a:ext cx="1762125" cy="327025"/>
          </a:xfrm>
          <a:prstGeom prst="rect">
            <a:avLst/>
          </a:prstGeom>
          <a:noFill/>
          <a:ln w="9525">
            <a:noFill/>
            <a:miter lim="800000"/>
            <a:headEnd/>
            <a:tailEnd/>
          </a:ln>
        </p:spPr>
      </p:pic>
      <p:sp>
        <p:nvSpPr>
          <p:cNvPr id="48147" name="Text Box 19"/>
          <p:cNvSpPr txBox="1">
            <a:spLocks noChangeArrowheads="1"/>
          </p:cNvSpPr>
          <p:nvPr userDrawn="1"/>
        </p:nvSpPr>
        <p:spPr bwMode="auto">
          <a:xfrm>
            <a:off x="0" y="6324600"/>
            <a:ext cx="3505200" cy="428625"/>
          </a:xfrm>
          <a:prstGeom prst="rect">
            <a:avLst/>
          </a:prstGeom>
          <a:noFill/>
          <a:ln w="9525">
            <a:noFill/>
            <a:miter lim="800000"/>
            <a:headEnd/>
            <a:tailEnd/>
          </a:ln>
          <a:effectLst/>
        </p:spPr>
        <p:txBody>
          <a:bodyPr>
            <a:spAutoFit/>
          </a:bodyPr>
          <a:lstStyle/>
          <a:p>
            <a:pPr>
              <a:spcBef>
                <a:spcPct val="50000"/>
              </a:spcBef>
            </a:pPr>
            <a:r>
              <a:rPr lang="en-US" sz="1100" dirty="0" smtClean="0">
                <a:solidFill>
                  <a:schemeClr val="bg1"/>
                </a:solidFill>
              </a:rPr>
              <a:t>IBIS-ATM</a:t>
            </a:r>
            <a:r>
              <a:rPr lang="en-US" sz="1100" dirty="0">
                <a:solidFill>
                  <a:schemeClr val="bg1"/>
                </a:solidFill>
              </a:rPr>
              <a:t/>
            </a:r>
            <a:br>
              <a:rPr lang="en-US" sz="1100" dirty="0">
                <a:solidFill>
                  <a:schemeClr val="bg1"/>
                </a:solidFill>
              </a:rPr>
            </a:br>
            <a:r>
              <a:rPr lang="en-US" sz="1100" dirty="0" smtClean="0">
                <a:solidFill>
                  <a:schemeClr val="bg1"/>
                </a:solidFill>
              </a:rPr>
              <a:t>Oct.</a:t>
            </a:r>
            <a:r>
              <a:rPr lang="en-US" sz="1100" baseline="0" dirty="0" smtClean="0">
                <a:solidFill>
                  <a:schemeClr val="bg1"/>
                </a:solidFill>
              </a:rPr>
              <a:t> 2012</a:t>
            </a:r>
            <a:r>
              <a:rPr lang="en-US" sz="1100" dirty="0" smtClean="0">
                <a:solidFill>
                  <a:schemeClr val="bg1"/>
                </a:solidFill>
              </a:rPr>
              <a:t>,   </a:t>
            </a:r>
            <a:r>
              <a:rPr lang="en-US" sz="1100" dirty="0">
                <a:solidFill>
                  <a:schemeClr val="bg1"/>
                </a:solidFill>
              </a:rPr>
              <a:t>Slide </a:t>
            </a:r>
            <a:fld id="{B2AB6E6B-B3CE-4209-8988-75DA3D4D4F5D}" type="slidenum">
              <a:rPr lang="en-US" sz="1100">
                <a:solidFill>
                  <a:schemeClr val="bg1"/>
                </a:solidFill>
              </a:rPr>
              <a:pPr>
                <a:spcBef>
                  <a:spcPct val="50000"/>
                </a:spcBef>
              </a:pPr>
              <a:t>‹#›</a:t>
            </a:fld>
            <a:endParaRPr lang="en-US" sz="11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sldNum="0" hdr="0" ftr="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eaLnBrk="0" fontAlgn="base" hangingPunct="0">
        <a:spcBef>
          <a:spcPct val="0"/>
        </a:spcBef>
        <a:spcAft>
          <a:spcPct val="0"/>
        </a:spcAft>
        <a:defRPr sz="3200" b="1">
          <a:solidFill>
            <a:schemeClr val="tx2"/>
          </a:solidFill>
          <a:latin typeface="Arial" charset="0"/>
        </a:defRPr>
      </a:lvl6pPr>
      <a:lvl7pPr marL="914400" algn="l" rtl="0" eaLnBrk="0" fontAlgn="base" hangingPunct="0">
        <a:spcBef>
          <a:spcPct val="0"/>
        </a:spcBef>
        <a:spcAft>
          <a:spcPct val="0"/>
        </a:spcAft>
        <a:defRPr sz="3200" b="1">
          <a:solidFill>
            <a:schemeClr val="tx2"/>
          </a:solidFill>
          <a:latin typeface="Arial" charset="0"/>
        </a:defRPr>
      </a:lvl7pPr>
      <a:lvl8pPr marL="1371600" algn="l" rtl="0" eaLnBrk="0" fontAlgn="base" hangingPunct="0">
        <a:spcBef>
          <a:spcPct val="0"/>
        </a:spcBef>
        <a:spcAft>
          <a:spcPct val="0"/>
        </a:spcAft>
        <a:defRPr sz="3200" b="1">
          <a:solidFill>
            <a:schemeClr val="tx2"/>
          </a:solidFill>
          <a:latin typeface="Arial" charset="0"/>
        </a:defRPr>
      </a:lvl8pPr>
      <a:lvl9pPr marL="1828800" algn="l" rtl="0" eaLnBrk="0" fontAlgn="base" hangingPunct="0">
        <a:spcBef>
          <a:spcPct val="0"/>
        </a:spcBef>
        <a:spcAft>
          <a:spcPct val="0"/>
        </a:spcAft>
        <a:defRPr sz="3200" b="1">
          <a:solidFill>
            <a:schemeClr val="tx2"/>
          </a:solidFill>
          <a:latin typeface="Arial" charset="0"/>
        </a:defRPr>
      </a:lvl9pPr>
    </p:titleStyle>
    <p:bodyStyle>
      <a:lvl1pPr marL="231775" indent="-231775" algn="l" rtl="0" eaLnBrk="0" fontAlgn="base" hangingPunct="0">
        <a:spcBef>
          <a:spcPts val="1200"/>
        </a:spcBef>
        <a:spcAft>
          <a:spcPct val="0"/>
        </a:spcAft>
        <a:buClr>
          <a:schemeClr val="accent1"/>
        </a:buClr>
        <a:buSzPct val="90000"/>
        <a:buFont typeface="Wingdings" pitchFamily="2" charset="2"/>
        <a:buChar char="§"/>
        <a:defRPr sz="2400">
          <a:solidFill>
            <a:schemeClr val="tx1"/>
          </a:solidFill>
          <a:latin typeface="+mn-lt"/>
          <a:ea typeface="+mn-ea"/>
          <a:cs typeface="+mn-cs"/>
        </a:defRPr>
      </a:lvl1pPr>
      <a:lvl2pPr marL="566738" indent="-219075" algn="l" rtl="0" eaLnBrk="0" fontAlgn="base" hangingPunct="0">
        <a:spcBef>
          <a:spcPts val="600"/>
        </a:spcBef>
        <a:spcAft>
          <a:spcPct val="0"/>
        </a:spcAft>
        <a:buClr>
          <a:schemeClr val="bg2"/>
        </a:buClr>
        <a:buFont typeface="Calibri" pitchFamily="34" charset="0"/>
        <a:buChar char="&gt;"/>
        <a:defRPr sz="2000">
          <a:solidFill>
            <a:schemeClr val="tx1"/>
          </a:solidFill>
          <a:latin typeface="+mn-lt"/>
        </a:defRPr>
      </a:lvl2pPr>
      <a:lvl3pPr marL="863600" indent="-180975" algn="l" rtl="0" eaLnBrk="0" fontAlgn="base" hangingPunct="0">
        <a:spcBef>
          <a:spcPts val="600"/>
        </a:spcBef>
        <a:spcAft>
          <a:spcPct val="0"/>
        </a:spcAft>
        <a:buClr>
          <a:schemeClr val="accent1"/>
        </a:buClr>
        <a:buSzPct val="90000"/>
        <a:buFont typeface="Wingdings" pitchFamily="2" charset="2"/>
        <a:buChar char="§"/>
        <a:defRPr>
          <a:solidFill>
            <a:schemeClr val="tx1"/>
          </a:solidFill>
          <a:latin typeface="+mn-lt"/>
        </a:defRPr>
      </a:lvl3pPr>
      <a:lvl4pPr marL="1146175" indent="-180975" algn="l" rtl="0" eaLnBrk="0" fontAlgn="base" hangingPunct="0">
        <a:spcBef>
          <a:spcPts val="600"/>
        </a:spcBef>
        <a:spcAft>
          <a:spcPct val="0"/>
        </a:spcAft>
        <a:buClr>
          <a:schemeClr val="bg2"/>
        </a:buClr>
        <a:buFont typeface="Calibri" pitchFamily="34" charset="0"/>
        <a:buChar char="&gt;"/>
        <a:defRPr sz="1600">
          <a:solidFill>
            <a:schemeClr val="tx1"/>
          </a:solidFill>
          <a:latin typeface="+mn-lt"/>
        </a:defRPr>
      </a:lvl4pPr>
      <a:lvl5pPr marL="13779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5pPr>
      <a:lvl6pPr marL="18351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6pPr>
      <a:lvl7pPr marL="22923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7pPr>
      <a:lvl8pPr marL="27495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8pPr>
      <a:lvl9pPr marL="32067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4294967295"/>
          </p:nvPr>
        </p:nvSpPr>
        <p:spPr>
          <a:xfrm>
            <a:off x="304800" y="1828800"/>
            <a:ext cx="8610600" cy="990600"/>
          </a:xfrm>
        </p:spPr>
        <p:txBody>
          <a:bodyPr/>
          <a:lstStyle/>
          <a:p>
            <a:pPr marL="0" indent="0" algn="ctr">
              <a:spcBef>
                <a:spcPct val="0"/>
              </a:spcBef>
              <a:buFont typeface="Wingdings" pitchFamily="2" charset="2"/>
              <a:buNone/>
            </a:pPr>
            <a:r>
              <a:rPr lang="en-US" sz="2800" b="1" dirty="0" smtClean="0">
                <a:solidFill>
                  <a:schemeClr val="tx2"/>
                </a:solidFill>
              </a:rPr>
              <a:t>Mid-Channel Redriver AMI Model and Simulation</a:t>
            </a:r>
            <a:endParaRPr lang="en-US" sz="2800" b="1" dirty="0">
              <a:solidFill>
                <a:schemeClr val="tx2"/>
              </a:solidFill>
            </a:endParaRPr>
          </a:p>
        </p:txBody>
      </p:sp>
      <p:sp>
        <p:nvSpPr>
          <p:cNvPr id="55" name="Subtitle 2"/>
          <p:cNvSpPr txBox="1">
            <a:spLocks/>
          </p:cNvSpPr>
          <p:nvPr/>
        </p:nvSpPr>
        <p:spPr bwMode="auto">
          <a:xfrm>
            <a:off x="304800" y="3200400"/>
            <a:ext cx="86106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31775" indent="-231775" algn="l" rtl="0" eaLnBrk="0" fontAlgn="base" hangingPunct="0">
              <a:spcBef>
                <a:spcPts val="1200"/>
              </a:spcBef>
              <a:spcAft>
                <a:spcPct val="0"/>
              </a:spcAft>
              <a:buClr>
                <a:schemeClr val="accent1"/>
              </a:buClr>
              <a:buSzPct val="90000"/>
              <a:buFont typeface="Wingdings" pitchFamily="2" charset="2"/>
              <a:buChar char="§"/>
              <a:defRPr sz="2400">
                <a:solidFill>
                  <a:schemeClr val="tx1"/>
                </a:solidFill>
                <a:latin typeface="+mn-lt"/>
                <a:ea typeface="+mn-ea"/>
                <a:cs typeface="+mn-cs"/>
              </a:defRPr>
            </a:lvl1pPr>
            <a:lvl2pPr marL="566738" indent="-219075" algn="l" rtl="0" eaLnBrk="0" fontAlgn="base" hangingPunct="0">
              <a:spcBef>
                <a:spcPts val="600"/>
              </a:spcBef>
              <a:spcAft>
                <a:spcPct val="0"/>
              </a:spcAft>
              <a:buClr>
                <a:schemeClr val="bg2"/>
              </a:buClr>
              <a:buFont typeface="Calibri" pitchFamily="34" charset="0"/>
              <a:buChar char="&gt;"/>
              <a:defRPr sz="2000">
                <a:solidFill>
                  <a:schemeClr val="tx1"/>
                </a:solidFill>
                <a:latin typeface="+mn-lt"/>
              </a:defRPr>
            </a:lvl2pPr>
            <a:lvl3pPr marL="863600" indent="-180975" algn="l" rtl="0" eaLnBrk="0" fontAlgn="base" hangingPunct="0">
              <a:spcBef>
                <a:spcPts val="600"/>
              </a:spcBef>
              <a:spcAft>
                <a:spcPct val="0"/>
              </a:spcAft>
              <a:buClr>
                <a:schemeClr val="accent1"/>
              </a:buClr>
              <a:buSzPct val="90000"/>
              <a:buFont typeface="Wingdings" pitchFamily="2" charset="2"/>
              <a:buChar char="§"/>
              <a:defRPr>
                <a:solidFill>
                  <a:schemeClr val="tx1"/>
                </a:solidFill>
                <a:latin typeface="+mn-lt"/>
              </a:defRPr>
            </a:lvl3pPr>
            <a:lvl4pPr marL="1146175" indent="-180975" algn="l" rtl="0" eaLnBrk="0" fontAlgn="base" hangingPunct="0">
              <a:spcBef>
                <a:spcPts val="600"/>
              </a:spcBef>
              <a:spcAft>
                <a:spcPct val="0"/>
              </a:spcAft>
              <a:buClr>
                <a:schemeClr val="bg2"/>
              </a:buClr>
              <a:buFont typeface="Calibri" pitchFamily="34" charset="0"/>
              <a:buChar char="&gt;"/>
              <a:defRPr sz="1600">
                <a:solidFill>
                  <a:schemeClr val="tx1"/>
                </a:solidFill>
                <a:latin typeface="+mn-lt"/>
              </a:defRPr>
            </a:lvl4pPr>
            <a:lvl5pPr marL="13779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5pPr>
            <a:lvl6pPr marL="18351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6pPr>
            <a:lvl7pPr marL="22923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7pPr>
            <a:lvl8pPr marL="27495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8pPr>
            <a:lvl9pPr marL="3206750" indent="-180975" algn="l" rtl="0" eaLnBrk="0" fontAlgn="base" hangingPunct="0">
              <a:spcBef>
                <a:spcPts val="600"/>
              </a:spcBef>
              <a:spcAft>
                <a:spcPct val="0"/>
              </a:spcAft>
              <a:buClr>
                <a:schemeClr val="accent1"/>
              </a:buClr>
              <a:buSzPct val="90000"/>
              <a:buFont typeface="Wingdings" pitchFamily="2" charset="2"/>
              <a:buChar char="§"/>
              <a:defRPr sz="1600">
                <a:solidFill>
                  <a:schemeClr val="tx1"/>
                </a:solidFill>
                <a:latin typeface="+mn-lt"/>
              </a:defRPr>
            </a:lvl9pPr>
          </a:lstStyle>
          <a:p>
            <a:pPr marL="0" indent="0" algn="ctr">
              <a:spcBef>
                <a:spcPct val="0"/>
              </a:spcBef>
              <a:buFont typeface="Wingdings" pitchFamily="2" charset="2"/>
              <a:buNone/>
            </a:pPr>
            <a:r>
              <a:rPr lang="en-US" sz="2000" dirty="0" smtClean="0">
                <a:solidFill>
                  <a:schemeClr val="tx2"/>
                </a:solidFill>
              </a:rPr>
              <a:t>Mahbubul Bari, Maxim Integrated</a:t>
            </a:r>
          </a:p>
          <a:p>
            <a:pPr marL="0" indent="0" algn="ctr">
              <a:spcBef>
                <a:spcPct val="0"/>
              </a:spcBef>
              <a:buFont typeface="Wingdings" pitchFamily="2" charset="2"/>
              <a:buNone/>
            </a:pPr>
            <a:endParaRPr lang="en-US" sz="2000" dirty="0" smtClean="0">
              <a:solidFill>
                <a:schemeClr val="tx2"/>
              </a:solidFill>
            </a:endParaRPr>
          </a:p>
          <a:p>
            <a:pPr marL="0" indent="0" algn="ctr">
              <a:spcBef>
                <a:spcPct val="0"/>
              </a:spcBef>
              <a:buFont typeface="Wingdings" pitchFamily="2" charset="2"/>
              <a:buNone/>
            </a:pPr>
            <a:r>
              <a:rPr lang="en-US" sz="2000" dirty="0" smtClean="0">
                <a:solidFill>
                  <a:schemeClr val="tx2"/>
                </a:solidFill>
              </a:rPr>
              <a:t>Fangyi Rao, Agilent Technologies Inc</a:t>
            </a:r>
            <a:endParaRPr lang="en-US" sz="2000" dirty="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idx="4294967295"/>
          </p:nvPr>
        </p:nvSpPr>
        <p:spPr>
          <a:xfrm>
            <a:off x="304800" y="285751"/>
            <a:ext cx="8229600" cy="1109663"/>
          </a:xfrm>
        </p:spPr>
        <p:txBody>
          <a:bodyPr/>
          <a:lstStyle/>
          <a:p>
            <a:r>
              <a:rPr lang="en-US" sz="2800" dirty="0"/>
              <a:t>Redriver Background</a:t>
            </a:r>
          </a:p>
        </p:txBody>
      </p:sp>
      <p:grpSp>
        <p:nvGrpSpPr>
          <p:cNvPr id="23557" name="Group 110"/>
          <p:cNvGrpSpPr>
            <a:grpSpLocks/>
          </p:cNvGrpSpPr>
          <p:nvPr/>
        </p:nvGrpSpPr>
        <p:grpSpPr bwMode="auto">
          <a:xfrm>
            <a:off x="2709863" y="1190626"/>
            <a:ext cx="2287587" cy="733425"/>
            <a:chOff x="652463" y="1471613"/>
            <a:chExt cx="2287587" cy="733425"/>
          </a:xfrm>
        </p:grpSpPr>
        <p:grpSp>
          <p:nvGrpSpPr>
            <p:cNvPr id="23589" name="Group 33"/>
            <p:cNvGrpSpPr>
              <a:grpSpLocks/>
            </p:cNvGrpSpPr>
            <p:nvPr/>
          </p:nvGrpSpPr>
          <p:grpSpPr bwMode="auto">
            <a:xfrm>
              <a:off x="652463" y="1490663"/>
              <a:ext cx="609600" cy="714375"/>
              <a:chOff x="3933825" y="2809874"/>
              <a:chExt cx="609600" cy="714375"/>
            </a:xfrm>
          </p:grpSpPr>
          <p:sp>
            <p:nvSpPr>
              <p:cNvPr id="23601" name="Isosceles Triangle 24"/>
              <p:cNvSpPr>
                <a:spLocks noChangeArrowheads="1"/>
              </p:cNvSpPr>
              <p:nvPr/>
            </p:nvSpPr>
            <p:spPr bwMode="auto">
              <a:xfrm rot="5400000" flipH="1">
                <a:off x="3881437" y="2862262"/>
                <a:ext cx="714375" cy="609600"/>
              </a:xfrm>
              <a:prstGeom prst="triangle">
                <a:avLst>
                  <a:gd name="adj" fmla="val 50000"/>
                </a:avLst>
              </a:prstGeom>
              <a:noFill/>
              <a:ln w="9525" algn="ctr">
                <a:solidFill>
                  <a:schemeClr val="tx1"/>
                </a:solidFill>
                <a:round/>
                <a:headEnd/>
                <a:tailEnd/>
              </a:ln>
            </p:spPr>
            <p:txBody>
              <a:bodyPr lIns="0" tIns="0" rIns="0" bIns="0"/>
              <a:lstStyle/>
              <a:p>
                <a:pPr eaLnBrk="1" hangingPunct="1"/>
                <a:endParaRPr lang="en-US"/>
              </a:p>
            </p:txBody>
          </p:sp>
          <p:sp>
            <p:nvSpPr>
              <p:cNvPr id="23602" name="TextBox 25"/>
              <p:cNvSpPr txBox="1">
                <a:spLocks noChangeArrowheads="1"/>
              </p:cNvSpPr>
              <p:nvPr/>
            </p:nvSpPr>
            <p:spPr bwMode="auto">
              <a:xfrm>
                <a:off x="3962400" y="3067050"/>
                <a:ext cx="327334" cy="215444"/>
              </a:xfrm>
              <a:prstGeom prst="rect">
                <a:avLst/>
              </a:prstGeom>
              <a:noFill/>
              <a:ln w="9525">
                <a:noFill/>
                <a:miter lim="800000"/>
                <a:headEnd/>
                <a:tailEnd/>
              </a:ln>
            </p:spPr>
            <p:txBody>
              <a:bodyPr wrap="none">
                <a:spAutoFit/>
              </a:bodyPr>
              <a:lstStyle/>
              <a:p>
                <a:pPr eaLnBrk="1" hangingPunct="1"/>
                <a:r>
                  <a:rPr lang="en-US" sz="1000"/>
                  <a:t>Tx</a:t>
                </a:r>
              </a:p>
            </p:txBody>
          </p:sp>
        </p:grpSp>
        <p:grpSp>
          <p:nvGrpSpPr>
            <p:cNvPr id="23590" name="Group 34"/>
            <p:cNvGrpSpPr>
              <a:grpSpLocks/>
            </p:cNvGrpSpPr>
            <p:nvPr/>
          </p:nvGrpSpPr>
          <p:grpSpPr bwMode="auto">
            <a:xfrm>
              <a:off x="2330450" y="1471613"/>
              <a:ext cx="609600" cy="714375"/>
              <a:chOff x="5800725" y="2838449"/>
              <a:chExt cx="609600" cy="714375"/>
            </a:xfrm>
          </p:grpSpPr>
          <p:sp>
            <p:nvSpPr>
              <p:cNvPr id="23599" name="Isosceles Triangle 26"/>
              <p:cNvSpPr>
                <a:spLocks noChangeArrowheads="1"/>
              </p:cNvSpPr>
              <p:nvPr/>
            </p:nvSpPr>
            <p:spPr bwMode="auto">
              <a:xfrm rot="5400000" flipH="1">
                <a:off x="5748337" y="2890837"/>
                <a:ext cx="714375" cy="609600"/>
              </a:xfrm>
              <a:prstGeom prst="triangle">
                <a:avLst>
                  <a:gd name="adj" fmla="val 50000"/>
                </a:avLst>
              </a:prstGeom>
              <a:noFill/>
              <a:ln w="9525" algn="ctr">
                <a:solidFill>
                  <a:schemeClr val="tx1"/>
                </a:solidFill>
                <a:round/>
                <a:headEnd/>
                <a:tailEnd/>
              </a:ln>
            </p:spPr>
            <p:txBody>
              <a:bodyPr lIns="0" tIns="0" rIns="0" bIns="0"/>
              <a:lstStyle/>
              <a:p>
                <a:pPr eaLnBrk="1" hangingPunct="1"/>
                <a:endParaRPr lang="en-US"/>
              </a:p>
            </p:txBody>
          </p:sp>
          <p:sp>
            <p:nvSpPr>
              <p:cNvPr id="23600" name="TextBox 27"/>
              <p:cNvSpPr txBox="1">
                <a:spLocks noChangeArrowheads="1"/>
              </p:cNvSpPr>
              <p:nvPr/>
            </p:nvSpPr>
            <p:spPr bwMode="auto">
              <a:xfrm>
                <a:off x="5829300" y="3095625"/>
                <a:ext cx="341760" cy="215444"/>
              </a:xfrm>
              <a:prstGeom prst="rect">
                <a:avLst/>
              </a:prstGeom>
              <a:noFill/>
              <a:ln w="9525">
                <a:noFill/>
                <a:miter lim="800000"/>
                <a:headEnd/>
                <a:tailEnd/>
              </a:ln>
            </p:spPr>
            <p:txBody>
              <a:bodyPr wrap="none">
                <a:spAutoFit/>
              </a:bodyPr>
              <a:lstStyle/>
              <a:p>
                <a:pPr eaLnBrk="1" hangingPunct="1"/>
                <a:r>
                  <a:rPr lang="en-US" sz="1000"/>
                  <a:t>Rx</a:t>
                </a:r>
              </a:p>
            </p:txBody>
          </p:sp>
        </p:grpSp>
        <p:sp>
          <p:nvSpPr>
            <p:cNvPr id="23591" name="Rectangle 13"/>
            <p:cNvSpPr>
              <a:spLocks noChangeArrowheads="1"/>
            </p:cNvSpPr>
            <p:nvPr/>
          </p:nvSpPr>
          <p:spPr bwMode="auto">
            <a:xfrm>
              <a:off x="1381089" y="1589088"/>
              <a:ext cx="618348" cy="495300"/>
            </a:xfrm>
            <a:prstGeom prst="rect">
              <a:avLst/>
            </a:prstGeom>
            <a:noFill/>
            <a:ln w="9525" algn="ctr">
              <a:solidFill>
                <a:schemeClr val="tx1"/>
              </a:solidFill>
              <a:round/>
              <a:headEnd/>
              <a:tailEnd/>
            </a:ln>
          </p:spPr>
          <p:txBody>
            <a:bodyPr lIns="0" tIns="0" rIns="0" bIns="0"/>
            <a:lstStyle/>
            <a:p>
              <a:pPr eaLnBrk="1" hangingPunct="1"/>
              <a:endParaRPr lang="en-US"/>
            </a:p>
          </p:txBody>
        </p:sp>
        <p:sp>
          <p:nvSpPr>
            <p:cNvPr id="23592" name="TextBox 31"/>
            <p:cNvSpPr txBox="1">
              <a:spLocks noChangeArrowheads="1"/>
            </p:cNvSpPr>
            <p:nvPr/>
          </p:nvSpPr>
          <p:spPr bwMode="auto">
            <a:xfrm>
              <a:off x="1381125" y="1741487"/>
              <a:ext cx="630301" cy="215444"/>
            </a:xfrm>
            <a:prstGeom prst="rect">
              <a:avLst/>
            </a:prstGeom>
            <a:noFill/>
            <a:ln w="9525">
              <a:noFill/>
              <a:miter lim="800000"/>
              <a:headEnd/>
              <a:tailEnd/>
            </a:ln>
          </p:spPr>
          <p:txBody>
            <a:bodyPr wrap="none">
              <a:spAutoFit/>
            </a:bodyPr>
            <a:lstStyle/>
            <a:p>
              <a:pPr eaLnBrk="1" hangingPunct="1"/>
              <a:r>
                <a:rPr lang="en-US" sz="1000"/>
                <a:t>channel</a:t>
              </a:r>
            </a:p>
          </p:txBody>
        </p:sp>
        <p:grpSp>
          <p:nvGrpSpPr>
            <p:cNvPr id="23593" name="Group 50"/>
            <p:cNvGrpSpPr>
              <a:grpSpLocks/>
            </p:cNvGrpSpPr>
            <p:nvPr/>
          </p:nvGrpSpPr>
          <p:grpSpPr bwMode="auto">
            <a:xfrm>
              <a:off x="1044575" y="1709738"/>
              <a:ext cx="323850" cy="276225"/>
              <a:chOff x="1095375" y="2400300"/>
              <a:chExt cx="323850" cy="276226"/>
            </a:xfrm>
          </p:grpSpPr>
          <p:cxnSp>
            <p:nvCxnSpPr>
              <p:cNvPr id="23597" name="Straight Connector 51"/>
              <p:cNvCxnSpPr>
                <a:cxnSpLocks noChangeShapeType="1"/>
              </p:cNvCxnSpPr>
              <p:nvPr/>
            </p:nvCxnSpPr>
            <p:spPr bwMode="auto">
              <a:xfrm flipV="1">
                <a:off x="1095375" y="2400300"/>
                <a:ext cx="323850" cy="1"/>
              </a:xfrm>
              <a:prstGeom prst="line">
                <a:avLst/>
              </a:prstGeom>
              <a:noFill/>
              <a:ln w="9525" algn="ctr">
                <a:solidFill>
                  <a:schemeClr val="tx1"/>
                </a:solidFill>
                <a:round/>
                <a:headEnd/>
                <a:tailEnd/>
              </a:ln>
            </p:spPr>
          </p:cxnSp>
          <p:cxnSp>
            <p:nvCxnSpPr>
              <p:cNvPr id="23598" name="Straight Connector 52"/>
              <p:cNvCxnSpPr>
                <a:cxnSpLocks noChangeShapeType="1"/>
              </p:cNvCxnSpPr>
              <p:nvPr/>
            </p:nvCxnSpPr>
            <p:spPr bwMode="auto">
              <a:xfrm flipV="1">
                <a:off x="1095375" y="2676525"/>
                <a:ext cx="323850" cy="1"/>
              </a:xfrm>
              <a:prstGeom prst="line">
                <a:avLst/>
              </a:prstGeom>
              <a:noFill/>
              <a:ln w="9525" algn="ctr">
                <a:solidFill>
                  <a:schemeClr val="tx1"/>
                </a:solidFill>
                <a:round/>
                <a:headEnd/>
                <a:tailEnd/>
              </a:ln>
            </p:spPr>
          </p:cxnSp>
        </p:grpSp>
        <p:grpSp>
          <p:nvGrpSpPr>
            <p:cNvPr id="23594" name="Group 53"/>
            <p:cNvGrpSpPr>
              <a:grpSpLocks/>
            </p:cNvGrpSpPr>
            <p:nvPr/>
          </p:nvGrpSpPr>
          <p:grpSpPr bwMode="auto">
            <a:xfrm>
              <a:off x="2000250" y="1697038"/>
              <a:ext cx="323850" cy="276225"/>
              <a:chOff x="1095375" y="2400300"/>
              <a:chExt cx="323850" cy="276226"/>
            </a:xfrm>
          </p:grpSpPr>
          <p:cxnSp>
            <p:nvCxnSpPr>
              <p:cNvPr id="23595" name="Straight Connector 54"/>
              <p:cNvCxnSpPr>
                <a:cxnSpLocks noChangeShapeType="1"/>
              </p:cNvCxnSpPr>
              <p:nvPr/>
            </p:nvCxnSpPr>
            <p:spPr bwMode="auto">
              <a:xfrm flipV="1">
                <a:off x="1095375" y="2400300"/>
                <a:ext cx="323850" cy="1"/>
              </a:xfrm>
              <a:prstGeom prst="line">
                <a:avLst/>
              </a:prstGeom>
              <a:noFill/>
              <a:ln w="9525" algn="ctr">
                <a:solidFill>
                  <a:schemeClr val="tx1"/>
                </a:solidFill>
                <a:round/>
                <a:headEnd/>
                <a:tailEnd/>
              </a:ln>
            </p:spPr>
          </p:cxnSp>
          <p:cxnSp>
            <p:nvCxnSpPr>
              <p:cNvPr id="23596" name="Straight Connector 55"/>
              <p:cNvCxnSpPr>
                <a:cxnSpLocks noChangeShapeType="1"/>
              </p:cNvCxnSpPr>
              <p:nvPr/>
            </p:nvCxnSpPr>
            <p:spPr bwMode="auto">
              <a:xfrm flipV="1">
                <a:off x="1095375" y="2676525"/>
                <a:ext cx="323850" cy="1"/>
              </a:xfrm>
              <a:prstGeom prst="line">
                <a:avLst/>
              </a:prstGeom>
              <a:noFill/>
              <a:ln w="9525" algn="ctr">
                <a:solidFill>
                  <a:schemeClr val="tx1"/>
                </a:solidFill>
                <a:round/>
                <a:headEnd/>
                <a:tailEnd/>
              </a:ln>
            </p:spPr>
          </p:cxnSp>
        </p:grpSp>
      </p:grpSp>
      <p:grpSp>
        <p:nvGrpSpPr>
          <p:cNvPr id="23558" name="Group 113"/>
          <p:cNvGrpSpPr>
            <a:grpSpLocks/>
          </p:cNvGrpSpPr>
          <p:nvPr/>
        </p:nvGrpSpPr>
        <p:grpSpPr bwMode="auto">
          <a:xfrm>
            <a:off x="1909763" y="2762251"/>
            <a:ext cx="4154487" cy="735013"/>
            <a:chOff x="2005013" y="3328988"/>
            <a:chExt cx="4154487" cy="735012"/>
          </a:xfrm>
        </p:grpSpPr>
        <p:grpSp>
          <p:nvGrpSpPr>
            <p:cNvPr id="23562" name="Group 38"/>
            <p:cNvGrpSpPr>
              <a:grpSpLocks/>
            </p:cNvGrpSpPr>
            <p:nvPr/>
          </p:nvGrpSpPr>
          <p:grpSpPr bwMode="auto">
            <a:xfrm>
              <a:off x="3609975" y="3349625"/>
              <a:ext cx="676275" cy="714375"/>
              <a:chOff x="4086225" y="1228724"/>
              <a:chExt cx="676275" cy="714375"/>
            </a:xfrm>
          </p:grpSpPr>
          <p:sp>
            <p:nvSpPr>
              <p:cNvPr id="23587" name="Isosceles Triangle 65"/>
              <p:cNvSpPr>
                <a:spLocks noChangeArrowheads="1"/>
              </p:cNvSpPr>
              <p:nvPr/>
            </p:nvSpPr>
            <p:spPr bwMode="auto">
              <a:xfrm rot="5400000" flipH="1">
                <a:off x="4100512" y="1281112"/>
                <a:ext cx="714375" cy="609600"/>
              </a:xfrm>
              <a:prstGeom prst="triangle">
                <a:avLst>
                  <a:gd name="adj" fmla="val 50000"/>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3588" name="TextBox 23"/>
              <p:cNvSpPr txBox="1">
                <a:spLocks noChangeArrowheads="1"/>
              </p:cNvSpPr>
              <p:nvPr/>
            </p:nvSpPr>
            <p:spPr bwMode="auto">
              <a:xfrm>
                <a:off x="4086225" y="1485900"/>
                <a:ext cx="668773" cy="215444"/>
              </a:xfrm>
              <a:prstGeom prst="rect">
                <a:avLst/>
              </a:prstGeom>
              <a:noFill/>
              <a:ln w="9525">
                <a:noFill/>
                <a:miter lim="800000"/>
                <a:headEnd/>
                <a:tailEnd/>
              </a:ln>
            </p:spPr>
            <p:txBody>
              <a:bodyPr wrap="none">
                <a:spAutoFit/>
              </a:bodyPr>
              <a:lstStyle/>
              <a:p>
                <a:pPr eaLnBrk="1" hangingPunct="1"/>
                <a:r>
                  <a:rPr lang="en-US" sz="1000"/>
                  <a:t>Redriver</a:t>
                </a:r>
              </a:p>
            </p:txBody>
          </p:sp>
        </p:grpSp>
        <p:grpSp>
          <p:nvGrpSpPr>
            <p:cNvPr id="23563" name="Group 33"/>
            <p:cNvGrpSpPr>
              <a:grpSpLocks/>
            </p:cNvGrpSpPr>
            <p:nvPr/>
          </p:nvGrpSpPr>
          <p:grpSpPr bwMode="auto">
            <a:xfrm>
              <a:off x="2005013" y="3328988"/>
              <a:ext cx="609600" cy="714375"/>
              <a:chOff x="3933825" y="2809874"/>
              <a:chExt cx="609600" cy="714375"/>
            </a:xfrm>
          </p:grpSpPr>
          <p:sp>
            <p:nvSpPr>
              <p:cNvPr id="23585" name="Isosceles Triangle 24"/>
              <p:cNvSpPr>
                <a:spLocks noChangeArrowheads="1"/>
              </p:cNvSpPr>
              <p:nvPr/>
            </p:nvSpPr>
            <p:spPr bwMode="auto">
              <a:xfrm rot="5400000" flipH="1">
                <a:off x="3881437" y="2862262"/>
                <a:ext cx="714375" cy="609600"/>
              </a:xfrm>
              <a:prstGeom prst="triangle">
                <a:avLst>
                  <a:gd name="adj" fmla="val 50000"/>
                </a:avLst>
              </a:prstGeom>
              <a:noFill/>
              <a:ln w="9525" algn="ctr">
                <a:solidFill>
                  <a:schemeClr val="tx1"/>
                </a:solidFill>
                <a:round/>
                <a:headEnd/>
                <a:tailEnd/>
              </a:ln>
            </p:spPr>
            <p:txBody>
              <a:bodyPr lIns="0" tIns="0" rIns="0" bIns="0"/>
              <a:lstStyle/>
              <a:p>
                <a:pPr eaLnBrk="1" hangingPunct="1"/>
                <a:endParaRPr lang="en-US"/>
              </a:p>
            </p:txBody>
          </p:sp>
          <p:sp>
            <p:nvSpPr>
              <p:cNvPr id="23586" name="TextBox 25"/>
              <p:cNvSpPr txBox="1">
                <a:spLocks noChangeArrowheads="1"/>
              </p:cNvSpPr>
              <p:nvPr/>
            </p:nvSpPr>
            <p:spPr bwMode="auto">
              <a:xfrm>
                <a:off x="3962400" y="3067050"/>
                <a:ext cx="327334" cy="215444"/>
              </a:xfrm>
              <a:prstGeom prst="rect">
                <a:avLst/>
              </a:prstGeom>
              <a:noFill/>
              <a:ln w="9525">
                <a:noFill/>
                <a:miter lim="800000"/>
                <a:headEnd/>
                <a:tailEnd/>
              </a:ln>
            </p:spPr>
            <p:txBody>
              <a:bodyPr wrap="none">
                <a:spAutoFit/>
              </a:bodyPr>
              <a:lstStyle/>
              <a:p>
                <a:pPr eaLnBrk="1" hangingPunct="1"/>
                <a:r>
                  <a:rPr lang="en-US" sz="1000"/>
                  <a:t>Tx</a:t>
                </a:r>
              </a:p>
            </p:txBody>
          </p:sp>
        </p:grpSp>
        <p:grpSp>
          <p:nvGrpSpPr>
            <p:cNvPr id="23564" name="Group 34"/>
            <p:cNvGrpSpPr>
              <a:grpSpLocks/>
            </p:cNvGrpSpPr>
            <p:nvPr/>
          </p:nvGrpSpPr>
          <p:grpSpPr bwMode="auto">
            <a:xfrm>
              <a:off x="5549900" y="3338513"/>
              <a:ext cx="609600" cy="714375"/>
              <a:chOff x="5800725" y="2838449"/>
              <a:chExt cx="609600" cy="714375"/>
            </a:xfrm>
          </p:grpSpPr>
          <p:sp>
            <p:nvSpPr>
              <p:cNvPr id="23583" name="Isosceles Triangle 26"/>
              <p:cNvSpPr>
                <a:spLocks noChangeArrowheads="1"/>
              </p:cNvSpPr>
              <p:nvPr/>
            </p:nvSpPr>
            <p:spPr bwMode="auto">
              <a:xfrm rot="5400000" flipH="1">
                <a:off x="5748337" y="2890837"/>
                <a:ext cx="714375" cy="609600"/>
              </a:xfrm>
              <a:prstGeom prst="triangle">
                <a:avLst>
                  <a:gd name="adj" fmla="val 50000"/>
                </a:avLst>
              </a:prstGeom>
              <a:noFill/>
              <a:ln w="9525" algn="ctr">
                <a:solidFill>
                  <a:schemeClr val="tx1"/>
                </a:solidFill>
                <a:round/>
                <a:headEnd/>
                <a:tailEnd/>
              </a:ln>
            </p:spPr>
            <p:txBody>
              <a:bodyPr lIns="0" tIns="0" rIns="0" bIns="0"/>
              <a:lstStyle/>
              <a:p>
                <a:pPr eaLnBrk="1" hangingPunct="1"/>
                <a:endParaRPr lang="en-US"/>
              </a:p>
            </p:txBody>
          </p:sp>
          <p:sp>
            <p:nvSpPr>
              <p:cNvPr id="23584" name="TextBox 27"/>
              <p:cNvSpPr txBox="1">
                <a:spLocks noChangeArrowheads="1"/>
              </p:cNvSpPr>
              <p:nvPr/>
            </p:nvSpPr>
            <p:spPr bwMode="auto">
              <a:xfrm>
                <a:off x="5829300" y="3095625"/>
                <a:ext cx="341760" cy="215444"/>
              </a:xfrm>
              <a:prstGeom prst="rect">
                <a:avLst/>
              </a:prstGeom>
              <a:noFill/>
              <a:ln w="9525">
                <a:noFill/>
                <a:miter lim="800000"/>
                <a:headEnd/>
                <a:tailEnd/>
              </a:ln>
            </p:spPr>
            <p:txBody>
              <a:bodyPr wrap="none">
                <a:spAutoFit/>
              </a:bodyPr>
              <a:lstStyle/>
              <a:p>
                <a:pPr eaLnBrk="1" hangingPunct="1"/>
                <a:r>
                  <a:rPr lang="en-US" sz="1000"/>
                  <a:t>Rx</a:t>
                </a:r>
              </a:p>
            </p:txBody>
          </p:sp>
        </p:grpSp>
        <p:grpSp>
          <p:nvGrpSpPr>
            <p:cNvPr id="23565" name="Group 36"/>
            <p:cNvGrpSpPr>
              <a:grpSpLocks/>
            </p:cNvGrpSpPr>
            <p:nvPr/>
          </p:nvGrpSpPr>
          <p:grpSpPr bwMode="auto">
            <a:xfrm>
              <a:off x="2705100" y="3446463"/>
              <a:ext cx="715963" cy="495300"/>
              <a:chOff x="2257425" y="1371601"/>
              <a:chExt cx="716863" cy="495300"/>
            </a:xfrm>
          </p:grpSpPr>
          <p:sp>
            <p:nvSpPr>
              <p:cNvPr id="23581" name="Rectangle 13"/>
              <p:cNvSpPr>
                <a:spLocks noChangeArrowheads="1"/>
              </p:cNvSpPr>
              <p:nvPr/>
            </p:nvSpPr>
            <p:spPr bwMode="auto">
              <a:xfrm>
                <a:off x="2286000" y="1371601"/>
                <a:ext cx="619125" cy="495300"/>
              </a:xfrm>
              <a:prstGeom prst="rect">
                <a:avLst/>
              </a:prstGeom>
              <a:noFill/>
              <a:ln w="9525" algn="ctr">
                <a:solidFill>
                  <a:schemeClr val="tx1"/>
                </a:solidFill>
                <a:round/>
                <a:headEnd/>
                <a:tailEnd/>
              </a:ln>
            </p:spPr>
            <p:txBody>
              <a:bodyPr lIns="0" tIns="0" rIns="0" bIns="0"/>
              <a:lstStyle/>
              <a:p>
                <a:pPr eaLnBrk="1" hangingPunct="1"/>
                <a:endParaRPr lang="en-US"/>
              </a:p>
            </p:txBody>
          </p:sp>
          <p:sp>
            <p:nvSpPr>
              <p:cNvPr id="23582" name="TextBox 31"/>
              <p:cNvSpPr txBox="1">
                <a:spLocks noChangeArrowheads="1"/>
              </p:cNvSpPr>
              <p:nvPr/>
            </p:nvSpPr>
            <p:spPr bwMode="auto">
              <a:xfrm>
                <a:off x="2257425" y="1428750"/>
                <a:ext cx="716863" cy="384721"/>
              </a:xfrm>
              <a:prstGeom prst="rect">
                <a:avLst/>
              </a:prstGeom>
              <a:noFill/>
              <a:ln w="9525">
                <a:noFill/>
                <a:miter lim="800000"/>
                <a:headEnd/>
                <a:tailEnd/>
              </a:ln>
            </p:spPr>
            <p:txBody>
              <a:bodyPr wrap="none">
                <a:spAutoFit/>
              </a:bodyPr>
              <a:lstStyle/>
              <a:p>
                <a:pPr eaLnBrk="1" hangingPunct="1"/>
                <a:r>
                  <a:rPr lang="en-US" sz="1000"/>
                  <a:t>upstream</a:t>
                </a:r>
              </a:p>
              <a:p>
                <a:pPr eaLnBrk="1" hangingPunct="1"/>
                <a:r>
                  <a:rPr lang="en-US" sz="1000"/>
                  <a:t>channel</a:t>
                </a:r>
              </a:p>
            </p:txBody>
          </p:sp>
        </p:grpSp>
        <p:grpSp>
          <p:nvGrpSpPr>
            <p:cNvPr id="23566" name="Group 40"/>
            <p:cNvGrpSpPr>
              <a:grpSpLocks/>
            </p:cNvGrpSpPr>
            <p:nvPr/>
          </p:nvGrpSpPr>
          <p:grpSpPr bwMode="auto">
            <a:xfrm>
              <a:off x="4381500" y="3457575"/>
              <a:ext cx="881063" cy="495300"/>
              <a:chOff x="5867400" y="1323976"/>
              <a:chExt cx="880369" cy="495300"/>
            </a:xfrm>
          </p:grpSpPr>
          <p:sp>
            <p:nvSpPr>
              <p:cNvPr id="23579" name="Rectangle 17"/>
              <p:cNvSpPr>
                <a:spLocks noChangeArrowheads="1"/>
              </p:cNvSpPr>
              <p:nvPr/>
            </p:nvSpPr>
            <p:spPr bwMode="auto">
              <a:xfrm>
                <a:off x="5886450" y="1323976"/>
                <a:ext cx="809625" cy="495300"/>
              </a:xfrm>
              <a:prstGeom prst="rect">
                <a:avLst/>
              </a:prstGeom>
              <a:noFill/>
              <a:ln w="9525" algn="ctr">
                <a:solidFill>
                  <a:schemeClr val="tx1"/>
                </a:solidFill>
                <a:round/>
                <a:headEnd/>
                <a:tailEnd/>
              </a:ln>
            </p:spPr>
            <p:txBody>
              <a:bodyPr lIns="0" tIns="0" rIns="0" bIns="0"/>
              <a:lstStyle/>
              <a:p>
                <a:pPr eaLnBrk="1" hangingPunct="1"/>
                <a:endParaRPr lang="en-US"/>
              </a:p>
            </p:txBody>
          </p:sp>
          <p:sp>
            <p:nvSpPr>
              <p:cNvPr id="23580" name="TextBox 32"/>
              <p:cNvSpPr txBox="1">
                <a:spLocks noChangeArrowheads="1"/>
              </p:cNvSpPr>
              <p:nvPr/>
            </p:nvSpPr>
            <p:spPr bwMode="auto">
              <a:xfrm>
                <a:off x="5867400" y="1381125"/>
                <a:ext cx="880369" cy="384721"/>
              </a:xfrm>
              <a:prstGeom prst="rect">
                <a:avLst/>
              </a:prstGeom>
              <a:noFill/>
              <a:ln w="9525">
                <a:noFill/>
                <a:miter lim="800000"/>
                <a:headEnd/>
                <a:tailEnd/>
              </a:ln>
            </p:spPr>
            <p:txBody>
              <a:bodyPr wrap="none">
                <a:spAutoFit/>
              </a:bodyPr>
              <a:lstStyle/>
              <a:p>
                <a:pPr eaLnBrk="1" hangingPunct="1"/>
                <a:r>
                  <a:rPr lang="en-US" sz="1000"/>
                  <a:t>downstream</a:t>
                </a:r>
              </a:p>
              <a:p>
                <a:pPr eaLnBrk="1" hangingPunct="1"/>
                <a:r>
                  <a:rPr lang="en-US" sz="1000"/>
                  <a:t>channel</a:t>
                </a:r>
              </a:p>
            </p:txBody>
          </p:sp>
        </p:grpSp>
        <p:grpSp>
          <p:nvGrpSpPr>
            <p:cNvPr id="23567" name="Group 50"/>
            <p:cNvGrpSpPr>
              <a:grpSpLocks/>
            </p:cNvGrpSpPr>
            <p:nvPr/>
          </p:nvGrpSpPr>
          <p:grpSpPr bwMode="auto">
            <a:xfrm>
              <a:off x="2397125" y="3548063"/>
              <a:ext cx="323850" cy="276225"/>
              <a:chOff x="1095375" y="2400300"/>
              <a:chExt cx="323850" cy="276226"/>
            </a:xfrm>
          </p:grpSpPr>
          <p:cxnSp>
            <p:nvCxnSpPr>
              <p:cNvPr id="23577" name="Straight Connector 51"/>
              <p:cNvCxnSpPr>
                <a:cxnSpLocks noChangeShapeType="1"/>
              </p:cNvCxnSpPr>
              <p:nvPr/>
            </p:nvCxnSpPr>
            <p:spPr bwMode="auto">
              <a:xfrm flipV="1">
                <a:off x="1095375" y="2400300"/>
                <a:ext cx="323850" cy="1"/>
              </a:xfrm>
              <a:prstGeom prst="line">
                <a:avLst/>
              </a:prstGeom>
              <a:noFill/>
              <a:ln w="9525" algn="ctr">
                <a:solidFill>
                  <a:schemeClr val="tx1"/>
                </a:solidFill>
                <a:round/>
                <a:headEnd/>
                <a:tailEnd/>
              </a:ln>
            </p:spPr>
          </p:cxnSp>
          <p:cxnSp>
            <p:nvCxnSpPr>
              <p:cNvPr id="23578" name="Straight Connector 52"/>
              <p:cNvCxnSpPr>
                <a:cxnSpLocks noChangeShapeType="1"/>
              </p:cNvCxnSpPr>
              <p:nvPr/>
            </p:nvCxnSpPr>
            <p:spPr bwMode="auto">
              <a:xfrm flipV="1">
                <a:off x="1095375" y="2676525"/>
                <a:ext cx="323850" cy="1"/>
              </a:xfrm>
              <a:prstGeom prst="line">
                <a:avLst/>
              </a:prstGeom>
              <a:noFill/>
              <a:ln w="9525" algn="ctr">
                <a:solidFill>
                  <a:schemeClr val="tx1"/>
                </a:solidFill>
                <a:round/>
                <a:headEnd/>
                <a:tailEnd/>
              </a:ln>
            </p:spPr>
          </p:cxnSp>
        </p:grpSp>
        <p:grpSp>
          <p:nvGrpSpPr>
            <p:cNvPr id="23568" name="Group 56"/>
            <p:cNvGrpSpPr>
              <a:grpSpLocks/>
            </p:cNvGrpSpPr>
            <p:nvPr/>
          </p:nvGrpSpPr>
          <p:grpSpPr bwMode="auto">
            <a:xfrm>
              <a:off x="3352800" y="3573463"/>
              <a:ext cx="323850" cy="276225"/>
              <a:chOff x="1095375" y="2400300"/>
              <a:chExt cx="323850" cy="276226"/>
            </a:xfrm>
          </p:grpSpPr>
          <p:cxnSp>
            <p:nvCxnSpPr>
              <p:cNvPr id="23575" name="Straight Connector 57"/>
              <p:cNvCxnSpPr>
                <a:cxnSpLocks noChangeShapeType="1"/>
              </p:cNvCxnSpPr>
              <p:nvPr/>
            </p:nvCxnSpPr>
            <p:spPr bwMode="auto">
              <a:xfrm flipV="1">
                <a:off x="1095375" y="2400300"/>
                <a:ext cx="323850" cy="1"/>
              </a:xfrm>
              <a:prstGeom prst="line">
                <a:avLst/>
              </a:prstGeom>
              <a:noFill/>
              <a:ln w="9525" algn="ctr">
                <a:solidFill>
                  <a:schemeClr val="tx1"/>
                </a:solidFill>
                <a:round/>
                <a:headEnd/>
                <a:tailEnd/>
              </a:ln>
            </p:spPr>
          </p:cxnSp>
          <p:cxnSp>
            <p:nvCxnSpPr>
              <p:cNvPr id="23576" name="Straight Connector 58"/>
              <p:cNvCxnSpPr>
                <a:cxnSpLocks noChangeShapeType="1"/>
              </p:cNvCxnSpPr>
              <p:nvPr/>
            </p:nvCxnSpPr>
            <p:spPr bwMode="auto">
              <a:xfrm flipV="1">
                <a:off x="1095375" y="2676525"/>
                <a:ext cx="323850" cy="1"/>
              </a:xfrm>
              <a:prstGeom prst="line">
                <a:avLst/>
              </a:prstGeom>
              <a:noFill/>
              <a:ln w="9525" algn="ctr">
                <a:solidFill>
                  <a:schemeClr val="tx1"/>
                </a:solidFill>
                <a:round/>
                <a:headEnd/>
                <a:tailEnd/>
              </a:ln>
            </p:spPr>
          </p:cxnSp>
        </p:grpSp>
        <p:grpSp>
          <p:nvGrpSpPr>
            <p:cNvPr id="23569" name="Group 59"/>
            <p:cNvGrpSpPr>
              <a:grpSpLocks/>
            </p:cNvGrpSpPr>
            <p:nvPr/>
          </p:nvGrpSpPr>
          <p:grpSpPr bwMode="auto">
            <a:xfrm>
              <a:off x="4070350" y="3565525"/>
              <a:ext cx="323850" cy="276225"/>
              <a:chOff x="1095375" y="2400300"/>
              <a:chExt cx="323850" cy="276226"/>
            </a:xfrm>
          </p:grpSpPr>
          <p:cxnSp>
            <p:nvCxnSpPr>
              <p:cNvPr id="23573" name="Straight Connector 60"/>
              <p:cNvCxnSpPr>
                <a:cxnSpLocks noChangeShapeType="1"/>
              </p:cNvCxnSpPr>
              <p:nvPr/>
            </p:nvCxnSpPr>
            <p:spPr bwMode="auto">
              <a:xfrm flipV="1">
                <a:off x="1095375" y="2400300"/>
                <a:ext cx="323850" cy="1"/>
              </a:xfrm>
              <a:prstGeom prst="line">
                <a:avLst/>
              </a:prstGeom>
              <a:noFill/>
              <a:ln w="9525" algn="ctr">
                <a:solidFill>
                  <a:schemeClr val="tx1"/>
                </a:solidFill>
                <a:round/>
                <a:headEnd/>
                <a:tailEnd/>
              </a:ln>
            </p:spPr>
          </p:cxnSp>
          <p:cxnSp>
            <p:nvCxnSpPr>
              <p:cNvPr id="23574" name="Straight Connector 61"/>
              <p:cNvCxnSpPr>
                <a:cxnSpLocks noChangeShapeType="1"/>
              </p:cNvCxnSpPr>
              <p:nvPr/>
            </p:nvCxnSpPr>
            <p:spPr bwMode="auto">
              <a:xfrm flipV="1">
                <a:off x="1095375" y="2676525"/>
                <a:ext cx="323850" cy="1"/>
              </a:xfrm>
              <a:prstGeom prst="line">
                <a:avLst/>
              </a:prstGeom>
              <a:noFill/>
              <a:ln w="9525" algn="ctr">
                <a:solidFill>
                  <a:schemeClr val="tx1"/>
                </a:solidFill>
                <a:round/>
                <a:headEnd/>
                <a:tailEnd/>
              </a:ln>
            </p:spPr>
          </p:cxnSp>
        </p:grpSp>
        <p:grpSp>
          <p:nvGrpSpPr>
            <p:cNvPr id="23570" name="Group 69"/>
            <p:cNvGrpSpPr>
              <a:grpSpLocks/>
            </p:cNvGrpSpPr>
            <p:nvPr/>
          </p:nvGrpSpPr>
          <p:grpSpPr bwMode="auto">
            <a:xfrm>
              <a:off x="5216525" y="3568700"/>
              <a:ext cx="323850" cy="276225"/>
              <a:chOff x="1095375" y="2400300"/>
              <a:chExt cx="323850" cy="276226"/>
            </a:xfrm>
          </p:grpSpPr>
          <p:cxnSp>
            <p:nvCxnSpPr>
              <p:cNvPr id="23571" name="Straight Connector 70"/>
              <p:cNvCxnSpPr>
                <a:cxnSpLocks noChangeShapeType="1"/>
              </p:cNvCxnSpPr>
              <p:nvPr/>
            </p:nvCxnSpPr>
            <p:spPr bwMode="auto">
              <a:xfrm flipV="1">
                <a:off x="1095375" y="2400300"/>
                <a:ext cx="323850" cy="1"/>
              </a:xfrm>
              <a:prstGeom prst="line">
                <a:avLst/>
              </a:prstGeom>
              <a:noFill/>
              <a:ln w="9525" algn="ctr">
                <a:solidFill>
                  <a:schemeClr val="tx1"/>
                </a:solidFill>
                <a:round/>
                <a:headEnd/>
                <a:tailEnd/>
              </a:ln>
            </p:spPr>
          </p:cxnSp>
          <p:cxnSp>
            <p:nvCxnSpPr>
              <p:cNvPr id="23572" name="Straight Connector 71"/>
              <p:cNvCxnSpPr>
                <a:cxnSpLocks noChangeShapeType="1"/>
              </p:cNvCxnSpPr>
              <p:nvPr/>
            </p:nvCxnSpPr>
            <p:spPr bwMode="auto">
              <a:xfrm flipV="1">
                <a:off x="1095375" y="2676525"/>
                <a:ext cx="323850" cy="1"/>
              </a:xfrm>
              <a:prstGeom prst="line">
                <a:avLst/>
              </a:prstGeom>
              <a:noFill/>
              <a:ln w="9525" algn="ctr">
                <a:solidFill>
                  <a:schemeClr val="tx1"/>
                </a:solidFill>
                <a:round/>
                <a:headEnd/>
                <a:tailEnd/>
              </a:ln>
            </p:spPr>
          </p:cxnSp>
        </p:grpSp>
      </p:grpSp>
      <p:sp>
        <p:nvSpPr>
          <p:cNvPr id="23559" name="TextBox 28"/>
          <p:cNvSpPr txBox="1">
            <a:spLocks noChangeArrowheads="1"/>
          </p:cNvSpPr>
          <p:nvPr/>
        </p:nvSpPr>
        <p:spPr bwMode="auto">
          <a:xfrm>
            <a:off x="314325" y="3837307"/>
            <a:ext cx="8296275" cy="1477328"/>
          </a:xfrm>
          <a:prstGeom prst="rect">
            <a:avLst/>
          </a:prstGeom>
          <a:noFill/>
          <a:ln w="9525">
            <a:noFill/>
            <a:miter lim="800000"/>
            <a:headEnd/>
            <a:tailEnd/>
          </a:ln>
        </p:spPr>
        <p:txBody>
          <a:bodyPr anchor="ctr">
            <a:spAutoFit/>
          </a:bodyPr>
          <a:lstStyle/>
          <a:p>
            <a:pPr eaLnBrk="1" hangingPunct="1">
              <a:spcAft>
                <a:spcPts val="600"/>
              </a:spcAft>
              <a:buFont typeface="Arial" charset="0"/>
              <a:buChar char="•"/>
            </a:pPr>
            <a:r>
              <a:rPr lang="en-US" sz="1400" dirty="0"/>
              <a:t> Redriver is placed in the middle of the channel to compensate channel loss to support high data </a:t>
            </a:r>
            <a:r>
              <a:rPr lang="en-US" sz="1400" dirty="0" smtClean="0"/>
              <a:t>rate</a:t>
            </a:r>
            <a:endParaRPr lang="en-US" sz="1400" dirty="0"/>
          </a:p>
          <a:p>
            <a:pPr eaLnBrk="1" hangingPunct="1">
              <a:spcAft>
                <a:spcPts val="600"/>
              </a:spcAft>
              <a:buFont typeface="Arial" charset="0"/>
              <a:buChar char="•"/>
            </a:pPr>
            <a:r>
              <a:rPr lang="en-US" sz="1400" dirty="0"/>
              <a:t> It equalizes signals from the upstream channel and retransmits them into the downstream </a:t>
            </a:r>
            <a:r>
              <a:rPr lang="en-US" sz="1400" dirty="0" smtClean="0"/>
              <a:t>channel</a:t>
            </a:r>
          </a:p>
          <a:p>
            <a:pPr eaLnBrk="1" hangingPunct="1">
              <a:spcAft>
                <a:spcPts val="600"/>
              </a:spcAft>
              <a:buFont typeface="Arial" charset="0"/>
              <a:buChar char="•"/>
            </a:pPr>
            <a:r>
              <a:rPr lang="en-US" sz="1400" dirty="0"/>
              <a:t> </a:t>
            </a:r>
            <a:r>
              <a:rPr lang="en-US" sz="1400" dirty="0" smtClean="0"/>
              <a:t>Redriver output is continuously driven by input. No retiming is performed when it retransmits signal</a:t>
            </a:r>
            <a:endParaRPr lang="en-US" sz="1400" dirty="0" smtClean="0"/>
          </a:p>
          <a:p>
            <a:pPr eaLnBrk="1" hangingPunct="1">
              <a:spcAft>
                <a:spcPts val="600"/>
              </a:spcAft>
              <a:buFont typeface="Arial" charset="0"/>
              <a:buChar char="•"/>
            </a:pPr>
            <a:r>
              <a:rPr lang="en-US" sz="1400" dirty="0"/>
              <a:t> </a:t>
            </a:r>
            <a:r>
              <a:rPr lang="en-US" sz="1400" dirty="0" smtClean="0"/>
              <a:t>The device can be nonlinear and noisy, thus breaks the linear channel assumption in AMI</a:t>
            </a:r>
            <a:endParaRPr lang="en-US" sz="1400" dirty="0"/>
          </a:p>
          <a:p>
            <a:pPr eaLnBrk="1" hangingPunct="1">
              <a:spcAft>
                <a:spcPts val="600"/>
              </a:spcAft>
              <a:buFont typeface="Arial" charset="0"/>
              <a:buChar char="•"/>
            </a:pPr>
            <a:r>
              <a:rPr lang="en-US" sz="1400" dirty="0"/>
              <a:t> </a:t>
            </a:r>
            <a:r>
              <a:rPr lang="en-US" sz="1400" dirty="0" smtClean="0"/>
              <a:t>Need to extend current standard to include redriver in AMI simulations</a:t>
            </a:r>
            <a:endParaRPr lang="en-US" sz="1400" dirty="0"/>
          </a:p>
        </p:txBody>
      </p:sp>
      <p:sp>
        <p:nvSpPr>
          <p:cNvPr id="23560" name="TextBox 28"/>
          <p:cNvSpPr txBox="1">
            <a:spLocks noChangeArrowheads="1"/>
          </p:cNvSpPr>
          <p:nvPr/>
        </p:nvSpPr>
        <p:spPr bwMode="auto">
          <a:xfrm>
            <a:off x="342900" y="1084363"/>
            <a:ext cx="1781175" cy="307777"/>
          </a:xfrm>
          <a:prstGeom prst="rect">
            <a:avLst/>
          </a:prstGeom>
          <a:noFill/>
          <a:ln w="9525">
            <a:noFill/>
            <a:miter lim="800000"/>
            <a:headEnd/>
            <a:tailEnd/>
          </a:ln>
        </p:spPr>
        <p:txBody>
          <a:bodyPr anchor="ctr">
            <a:spAutoFit/>
          </a:bodyPr>
          <a:lstStyle/>
          <a:p>
            <a:pPr eaLnBrk="1" hangingPunct="1"/>
            <a:r>
              <a:rPr lang="en-US" sz="1400" dirty="0"/>
              <a:t>Regular channel</a:t>
            </a:r>
          </a:p>
        </p:txBody>
      </p:sp>
      <p:sp>
        <p:nvSpPr>
          <p:cNvPr id="23561" name="TextBox 28"/>
          <p:cNvSpPr txBox="1">
            <a:spLocks noChangeArrowheads="1"/>
          </p:cNvSpPr>
          <p:nvPr/>
        </p:nvSpPr>
        <p:spPr bwMode="auto">
          <a:xfrm>
            <a:off x="342900" y="2241650"/>
            <a:ext cx="2176463" cy="307777"/>
          </a:xfrm>
          <a:prstGeom prst="rect">
            <a:avLst/>
          </a:prstGeom>
          <a:noFill/>
          <a:ln w="9525">
            <a:noFill/>
            <a:miter lim="800000"/>
            <a:headEnd/>
            <a:tailEnd/>
          </a:ln>
        </p:spPr>
        <p:txBody>
          <a:bodyPr wrap="square" anchor="ctr">
            <a:spAutoFit/>
          </a:bodyPr>
          <a:lstStyle/>
          <a:p>
            <a:pPr eaLnBrk="1" hangingPunct="1"/>
            <a:r>
              <a:rPr lang="en-US" sz="1400" dirty="0"/>
              <a:t>Channel with redriver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ounded Rectangle 61"/>
          <p:cNvSpPr/>
          <p:nvPr/>
        </p:nvSpPr>
        <p:spPr bwMode="auto">
          <a:xfrm>
            <a:off x="4629150" y="1660525"/>
            <a:ext cx="2352675" cy="923925"/>
          </a:xfrm>
          <a:prstGeom prst="round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lIns="0" tIns="0" rIns="0" bIns="0"/>
          <a:lstStyle/>
          <a:p>
            <a:pPr eaLnBrk="1" hangingPunct="1">
              <a:defRPr/>
            </a:pPr>
            <a:endParaRPr lang="en-US"/>
          </a:p>
        </p:txBody>
      </p:sp>
      <p:sp>
        <p:nvSpPr>
          <p:cNvPr id="59" name="Rounded Rectangle 58"/>
          <p:cNvSpPr/>
          <p:nvPr/>
        </p:nvSpPr>
        <p:spPr bwMode="auto">
          <a:xfrm>
            <a:off x="2000250" y="1651000"/>
            <a:ext cx="2352675" cy="923925"/>
          </a:xfrm>
          <a:prstGeom prst="round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lIns="0" tIns="0" rIns="0" bIns="0"/>
          <a:lstStyle/>
          <a:p>
            <a:pPr eaLnBrk="1" hangingPunct="1">
              <a:defRPr/>
            </a:pPr>
            <a:endParaRPr lang="en-US"/>
          </a:p>
        </p:txBody>
      </p:sp>
      <p:sp>
        <p:nvSpPr>
          <p:cNvPr id="25603" name="Rectangle 2"/>
          <p:cNvSpPr>
            <a:spLocks noGrp="1" noChangeArrowheads="1"/>
          </p:cNvSpPr>
          <p:nvPr>
            <p:ph type="title" idx="4294967295"/>
          </p:nvPr>
        </p:nvSpPr>
        <p:spPr>
          <a:xfrm>
            <a:off x="238125" y="141287"/>
            <a:ext cx="8229600" cy="1109663"/>
          </a:xfrm>
        </p:spPr>
        <p:txBody>
          <a:bodyPr/>
          <a:lstStyle/>
          <a:p>
            <a:r>
              <a:rPr lang="en-US" sz="2800" dirty="0"/>
              <a:t>Redriver AMI Model</a:t>
            </a:r>
          </a:p>
        </p:txBody>
      </p:sp>
      <p:grpSp>
        <p:nvGrpSpPr>
          <p:cNvPr id="25607" name="Group 29"/>
          <p:cNvGrpSpPr>
            <a:grpSpLocks/>
          </p:cNvGrpSpPr>
          <p:nvPr/>
        </p:nvGrpSpPr>
        <p:grpSpPr bwMode="auto">
          <a:xfrm>
            <a:off x="2098675" y="1811337"/>
            <a:ext cx="1236662" cy="578330"/>
            <a:chOff x="668043" y="1169987"/>
            <a:chExt cx="1027112" cy="578620"/>
          </a:xfrm>
        </p:grpSpPr>
        <p:sp>
          <p:nvSpPr>
            <p:cNvPr id="25642" name="Rectangle 11"/>
            <p:cNvSpPr>
              <a:spLocks noChangeArrowheads="1"/>
            </p:cNvSpPr>
            <p:nvPr/>
          </p:nvSpPr>
          <p:spPr bwMode="auto">
            <a:xfrm>
              <a:off x="675954" y="1171575"/>
              <a:ext cx="696169" cy="400250"/>
            </a:xfrm>
            <a:prstGeom prst="rect">
              <a:avLst/>
            </a:prstGeom>
            <a:solidFill>
              <a:schemeClr val="accent1"/>
            </a:solidFill>
            <a:ln w="9525" algn="ctr">
              <a:solidFill>
                <a:schemeClr val="tx1"/>
              </a:solidFill>
              <a:round/>
              <a:headEnd/>
              <a:tailEnd/>
            </a:ln>
          </p:spPr>
          <p:txBody>
            <a:bodyPr lIns="0" tIns="0" rIns="0" bIns="0"/>
            <a:lstStyle/>
            <a:p>
              <a:pPr eaLnBrk="1" hangingPunct="1"/>
              <a:endParaRPr lang="en-US"/>
            </a:p>
          </p:txBody>
        </p:sp>
        <p:sp>
          <p:nvSpPr>
            <p:cNvPr id="25643" name="TextBox 7"/>
            <p:cNvSpPr txBox="1">
              <a:spLocks noChangeArrowheads="1"/>
            </p:cNvSpPr>
            <p:nvPr/>
          </p:nvSpPr>
          <p:spPr bwMode="auto">
            <a:xfrm>
              <a:off x="668043" y="1169987"/>
              <a:ext cx="1027112" cy="578620"/>
            </a:xfrm>
            <a:prstGeom prst="rect">
              <a:avLst/>
            </a:prstGeom>
            <a:noFill/>
            <a:ln w="9525">
              <a:noFill/>
              <a:miter lim="800000"/>
              <a:headEnd/>
              <a:tailEnd/>
            </a:ln>
          </p:spPr>
          <p:txBody>
            <a:bodyPr anchor="ctr">
              <a:spAutoFit/>
            </a:bodyPr>
            <a:lstStyle/>
            <a:p>
              <a:pPr eaLnBrk="1" hangingPunct="1"/>
              <a:r>
                <a:rPr lang="en-US" sz="1000" dirty="0" smtClean="0"/>
                <a:t>Rx </a:t>
              </a:r>
              <a:r>
                <a:rPr lang="en-US" sz="1000" dirty="0"/>
                <a:t>analog</a:t>
              </a:r>
            </a:p>
            <a:p>
              <a:pPr eaLnBrk="1" hangingPunct="1"/>
              <a:r>
                <a:rPr lang="en-US" sz="1000" dirty="0"/>
                <a:t>model (IBIS)</a:t>
              </a:r>
            </a:p>
            <a:p>
              <a:pPr eaLnBrk="1" hangingPunct="1"/>
              <a:endParaRPr lang="en-US" sz="1200" dirty="0"/>
            </a:p>
          </p:txBody>
        </p:sp>
      </p:grpSp>
      <p:sp>
        <p:nvSpPr>
          <p:cNvPr id="25608" name="TextBox 17"/>
          <p:cNvSpPr txBox="1">
            <a:spLocks noChangeArrowheads="1"/>
          </p:cNvSpPr>
          <p:nvPr/>
        </p:nvSpPr>
        <p:spPr bwMode="auto">
          <a:xfrm>
            <a:off x="219075" y="3048000"/>
            <a:ext cx="8610600" cy="3000821"/>
          </a:xfrm>
          <a:prstGeom prst="rect">
            <a:avLst/>
          </a:prstGeom>
          <a:noFill/>
          <a:ln w="9525">
            <a:noFill/>
            <a:miter lim="800000"/>
            <a:headEnd/>
            <a:tailEnd/>
          </a:ln>
        </p:spPr>
        <p:txBody>
          <a:bodyPr>
            <a:spAutoFit/>
          </a:bodyPr>
          <a:lstStyle/>
          <a:p>
            <a:pPr eaLnBrk="1" hangingPunct="1">
              <a:spcAft>
                <a:spcPts val="600"/>
              </a:spcAft>
              <a:buFont typeface="Arial" charset="0"/>
              <a:buChar char="•"/>
            </a:pPr>
            <a:r>
              <a:rPr lang="en-US" sz="1400" dirty="0"/>
              <a:t> </a:t>
            </a:r>
            <a:r>
              <a:rPr lang="en-US" sz="1400" dirty="0"/>
              <a:t>R</a:t>
            </a:r>
            <a:r>
              <a:rPr lang="en-US" sz="1400" dirty="0" smtClean="0"/>
              <a:t>edriver </a:t>
            </a:r>
            <a:r>
              <a:rPr lang="en-US" sz="1400" dirty="0"/>
              <a:t>AMI model consists of two back-to-back regular AMI models </a:t>
            </a:r>
            <a:r>
              <a:rPr lang="en-US" sz="1400" dirty="0" smtClean="0"/>
              <a:t>that represent </a:t>
            </a:r>
            <a:r>
              <a:rPr lang="en-US" sz="1400" dirty="0"/>
              <a:t>receiving and transmitting parts of the device</a:t>
            </a:r>
            <a:r>
              <a:rPr lang="en-US" sz="1400" dirty="0" smtClean="0"/>
              <a:t>.</a:t>
            </a:r>
          </a:p>
          <a:p>
            <a:pPr eaLnBrk="1" hangingPunct="1">
              <a:spcAft>
                <a:spcPts val="600"/>
              </a:spcAft>
              <a:buFont typeface="Arial" charset="0"/>
              <a:buChar char="•"/>
            </a:pPr>
            <a:r>
              <a:rPr lang="en-US" sz="1400" dirty="0" smtClean="0"/>
              <a:t> Each </a:t>
            </a:r>
            <a:r>
              <a:rPr lang="en-US" sz="1400" dirty="0"/>
              <a:t>half model has its own .ami and .</a:t>
            </a:r>
            <a:r>
              <a:rPr lang="en-US" sz="1400" dirty="0" err="1"/>
              <a:t>dll</a:t>
            </a:r>
            <a:r>
              <a:rPr lang="en-US" sz="1400" dirty="0"/>
              <a:t> (or .so) files.</a:t>
            </a:r>
          </a:p>
          <a:p>
            <a:pPr eaLnBrk="1" hangingPunct="1">
              <a:spcAft>
                <a:spcPts val="600"/>
              </a:spcAft>
              <a:buFont typeface="Arial" charset="0"/>
              <a:buChar char="•"/>
            </a:pPr>
            <a:r>
              <a:rPr lang="en-US" sz="1400" dirty="0"/>
              <a:t> Both file pairs are reference in the same .ibs file. The .ami and .</a:t>
            </a:r>
            <a:r>
              <a:rPr lang="en-US" sz="1400" dirty="0" err="1"/>
              <a:t>dll</a:t>
            </a:r>
            <a:r>
              <a:rPr lang="en-US" sz="1400" dirty="0"/>
              <a:t> files of the Rx part are specified under the [Algorithmic Model] keyword in the Rx model section of the .ibs file. The .ami and .</a:t>
            </a:r>
            <a:r>
              <a:rPr lang="en-US" sz="1400" dirty="0" err="1"/>
              <a:t>dll</a:t>
            </a:r>
            <a:r>
              <a:rPr lang="en-US" sz="1400" dirty="0"/>
              <a:t> files of the Tx part are specified under the [Algorithmic Model] keyword in the Tx model section</a:t>
            </a:r>
            <a:r>
              <a:rPr lang="en-US" sz="1400" dirty="0" smtClean="0"/>
              <a:t>.</a:t>
            </a:r>
            <a:endParaRPr lang="en-US" sz="1400" dirty="0"/>
          </a:p>
          <a:p>
            <a:pPr eaLnBrk="1" hangingPunct="1">
              <a:spcAft>
                <a:spcPts val="600"/>
              </a:spcAft>
              <a:buFont typeface="Arial" charset="0"/>
              <a:buChar char="•"/>
            </a:pPr>
            <a:r>
              <a:rPr lang="en-US" sz="1400" dirty="0" smtClean="0"/>
              <a:t> Signal flow is from Rx analog to Rx algorithmic to Tx algorithmic to Tx analog</a:t>
            </a:r>
            <a:endParaRPr lang="en-US" sz="1400" dirty="0" smtClean="0"/>
          </a:p>
          <a:p>
            <a:pPr eaLnBrk="1" hangingPunct="1">
              <a:spcAft>
                <a:spcPts val="600"/>
              </a:spcAft>
              <a:buFont typeface="Arial" charset="0"/>
              <a:buChar char="•"/>
            </a:pPr>
            <a:r>
              <a:rPr lang="en-US" sz="1400" dirty="0"/>
              <a:t> </a:t>
            </a:r>
            <a:r>
              <a:rPr lang="en-US" sz="1400" dirty="0" smtClean="0"/>
              <a:t>Rx analog model represents input termination.</a:t>
            </a:r>
          </a:p>
          <a:p>
            <a:pPr eaLnBrk="1" hangingPunct="1">
              <a:spcAft>
                <a:spcPts val="600"/>
              </a:spcAft>
              <a:buFont typeface="Arial" charset="0"/>
              <a:buChar char="•"/>
            </a:pPr>
            <a:r>
              <a:rPr lang="en-US" sz="1400" dirty="0"/>
              <a:t> </a:t>
            </a:r>
            <a:r>
              <a:rPr lang="en-US" sz="1400" dirty="0" smtClean="0"/>
              <a:t>Looking from Rx analog, the Rx algorithmic block has infinite impedance.</a:t>
            </a:r>
          </a:p>
          <a:p>
            <a:pPr eaLnBrk="1" hangingPunct="1">
              <a:spcAft>
                <a:spcPts val="600"/>
              </a:spcAft>
              <a:buFont typeface="Arial" charset="0"/>
              <a:buChar char="•"/>
            </a:pPr>
            <a:r>
              <a:rPr lang="en-US" sz="1400" dirty="0"/>
              <a:t> </a:t>
            </a:r>
            <a:r>
              <a:rPr lang="en-US" sz="1400" dirty="0" smtClean="0"/>
              <a:t>Tx analog represents output impedance.</a:t>
            </a:r>
            <a:endParaRPr lang="en-US" sz="1400" dirty="0" smtClean="0"/>
          </a:p>
          <a:p>
            <a:pPr eaLnBrk="1" hangingPunct="1">
              <a:spcAft>
                <a:spcPts val="600"/>
              </a:spcAft>
              <a:buFont typeface="Arial" charset="0"/>
              <a:buChar char="•"/>
            </a:pPr>
            <a:r>
              <a:rPr lang="en-US" sz="1400" dirty="0"/>
              <a:t> </a:t>
            </a:r>
            <a:r>
              <a:rPr lang="en-US" sz="1400" dirty="0" smtClean="0"/>
              <a:t>Looking from Tx analog, Tx algorithmic block is an ideal voltage source.</a:t>
            </a:r>
          </a:p>
        </p:txBody>
      </p:sp>
      <p:grpSp>
        <p:nvGrpSpPr>
          <p:cNvPr id="25609" name="Group 28"/>
          <p:cNvGrpSpPr>
            <a:grpSpLocks/>
          </p:cNvGrpSpPr>
          <p:nvPr/>
        </p:nvGrpSpPr>
        <p:grpSpPr bwMode="auto">
          <a:xfrm>
            <a:off x="3238500" y="1831975"/>
            <a:ext cx="1333500" cy="393701"/>
            <a:chOff x="2590800" y="1190625"/>
            <a:chExt cx="1333501" cy="393892"/>
          </a:xfrm>
        </p:grpSpPr>
        <p:sp>
          <p:nvSpPr>
            <p:cNvPr id="25640" name="Rectangle 13"/>
            <p:cNvSpPr>
              <a:spLocks noChangeArrowheads="1"/>
            </p:cNvSpPr>
            <p:nvPr/>
          </p:nvSpPr>
          <p:spPr bwMode="auto">
            <a:xfrm>
              <a:off x="2619374" y="1190625"/>
              <a:ext cx="971551" cy="390525"/>
            </a:xfrm>
            <a:prstGeom prst="rect">
              <a:avLst/>
            </a:prstGeom>
            <a:solidFill>
              <a:srgbClr val="FFFF00"/>
            </a:solidFill>
            <a:ln w="9525" algn="ctr">
              <a:solidFill>
                <a:schemeClr val="tx1"/>
              </a:solidFill>
              <a:round/>
              <a:headEnd/>
              <a:tailEnd/>
            </a:ln>
          </p:spPr>
          <p:txBody>
            <a:bodyPr lIns="0" tIns="0" rIns="0" bIns="0"/>
            <a:lstStyle/>
            <a:p>
              <a:pPr eaLnBrk="1" hangingPunct="1"/>
              <a:endParaRPr lang="en-US"/>
            </a:p>
          </p:txBody>
        </p:sp>
        <p:sp>
          <p:nvSpPr>
            <p:cNvPr id="25641" name="TextBox 12"/>
            <p:cNvSpPr txBox="1">
              <a:spLocks noChangeArrowheads="1"/>
            </p:cNvSpPr>
            <p:nvPr/>
          </p:nvSpPr>
          <p:spPr bwMode="auto">
            <a:xfrm>
              <a:off x="2590800" y="1199796"/>
              <a:ext cx="1333501" cy="384721"/>
            </a:xfrm>
            <a:prstGeom prst="rect">
              <a:avLst/>
            </a:prstGeom>
            <a:noFill/>
            <a:ln w="9525">
              <a:noFill/>
              <a:miter lim="800000"/>
              <a:headEnd/>
              <a:tailEnd/>
            </a:ln>
          </p:spPr>
          <p:txBody>
            <a:bodyPr anchor="ctr">
              <a:spAutoFit/>
            </a:bodyPr>
            <a:lstStyle/>
            <a:p>
              <a:pPr eaLnBrk="1" hangingPunct="1"/>
              <a:r>
                <a:rPr lang="en-US" sz="1000" dirty="0" smtClean="0"/>
                <a:t>Rx </a:t>
              </a:r>
              <a:r>
                <a:rPr lang="en-US" sz="1000" dirty="0"/>
                <a:t>algorithmic </a:t>
              </a:r>
            </a:p>
            <a:p>
              <a:pPr eaLnBrk="1" hangingPunct="1"/>
              <a:r>
                <a:rPr lang="en-US" sz="1000" dirty="0"/>
                <a:t>model (AMI </a:t>
              </a:r>
              <a:r>
                <a:rPr lang="en-US" sz="1000" dirty="0" err="1"/>
                <a:t>dll</a:t>
              </a:r>
              <a:r>
                <a:rPr lang="en-US" sz="1000" dirty="0"/>
                <a:t>)</a:t>
              </a:r>
            </a:p>
          </p:txBody>
        </p:sp>
      </p:grpSp>
      <p:grpSp>
        <p:nvGrpSpPr>
          <p:cNvPr id="25610" name="Group 27"/>
          <p:cNvGrpSpPr>
            <a:grpSpLocks/>
          </p:cNvGrpSpPr>
          <p:nvPr/>
        </p:nvGrpSpPr>
        <p:grpSpPr bwMode="auto">
          <a:xfrm>
            <a:off x="6002338" y="1822451"/>
            <a:ext cx="1027112" cy="604837"/>
            <a:chOff x="1268414" y="2105025"/>
            <a:chExt cx="1027112" cy="605140"/>
          </a:xfrm>
        </p:grpSpPr>
        <p:sp>
          <p:nvSpPr>
            <p:cNvPr id="25638" name="Rectangle 23"/>
            <p:cNvSpPr>
              <a:spLocks noChangeArrowheads="1"/>
            </p:cNvSpPr>
            <p:nvPr/>
          </p:nvSpPr>
          <p:spPr bwMode="auto">
            <a:xfrm>
              <a:off x="1285876" y="2105025"/>
              <a:ext cx="847725" cy="400250"/>
            </a:xfrm>
            <a:prstGeom prst="rect">
              <a:avLst/>
            </a:prstGeom>
            <a:solidFill>
              <a:schemeClr val="accent1"/>
            </a:solidFill>
            <a:ln w="9525" algn="ctr">
              <a:solidFill>
                <a:schemeClr val="tx1"/>
              </a:solidFill>
              <a:round/>
              <a:headEnd/>
              <a:tailEnd/>
            </a:ln>
          </p:spPr>
          <p:txBody>
            <a:bodyPr lIns="0" tIns="0" rIns="0" bIns="0"/>
            <a:lstStyle/>
            <a:p>
              <a:pPr eaLnBrk="1" hangingPunct="1"/>
              <a:endParaRPr lang="en-US"/>
            </a:p>
          </p:txBody>
        </p:sp>
        <p:sp>
          <p:nvSpPr>
            <p:cNvPr id="25639" name="TextBox 24"/>
            <p:cNvSpPr txBox="1">
              <a:spLocks noChangeArrowheads="1"/>
            </p:cNvSpPr>
            <p:nvPr/>
          </p:nvSpPr>
          <p:spPr bwMode="auto">
            <a:xfrm>
              <a:off x="1268414" y="2131546"/>
              <a:ext cx="1027112" cy="578619"/>
            </a:xfrm>
            <a:prstGeom prst="rect">
              <a:avLst/>
            </a:prstGeom>
            <a:noFill/>
            <a:ln w="9525">
              <a:noFill/>
              <a:miter lim="800000"/>
              <a:headEnd/>
              <a:tailEnd/>
            </a:ln>
          </p:spPr>
          <p:txBody>
            <a:bodyPr anchor="ctr">
              <a:spAutoFit/>
            </a:bodyPr>
            <a:lstStyle/>
            <a:p>
              <a:pPr eaLnBrk="1" hangingPunct="1"/>
              <a:r>
                <a:rPr lang="en-US" sz="1000" dirty="0"/>
                <a:t>Tx analog</a:t>
              </a:r>
            </a:p>
            <a:p>
              <a:pPr eaLnBrk="1" hangingPunct="1"/>
              <a:r>
                <a:rPr lang="en-US" sz="1000" dirty="0"/>
                <a:t>model (IBIS)</a:t>
              </a:r>
            </a:p>
            <a:p>
              <a:pPr eaLnBrk="1" hangingPunct="1"/>
              <a:endParaRPr lang="en-US" sz="1200" dirty="0"/>
            </a:p>
          </p:txBody>
        </p:sp>
      </p:grpSp>
      <p:sp>
        <p:nvSpPr>
          <p:cNvPr id="25611" name="Rectangle 22"/>
          <p:cNvSpPr>
            <a:spLocks noChangeArrowheads="1"/>
          </p:cNvSpPr>
          <p:nvPr/>
        </p:nvSpPr>
        <p:spPr bwMode="auto">
          <a:xfrm>
            <a:off x="4756150" y="1822450"/>
            <a:ext cx="958850" cy="390525"/>
          </a:xfrm>
          <a:prstGeom prst="rect">
            <a:avLst/>
          </a:prstGeom>
          <a:solidFill>
            <a:srgbClr val="FFFF00"/>
          </a:solidFill>
          <a:ln w="9525" algn="ctr">
            <a:solidFill>
              <a:schemeClr val="tx1"/>
            </a:solidFill>
            <a:round/>
            <a:headEnd/>
            <a:tailEnd/>
          </a:ln>
        </p:spPr>
        <p:txBody>
          <a:bodyPr lIns="0" tIns="0" rIns="0" bIns="0"/>
          <a:lstStyle/>
          <a:p>
            <a:pPr eaLnBrk="1" hangingPunct="1"/>
            <a:endParaRPr lang="en-US"/>
          </a:p>
        </p:txBody>
      </p:sp>
      <p:sp>
        <p:nvSpPr>
          <p:cNvPr id="25612" name="TextBox 25"/>
          <p:cNvSpPr txBox="1">
            <a:spLocks noChangeArrowheads="1"/>
          </p:cNvSpPr>
          <p:nvPr/>
        </p:nvSpPr>
        <p:spPr bwMode="auto">
          <a:xfrm>
            <a:off x="4724400" y="1831975"/>
            <a:ext cx="1457325" cy="384175"/>
          </a:xfrm>
          <a:prstGeom prst="rect">
            <a:avLst/>
          </a:prstGeom>
          <a:noFill/>
          <a:ln w="9525">
            <a:noFill/>
            <a:miter lim="800000"/>
            <a:headEnd/>
            <a:tailEnd/>
          </a:ln>
        </p:spPr>
        <p:txBody>
          <a:bodyPr anchor="ctr">
            <a:spAutoFit/>
          </a:bodyPr>
          <a:lstStyle/>
          <a:p>
            <a:pPr eaLnBrk="1" hangingPunct="1"/>
            <a:r>
              <a:rPr lang="en-US" sz="1000"/>
              <a:t>Tx algorithmic </a:t>
            </a:r>
          </a:p>
          <a:p>
            <a:pPr eaLnBrk="1" hangingPunct="1"/>
            <a:r>
              <a:rPr lang="en-US" sz="1000"/>
              <a:t>model (AMI dll)</a:t>
            </a:r>
          </a:p>
        </p:txBody>
      </p:sp>
      <p:sp>
        <p:nvSpPr>
          <p:cNvPr id="25613" name="TextBox 30"/>
          <p:cNvSpPr txBox="1">
            <a:spLocks noChangeArrowheads="1"/>
          </p:cNvSpPr>
          <p:nvPr/>
        </p:nvSpPr>
        <p:spPr bwMode="auto">
          <a:xfrm>
            <a:off x="2847975" y="771525"/>
            <a:ext cx="781050" cy="214313"/>
          </a:xfrm>
          <a:prstGeom prst="rect">
            <a:avLst/>
          </a:prstGeom>
          <a:noFill/>
          <a:ln w="9525">
            <a:noFill/>
            <a:miter lim="800000"/>
            <a:headEnd/>
            <a:tailEnd/>
          </a:ln>
        </p:spPr>
        <p:txBody>
          <a:bodyPr anchor="ctr">
            <a:spAutoFit/>
          </a:bodyPr>
          <a:lstStyle/>
          <a:p>
            <a:pPr eaLnBrk="1" hangingPunct="1"/>
            <a:r>
              <a:rPr lang="en-US" sz="1000"/>
              <a:t>Rx input</a:t>
            </a:r>
          </a:p>
        </p:txBody>
      </p:sp>
      <p:sp>
        <p:nvSpPr>
          <p:cNvPr id="25614" name="TextBox 31"/>
          <p:cNvSpPr txBox="1">
            <a:spLocks noChangeArrowheads="1"/>
          </p:cNvSpPr>
          <p:nvPr/>
        </p:nvSpPr>
        <p:spPr bwMode="auto">
          <a:xfrm>
            <a:off x="3895725" y="763588"/>
            <a:ext cx="1333500" cy="215900"/>
          </a:xfrm>
          <a:prstGeom prst="rect">
            <a:avLst/>
          </a:prstGeom>
          <a:noFill/>
          <a:ln w="9525">
            <a:noFill/>
            <a:miter lim="800000"/>
            <a:headEnd/>
            <a:tailEnd/>
          </a:ln>
        </p:spPr>
        <p:txBody>
          <a:bodyPr anchor="ctr">
            <a:spAutoFit/>
          </a:bodyPr>
          <a:lstStyle/>
          <a:p>
            <a:pPr eaLnBrk="1" hangingPunct="1"/>
            <a:r>
              <a:rPr lang="en-US" sz="1000"/>
              <a:t>Rx output/Tx input</a:t>
            </a:r>
          </a:p>
        </p:txBody>
      </p:sp>
      <p:sp>
        <p:nvSpPr>
          <p:cNvPr id="25615" name="TextBox 32"/>
          <p:cNvSpPr txBox="1">
            <a:spLocks noChangeArrowheads="1"/>
          </p:cNvSpPr>
          <p:nvPr/>
        </p:nvSpPr>
        <p:spPr bwMode="auto">
          <a:xfrm>
            <a:off x="5514975" y="762000"/>
            <a:ext cx="800100" cy="214313"/>
          </a:xfrm>
          <a:prstGeom prst="rect">
            <a:avLst/>
          </a:prstGeom>
          <a:noFill/>
          <a:ln w="9525">
            <a:noFill/>
            <a:miter lim="800000"/>
            <a:headEnd/>
            <a:tailEnd/>
          </a:ln>
        </p:spPr>
        <p:txBody>
          <a:bodyPr anchor="ctr">
            <a:spAutoFit/>
          </a:bodyPr>
          <a:lstStyle/>
          <a:p>
            <a:pPr eaLnBrk="1" hangingPunct="1"/>
            <a:r>
              <a:rPr lang="en-US" sz="1000"/>
              <a:t>Tx output</a:t>
            </a:r>
          </a:p>
        </p:txBody>
      </p:sp>
      <p:sp>
        <p:nvSpPr>
          <p:cNvPr id="25616" name="TextBox 33"/>
          <p:cNvSpPr txBox="1">
            <a:spLocks noChangeArrowheads="1"/>
          </p:cNvSpPr>
          <p:nvPr/>
        </p:nvSpPr>
        <p:spPr bwMode="auto">
          <a:xfrm>
            <a:off x="2171700" y="1100138"/>
            <a:ext cx="809625" cy="338137"/>
          </a:xfrm>
          <a:prstGeom prst="rect">
            <a:avLst/>
          </a:prstGeom>
          <a:noFill/>
          <a:ln w="9525">
            <a:noFill/>
            <a:miter lim="800000"/>
            <a:headEnd/>
            <a:tailEnd/>
          </a:ln>
        </p:spPr>
        <p:txBody>
          <a:bodyPr anchor="ctr">
            <a:spAutoFit/>
          </a:bodyPr>
          <a:lstStyle/>
          <a:p>
            <a:pPr eaLnBrk="1" hangingPunct="1"/>
            <a:r>
              <a:rPr lang="en-US" sz="1000"/>
              <a:t>electrical isolation</a:t>
            </a:r>
          </a:p>
        </p:txBody>
      </p:sp>
      <p:cxnSp>
        <p:nvCxnSpPr>
          <p:cNvPr id="25617" name="Straight Connector 37"/>
          <p:cNvCxnSpPr>
            <a:cxnSpLocks noChangeShapeType="1"/>
          </p:cNvCxnSpPr>
          <p:nvPr/>
        </p:nvCxnSpPr>
        <p:spPr bwMode="auto">
          <a:xfrm flipV="1">
            <a:off x="1809750" y="1917700"/>
            <a:ext cx="276225" cy="0"/>
          </a:xfrm>
          <a:prstGeom prst="line">
            <a:avLst/>
          </a:prstGeom>
          <a:noFill/>
          <a:ln w="9525" algn="ctr">
            <a:solidFill>
              <a:schemeClr val="tx1"/>
            </a:solidFill>
            <a:round/>
            <a:headEnd/>
            <a:tailEnd/>
          </a:ln>
        </p:spPr>
      </p:cxnSp>
      <p:cxnSp>
        <p:nvCxnSpPr>
          <p:cNvPr id="25618" name="Straight Connector 41"/>
          <p:cNvCxnSpPr>
            <a:cxnSpLocks noChangeShapeType="1"/>
          </p:cNvCxnSpPr>
          <p:nvPr/>
        </p:nvCxnSpPr>
        <p:spPr bwMode="auto">
          <a:xfrm flipV="1">
            <a:off x="1809750" y="2127250"/>
            <a:ext cx="276225" cy="0"/>
          </a:xfrm>
          <a:prstGeom prst="line">
            <a:avLst/>
          </a:prstGeom>
          <a:noFill/>
          <a:ln w="9525" algn="ctr">
            <a:solidFill>
              <a:schemeClr val="tx1"/>
            </a:solidFill>
            <a:round/>
            <a:headEnd/>
            <a:tailEnd/>
          </a:ln>
        </p:spPr>
      </p:cxnSp>
      <p:cxnSp>
        <p:nvCxnSpPr>
          <p:cNvPr id="25619" name="Straight Connector 52"/>
          <p:cNvCxnSpPr>
            <a:cxnSpLocks noChangeShapeType="1"/>
          </p:cNvCxnSpPr>
          <p:nvPr/>
        </p:nvCxnSpPr>
        <p:spPr bwMode="auto">
          <a:xfrm flipV="1">
            <a:off x="5724525" y="2022475"/>
            <a:ext cx="276225" cy="0"/>
          </a:xfrm>
          <a:prstGeom prst="line">
            <a:avLst/>
          </a:prstGeom>
          <a:noFill/>
          <a:ln w="9525" algn="ctr">
            <a:solidFill>
              <a:schemeClr val="tx1"/>
            </a:solidFill>
            <a:prstDash val="dash"/>
            <a:round/>
            <a:headEnd/>
            <a:tailEnd/>
          </a:ln>
        </p:spPr>
      </p:cxnSp>
      <p:cxnSp>
        <p:nvCxnSpPr>
          <p:cNvPr id="25620" name="Straight Connector 53"/>
          <p:cNvCxnSpPr>
            <a:cxnSpLocks noChangeShapeType="1"/>
          </p:cNvCxnSpPr>
          <p:nvPr/>
        </p:nvCxnSpPr>
        <p:spPr bwMode="auto">
          <a:xfrm flipV="1">
            <a:off x="4257675" y="2032000"/>
            <a:ext cx="476250" cy="0"/>
          </a:xfrm>
          <a:prstGeom prst="line">
            <a:avLst/>
          </a:prstGeom>
          <a:noFill/>
          <a:ln w="9525" algn="ctr">
            <a:solidFill>
              <a:schemeClr val="tx1"/>
            </a:solidFill>
            <a:prstDash val="dash"/>
            <a:round/>
            <a:headEnd/>
            <a:tailEnd/>
          </a:ln>
        </p:spPr>
      </p:cxnSp>
      <p:cxnSp>
        <p:nvCxnSpPr>
          <p:cNvPr id="25621" name="Straight Connector 55"/>
          <p:cNvCxnSpPr>
            <a:cxnSpLocks noChangeShapeType="1"/>
          </p:cNvCxnSpPr>
          <p:nvPr/>
        </p:nvCxnSpPr>
        <p:spPr bwMode="auto">
          <a:xfrm flipV="1">
            <a:off x="2962275" y="2022475"/>
            <a:ext cx="276225" cy="0"/>
          </a:xfrm>
          <a:prstGeom prst="line">
            <a:avLst/>
          </a:prstGeom>
          <a:noFill/>
          <a:ln w="9525" algn="ctr">
            <a:solidFill>
              <a:schemeClr val="tx1"/>
            </a:solidFill>
            <a:prstDash val="dash"/>
            <a:round/>
            <a:headEnd/>
            <a:tailEnd/>
          </a:ln>
        </p:spPr>
      </p:cxnSp>
      <p:cxnSp>
        <p:nvCxnSpPr>
          <p:cNvPr id="25622" name="Straight Connector 56"/>
          <p:cNvCxnSpPr>
            <a:cxnSpLocks noChangeShapeType="1"/>
          </p:cNvCxnSpPr>
          <p:nvPr/>
        </p:nvCxnSpPr>
        <p:spPr bwMode="auto">
          <a:xfrm flipV="1">
            <a:off x="6877050" y="1927225"/>
            <a:ext cx="276225" cy="0"/>
          </a:xfrm>
          <a:prstGeom prst="line">
            <a:avLst/>
          </a:prstGeom>
          <a:noFill/>
          <a:ln w="9525" algn="ctr">
            <a:solidFill>
              <a:schemeClr val="tx1"/>
            </a:solidFill>
            <a:round/>
            <a:headEnd/>
            <a:tailEnd/>
          </a:ln>
        </p:spPr>
      </p:cxnSp>
      <p:cxnSp>
        <p:nvCxnSpPr>
          <p:cNvPr id="25623" name="Straight Connector 57"/>
          <p:cNvCxnSpPr>
            <a:cxnSpLocks noChangeShapeType="1"/>
          </p:cNvCxnSpPr>
          <p:nvPr/>
        </p:nvCxnSpPr>
        <p:spPr bwMode="auto">
          <a:xfrm flipV="1">
            <a:off x="6877050" y="2136775"/>
            <a:ext cx="276225" cy="0"/>
          </a:xfrm>
          <a:prstGeom prst="line">
            <a:avLst/>
          </a:prstGeom>
          <a:noFill/>
          <a:ln w="9525" algn="ctr">
            <a:solidFill>
              <a:schemeClr val="tx1"/>
            </a:solidFill>
            <a:round/>
            <a:headEnd/>
            <a:tailEnd/>
          </a:ln>
        </p:spPr>
      </p:cxnSp>
      <p:sp>
        <p:nvSpPr>
          <p:cNvPr id="25624" name="TextBox 59"/>
          <p:cNvSpPr txBox="1">
            <a:spLocks noChangeArrowheads="1"/>
          </p:cNvSpPr>
          <p:nvPr/>
        </p:nvSpPr>
        <p:spPr bwMode="auto">
          <a:xfrm>
            <a:off x="2628900" y="2314575"/>
            <a:ext cx="1019175" cy="214313"/>
          </a:xfrm>
          <a:prstGeom prst="rect">
            <a:avLst/>
          </a:prstGeom>
          <a:noFill/>
          <a:ln w="9525">
            <a:noFill/>
            <a:miter lim="800000"/>
            <a:headEnd/>
            <a:tailEnd/>
          </a:ln>
        </p:spPr>
        <p:txBody>
          <a:bodyPr anchor="ctr">
            <a:spAutoFit/>
          </a:bodyPr>
          <a:lstStyle/>
          <a:p>
            <a:pPr eaLnBrk="1" hangingPunct="1"/>
            <a:r>
              <a:rPr lang="en-US" sz="1000"/>
              <a:t>Rx AMI model</a:t>
            </a:r>
          </a:p>
        </p:txBody>
      </p:sp>
      <p:sp>
        <p:nvSpPr>
          <p:cNvPr id="25625" name="TextBox 60"/>
          <p:cNvSpPr txBox="1">
            <a:spLocks noChangeArrowheads="1"/>
          </p:cNvSpPr>
          <p:nvPr/>
        </p:nvSpPr>
        <p:spPr bwMode="auto">
          <a:xfrm>
            <a:off x="5400675" y="2324100"/>
            <a:ext cx="1019175" cy="214313"/>
          </a:xfrm>
          <a:prstGeom prst="rect">
            <a:avLst/>
          </a:prstGeom>
          <a:noFill/>
          <a:ln w="9525">
            <a:noFill/>
            <a:miter lim="800000"/>
            <a:headEnd/>
            <a:tailEnd/>
          </a:ln>
        </p:spPr>
        <p:txBody>
          <a:bodyPr anchor="ctr">
            <a:spAutoFit/>
          </a:bodyPr>
          <a:lstStyle/>
          <a:p>
            <a:pPr eaLnBrk="1" hangingPunct="1"/>
            <a:r>
              <a:rPr lang="en-US" sz="1000"/>
              <a:t>Tx AMI model</a:t>
            </a:r>
          </a:p>
        </p:txBody>
      </p:sp>
      <p:sp>
        <p:nvSpPr>
          <p:cNvPr id="25626" name="Rectangle 62"/>
          <p:cNvSpPr>
            <a:spLocks noChangeArrowheads="1"/>
          </p:cNvSpPr>
          <p:nvPr/>
        </p:nvSpPr>
        <p:spPr bwMode="auto">
          <a:xfrm>
            <a:off x="1876425" y="1460500"/>
            <a:ext cx="5210175" cy="1485900"/>
          </a:xfrm>
          <a:prstGeom prst="rect">
            <a:avLst/>
          </a:prstGeom>
          <a:noFill/>
          <a:ln w="9525" algn="ctr">
            <a:solidFill>
              <a:schemeClr val="tx1"/>
            </a:solidFill>
            <a:round/>
            <a:headEnd/>
            <a:tailEnd/>
          </a:ln>
        </p:spPr>
        <p:txBody>
          <a:bodyPr lIns="0" tIns="0" rIns="0" bIns="0"/>
          <a:lstStyle/>
          <a:p>
            <a:pPr eaLnBrk="1" hangingPunct="1"/>
            <a:endParaRPr lang="en-US"/>
          </a:p>
        </p:txBody>
      </p:sp>
      <p:sp>
        <p:nvSpPr>
          <p:cNvPr id="25627" name="TextBox 63"/>
          <p:cNvSpPr txBox="1">
            <a:spLocks noChangeArrowheads="1"/>
          </p:cNvSpPr>
          <p:nvPr/>
        </p:nvSpPr>
        <p:spPr bwMode="auto">
          <a:xfrm>
            <a:off x="3829050" y="2649538"/>
            <a:ext cx="1333500" cy="215900"/>
          </a:xfrm>
          <a:prstGeom prst="rect">
            <a:avLst/>
          </a:prstGeom>
          <a:noFill/>
          <a:ln w="9525">
            <a:noFill/>
            <a:miter lim="800000"/>
            <a:headEnd/>
            <a:tailEnd/>
          </a:ln>
        </p:spPr>
        <p:txBody>
          <a:bodyPr anchor="ctr">
            <a:spAutoFit/>
          </a:bodyPr>
          <a:lstStyle/>
          <a:p>
            <a:pPr eaLnBrk="1" hangingPunct="1"/>
            <a:r>
              <a:rPr lang="en-US" sz="1000"/>
              <a:t>Redriver AMI model</a:t>
            </a:r>
          </a:p>
        </p:txBody>
      </p:sp>
      <p:sp>
        <p:nvSpPr>
          <p:cNvPr id="25628" name="TextBox 64"/>
          <p:cNvSpPr txBox="1">
            <a:spLocks noChangeArrowheads="1"/>
          </p:cNvSpPr>
          <p:nvPr/>
        </p:nvSpPr>
        <p:spPr bwMode="auto">
          <a:xfrm>
            <a:off x="676275" y="1851025"/>
            <a:ext cx="714375" cy="384175"/>
          </a:xfrm>
          <a:prstGeom prst="rect">
            <a:avLst/>
          </a:prstGeom>
          <a:noFill/>
          <a:ln w="9525">
            <a:noFill/>
            <a:miter lim="800000"/>
            <a:headEnd/>
            <a:tailEnd/>
          </a:ln>
        </p:spPr>
        <p:txBody>
          <a:bodyPr anchor="ctr">
            <a:spAutoFit/>
          </a:bodyPr>
          <a:lstStyle/>
          <a:p>
            <a:pPr eaLnBrk="1" hangingPunct="1"/>
            <a:r>
              <a:rPr lang="en-US" sz="1000"/>
              <a:t>upstream </a:t>
            </a:r>
          </a:p>
          <a:p>
            <a:pPr eaLnBrk="1" hangingPunct="1"/>
            <a:r>
              <a:rPr lang="en-US" sz="1000"/>
              <a:t>channel</a:t>
            </a:r>
          </a:p>
        </p:txBody>
      </p:sp>
      <p:sp>
        <p:nvSpPr>
          <p:cNvPr id="25629" name="TextBox 65"/>
          <p:cNvSpPr txBox="1">
            <a:spLocks noChangeArrowheads="1"/>
          </p:cNvSpPr>
          <p:nvPr/>
        </p:nvSpPr>
        <p:spPr bwMode="auto">
          <a:xfrm>
            <a:off x="7524750" y="1831975"/>
            <a:ext cx="990600" cy="384175"/>
          </a:xfrm>
          <a:prstGeom prst="rect">
            <a:avLst/>
          </a:prstGeom>
          <a:noFill/>
          <a:ln w="9525">
            <a:noFill/>
            <a:miter lim="800000"/>
            <a:headEnd/>
            <a:tailEnd/>
          </a:ln>
        </p:spPr>
        <p:txBody>
          <a:bodyPr anchor="ctr">
            <a:spAutoFit/>
          </a:bodyPr>
          <a:lstStyle/>
          <a:p>
            <a:pPr eaLnBrk="1" hangingPunct="1"/>
            <a:r>
              <a:rPr lang="en-US" sz="1000"/>
              <a:t>downstream </a:t>
            </a:r>
          </a:p>
          <a:p>
            <a:pPr eaLnBrk="1" hangingPunct="1"/>
            <a:r>
              <a:rPr lang="en-US" sz="1000"/>
              <a:t>channel</a:t>
            </a:r>
          </a:p>
        </p:txBody>
      </p:sp>
      <p:sp>
        <p:nvSpPr>
          <p:cNvPr id="25630" name="Right Arrow 68"/>
          <p:cNvSpPr>
            <a:spLocks noChangeArrowheads="1"/>
          </p:cNvSpPr>
          <p:nvPr/>
        </p:nvSpPr>
        <p:spPr bwMode="auto">
          <a:xfrm>
            <a:off x="1419225" y="1927225"/>
            <a:ext cx="238125" cy="209550"/>
          </a:xfrm>
          <a:prstGeom prst="rightArrow">
            <a:avLst>
              <a:gd name="adj1" fmla="val 50000"/>
              <a:gd name="adj2" fmla="val 50000"/>
            </a:avLst>
          </a:prstGeom>
          <a:noFill/>
          <a:ln w="9525" algn="ctr">
            <a:solidFill>
              <a:schemeClr val="tx1"/>
            </a:solidFill>
            <a:round/>
            <a:headEnd/>
            <a:tailEnd/>
          </a:ln>
        </p:spPr>
        <p:txBody>
          <a:bodyPr lIns="0" tIns="0" rIns="0" bIns="0"/>
          <a:lstStyle/>
          <a:p>
            <a:pPr eaLnBrk="1" hangingPunct="1"/>
            <a:endParaRPr lang="en-US"/>
          </a:p>
        </p:txBody>
      </p:sp>
      <p:sp>
        <p:nvSpPr>
          <p:cNvPr id="25631" name="Right Arrow 69"/>
          <p:cNvSpPr>
            <a:spLocks noChangeArrowheads="1"/>
          </p:cNvSpPr>
          <p:nvPr/>
        </p:nvSpPr>
        <p:spPr bwMode="auto">
          <a:xfrm>
            <a:off x="7277100" y="1917700"/>
            <a:ext cx="238125" cy="209550"/>
          </a:xfrm>
          <a:prstGeom prst="rightArrow">
            <a:avLst>
              <a:gd name="adj1" fmla="val 50000"/>
              <a:gd name="adj2" fmla="val 50000"/>
            </a:avLst>
          </a:prstGeom>
          <a:noFill/>
          <a:ln w="9525" algn="ctr">
            <a:solidFill>
              <a:schemeClr val="tx1"/>
            </a:solidFill>
            <a:round/>
            <a:headEnd/>
            <a:tailEnd/>
          </a:ln>
        </p:spPr>
        <p:txBody>
          <a:bodyPr lIns="0" tIns="0" rIns="0" bIns="0"/>
          <a:lstStyle/>
          <a:p>
            <a:pPr eaLnBrk="1" hangingPunct="1"/>
            <a:endParaRPr lang="en-US"/>
          </a:p>
        </p:txBody>
      </p:sp>
      <p:cxnSp>
        <p:nvCxnSpPr>
          <p:cNvPr id="25632" name="Straight Arrow Connector 71"/>
          <p:cNvCxnSpPr>
            <a:cxnSpLocks noChangeShapeType="1"/>
          </p:cNvCxnSpPr>
          <p:nvPr/>
        </p:nvCxnSpPr>
        <p:spPr bwMode="auto">
          <a:xfrm rot="5400000">
            <a:off x="2667000" y="1498600"/>
            <a:ext cx="876300" cy="0"/>
          </a:xfrm>
          <a:prstGeom prst="straightConnector1">
            <a:avLst/>
          </a:prstGeom>
          <a:noFill/>
          <a:ln w="9525" algn="ctr">
            <a:solidFill>
              <a:schemeClr val="tx1"/>
            </a:solidFill>
            <a:round/>
            <a:headEnd/>
            <a:tailEnd type="arrow" w="med" len="med"/>
          </a:ln>
        </p:spPr>
      </p:cxnSp>
      <p:sp>
        <p:nvSpPr>
          <p:cNvPr id="25633" name="TextBox 78"/>
          <p:cNvSpPr txBox="1">
            <a:spLocks noChangeArrowheads="1"/>
          </p:cNvSpPr>
          <p:nvPr/>
        </p:nvSpPr>
        <p:spPr bwMode="auto">
          <a:xfrm>
            <a:off x="6181725" y="1090613"/>
            <a:ext cx="809625" cy="338137"/>
          </a:xfrm>
          <a:prstGeom prst="rect">
            <a:avLst/>
          </a:prstGeom>
          <a:noFill/>
          <a:ln w="9525">
            <a:noFill/>
            <a:miter lim="800000"/>
            <a:headEnd/>
            <a:tailEnd/>
          </a:ln>
        </p:spPr>
        <p:txBody>
          <a:bodyPr anchor="ctr">
            <a:spAutoFit/>
          </a:bodyPr>
          <a:lstStyle/>
          <a:p>
            <a:pPr eaLnBrk="1" hangingPunct="1"/>
            <a:r>
              <a:rPr lang="en-US" sz="1000"/>
              <a:t>electrical isolation</a:t>
            </a:r>
          </a:p>
        </p:txBody>
      </p:sp>
      <p:cxnSp>
        <p:nvCxnSpPr>
          <p:cNvPr id="25634" name="Straight Connector 79"/>
          <p:cNvCxnSpPr>
            <a:cxnSpLocks noChangeShapeType="1"/>
          </p:cNvCxnSpPr>
          <p:nvPr/>
        </p:nvCxnSpPr>
        <p:spPr bwMode="auto">
          <a:xfrm>
            <a:off x="2819400" y="1260475"/>
            <a:ext cx="219075" cy="0"/>
          </a:xfrm>
          <a:prstGeom prst="line">
            <a:avLst/>
          </a:prstGeom>
          <a:noFill/>
          <a:ln w="9525" algn="ctr">
            <a:solidFill>
              <a:schemeClr val="tx1"/>
            </a:solidFill>
            <a:round/>
            <a:headEnd/>
            <a:tailEnd type="triangle" w="med" len="med"/>
          </a:ln>
        </p:spPr>
      </p:cxnSp>
      <p:cxnSp>
        <p:nvCxnSpPr>
          <p:cNvPr id="25635" name="Straight Connector 81"/>
          <p:cNvCxnSpPr>
            <a:cxnSpLocks noChangeShapeType="1"/>
          </p:cNvCxnSpPr>
          <p:nvPr/>
        </p:nvCxnSpPr>
        <p:spPr bwMode="auto">
          <a:xfrm>
            <a:off x="5953125" y="1250950"/>
            <a:ext cx="219075" cy="0"/>
          </a:xfrm>
          <a:prstGeom prst="line">
            <a:avLst/>
          </a:prstGeom>
          <a:noFill/>
          <a:ln w="9525" algn="ctr">
            <a:solidFill>
              <a:schemeClr val="tx1"/>
            </a:solidFill>
            <a:round/>
            <a:headEnd type="triangle" w="med" len="med"/>
            <a:tailEnd/>
          </a:ln>
        </p:spPr>
      </p:cxnSp>
      <p:cxnSp>
        <p:nvCxnSpPr>
          <p:cNvPr id="25636" name="Straight Arrow Connector 82"/>
          <p:cNvCxnSpPr>
            <a:cxnSpLocks noChangeShapeType="1"/>
          </p:cNvCxnSpPr>
          <p:nvPr/>
        </p:nvCxnSpPr>
        <p:spPr bwMode="auto">
          <a:xfrm rot="5400000">
            <a:off x="5429250" y="1489075"/>
            <a:ext cx="876300" cy="0"/>
          </a:xfrm>
          <a:prstGeom prst="straightConnector1">
            <a:avLst/>
          </a:prstGeom>
          <a:noFill/>
          <a:ln w="9525" algn="ctr">
            <a:solidFill>
              <a:schemeClr val="tx1"/>
            </a:solidFill>
            <a:round/>
            <a:headEnd/>
            <a:tailEnd type="arrow" w="med" len="med"/>
          </a:ln>
        </p:spPr>
      </p:cxnSp>
      <p:cxnSp>
        <p:nvCxnSpPr>
          <p:cNvPr id="25637" name="Straight Arrow Connector 83"/>
          <p:cNvCxnSpPr>
            <a:cxnSpLocks noChangeShapeType="1"/>
          </p:cNvCxnSpPr>
          <p:nvPr/>
        </p:nvCxnSpPr>
        <p:spPr bwMode="auto">
          <a:xfrm rot="5400000">
            <a:off x="4048125" y="1489075"/>
            <a:ext cx="876300" cy="0"/>
          </a:xfrm>
          <a:prstGeom prst="straightConnector1">
            <a:avLst/>
          </a:prstGeom>
          <a:noFill/>
          <a:ln w="9525" algn="ctr">
            <a:solidFill>
              <a:schemeClr val="tx1"/>
            </a:solidFill>
            <a:round/>
            <a:headEnd/>
            <a:tailEnd type="arrow" w="med" len="med"/>
          </a:ln>
        </p:spPr>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a:xfrm>
            <a:off x="209550" y="304800"/>
            <a:ext cx="8229600" cy="1109663"/>
          </a:xfrm>
        </p:spPr>
        <p:txBody>
          <a:bodyPr/>
          <a:lstStyle/>
          <a:p>
            <a:r>
              <a:rPr lang="en-US" sz="2800" dirty="0"/>
              <a:t>Redriver AMI </a:t>
            </a:r>
            <a:r>
              <a:rPr lang="en-US" sz="2800" dirty="0" smtClean="0"/>
              <a:t>Model (Cont’d)</a:t>
            </a:r>
            <a:endParaRPr lang="en-US" sz="2800" dirty="0"/>
          </a:p>
        </p:txBody>
      </p:sp>
      <p:sp>
        <p:nvSpPr>
          <p:cNvPr id="25608" name="TextBox 17"/>
          <p:cNvSpPr txBox="1">
            <a:spLocks noChangeArrowheads="1"/>
          </p:cNvSpPr>
          <p:nvPr/>
        </p:nvSpPr>
        <p:spPr bwMode="auto">
          <a:xfrm>
            <a:off x="209550" y="1095375"/>
            <a:ext cx="8610600" cy="2492990"/>
          </a:xfrm>
          <a:prstGeom prst="rect">
            <a:avLst/>
          </a:prstGeom>
          <a:noFill/>
          <a:ln w="9525">
            <a:noFill/>
            <a:miter lim="800000"/>
            <a:headEnd/>
            <a:tailEnd/>
          </a:ln>
        </p:spPr>
        <p:txBody>
          <a:bodyPr>
            <a:spAutoFit/>
          </a:bodyPr>
          <a:lstStyle/>
          <a:p>
            <a:pPr eaLnBrk="1" hangingPunct="1">
              <a:spcAft>
                <a:spcPts val="600"/>
              </a:spcAft>
              <a:buFont typeface="Arial" charset="0"/>
              <a:buChar char="•"/>
            </a:pPr>
            <a:r>
              <a:rPr lang="en-US" sz="1400" dirty="0" smtClean="0"/>
              <a:t> Rx </a:t>
            </a:r>
            <a:r>
              <a:rPr lang="en-US" sz="1400" dirty="0"/>
              <a:t>AMI_Init takes upstream channel impulse matrix as input. Tx AMI_Init takes downstream channel impulse matrix as input.</a:t>
            </a:r>
          </a:p>
          <a:p>
            <a:pPr eaLnBrk="1" hangingPunct="1">
              <a:spcAft>
                <a:spcPts val="600"/>
              </a:spcAft>
              <a:buFont typeface="Arial" charset="0"/>
              <a:buChar char="•"/>
            </a:pPr>
            <a:r>
              <a:rPr lang="en-US" sz="1400" dirty="0"/>
              <a:t> Rx algorithmic model’s output waveform is the input signal to the Tx algorithmic model. </a:t>
            </a:r>
            <a:endParaRPr lang="en-US" sz="1400" dirty="0" smtClean="0"/>
          </a:p>
          <a:p>
            <a:pPr eaLnBrk="1" hangingPunct="1">
              <a:spcAft>
                <a:spcPts val="600"/>
              </a:spcAft>
              <a:buFont typeface="Arial" charset="0"/>
              <a:buChar char="•"/>
            </a:pPr>
            <a:r>
              <a:rPr lang="en-US" sz="1400" dirty="0"/>
              <a:t> </a:t>
            </a:r>
            <a:r>
              <a:rPr lang="en-US" sz="1400" dirty="0" smtClean="0"/>
              <a:t>Tx analog is continuously driven by Tx algorithmic output waveform instead of digital trigger events as in a regular IBIS output model.</a:t>
            </a:r>
          </a:p>
          <a:p>
            <a:pPr eaLnBrk="1" hangingPunct="1">
              <a:spcAft>
                <a:spcPts val="600"/>
              </a:spcAft>
              <a:buFont typeface="Arial" charset="0"/>
              <a:buChar char="•"/>
            </a:pPr>
            <a:r>
              <a:rPr lang="en-US" sz="1400" dirty="0"/>
              <a:t> Tx analog </a:t>
            </a:r>
            <a:r>
              <a:rPr lang="en-US" sz="1400" dirty="0" smtClean="0"/>
              <a:t>is expected to describe an analog circuit as oppose to the conventional D/A converter.</a:t>
            </a:r>
          </a:p>
          <a:p>
            <a:pPr eaLnBrk="1" hangingPunct="1">
              <a:spcAft>
                <a:spcPts val="600"/>
              </a:spcAft>
              <a:buFont typeface="Arial" charset="0"/>
              <a:buChar char="•"/>
            </a:pPr>
            <a:r>
              <a:rPr lang="en-US" sz="1400" dirty="0"/>
              <a:t> </a:t>
            </a:r>
            <a:r>
              <a:rPr lang="en-US" sz="1400" dirty="0" smtClean="0"/>
              <a:t>If </a:t>
            </a:r>
            <a:r>
              <a:rPr lang="en-US" sz="1400" dirty="0"/>
              <a:t>Rx DLL generates clock times, they will be ignored by simulator</a:t>
            </a:r>
            <a:r>
              <a:rPr lang="en-US" sz="1400" dirty="0" smtClean="0"/>
              <a:t>.</a:t>
            </a:r>
          </a:p>
          <a:p>
            <a:pPr eaLnBrk="1" hangingPunct="1">
              <a:spcAft>
                <a:spcPts val="600"/>
              </a:spcAft>
              <a:buFont typeface="Arial" charset="0"/>
              <a:buChar char="•"/>
            </a:pPr>
            <a:r>
              <a:rPr lang="en-US" sz="1400" dirty="0"/>
              <a:t> </a:t>
            </a:r>
            <a:r>
              <a:rPr lang="en-US" sz="1400" dirty="0" smtClean="0"/>
              <a:t>Jitter parameters in a redriver model are ignored. Device noise can be modeled in AMI_GetWave.</a:t>
            </a:r>
            <a:endParaRPr lang="en-US" sz="1400" dirty="0"/>
          </a:p>
          <a:p>
            <a:pPr eaLnBrk="1" hangingPunct="1">
              <a:spcAft>
                <a:spcPts val="600"/>
              </a:spcAft>
              <a:buFont typeface="Arial" charset="0"/>
              <a:buChar char="•"/>
            </a:pPr>
            <a:r>
              <a:rPr lang="en-US" sz="1400" dirty="0"/>
              <a:t> Redriver can be cascaded in a channel.</a:t>
            </a:r>
          </a:p>
        </p:txBody>
      </p:sp>
    </p:spTree>
    <p:extLst>
      <p:ext uri="{BB962C8B-B14F-4D97-AF65-F5344CB8AC3E}">
        <p14:creationId xmlns:p14="http://schemas.microsoft.com/office/powerpoint/2010/main" val="1564492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idx="4294967295"/>
          </p:nvPr>
        </p:nvSpPr>
        <p:spPr>
          <a:xfrm>
            <a:off x="390525" y="152400"/>
            <a:ext cx="8229600" cy="1109663"/>
          </a:xfrm>
        </p:spPr>
        <p:txBody>
          <a:bodyPr/>
          <a:lstStyle/>
          <a:p>
            <a:r>
              <a:rPr lang="en-US" sz="2800" dirty="0"/>
              <a:t>Example of Redriver IBIS File</a:t>
            </a:r>
          </a:p>
        </p:txBody>
      </p:sp>
      <p:sp>
        <p:nvSpPr>
          <p:cNvPr id="27653" name="TextBox 17"/>
          <p:cNvSpPr txBox="1">
            <a:spLocks noChangeArrowheads="1"/>
          </p:cNvSpPr>
          <p:nvPr/>
        </p:nvSpPr>
        <p:spPr bwMode="auto">
          <a:xfrm>
            <a:off x="390525" y="533400"/>
            <a:ext cx="8020050" cy="5694363"/>
          </a:xfrm>
          <a:prstGeom prst="rect">
            <a:avLst/>
          </a:prstGeom>
          <a:noFill/>
          <a:ln w="9525">
            <a:noFill/>
            <a:miter lim="800000"/>
            <a:headEnd/>
            <a:tailEnd/>
          </a:ln>
        </p:spPr>
        <p:txBody>
          <a:bodyPr>
            <a:spAutoFit/>
          </a:bodyPr>
          <a:lstStyle/>
          <a:p>
            <a:pPr eaLnBrk="1" hangingPunct="1"/>
            <a:r>
              <a:rPr lang="en-US" sz="1300"/>
              <a:t>…</a:t>
            </a:r>
          </a:p>
          <a:p>
            <a:pPr eaLnBrk="1" hangingPunct="1"/>
            <a:r>
              <a:rPr lang="en-US" sz="1300"/>
              <a:t>|**************************************</a:t>
            </a:r>
          </a:p>
          <a:p>
            <a:pPr eaLnBrk="1" hangingPunct="1"/>
            <a:r>
              <a:rPr lang="en-US" sz="1300"/>
              <a:t>| Rx Model</a:t>
            </a:r>
          </a:p>
          <a:p>
            <a:pPr eaLnBrk="1" hangingPunct="1"/>
            <a:r>
              <a:rPr lang="en-US" sz="1300"/>
              <a:t>|**************************************</a:t>
            </a:r>
          </a:p>
          <a:p>
            <a:pPr eaLnBrk="1" hangingPunct="1"/>
            <a:r>
              <a:rPr lang="en-US" sz="1300"/>
              <a:t>[Model] max3997_rx</a:t>
            </a:r>
          </a:p>
          <a:p>
            <a:pPr eaLnBrk="1" hangingPunct="1"/>
            <a:r>
              <a:rPr lang="en-US" sz="1300"/>
              <a:t>Model_type Terminator</a:t>
            </a:r>
          </a:p>
          <a:p>
            <a:pPr eaLnBrk="1" hangingPunct="1"/>
            <a:r>
              <a:rPr lang="en-US" sz="1300"/>
              <a:t>…</a:t>
            </a:r>
          </a:p>
          <a:p>
            <a:pPr eaLnBrk="1" hangingPunct="1"/>
            <a:r>
              <a:rPr lang="en-US" sz="1300"/>
              <a:t>[Algorithmic Model]</a:t>
            </a:r>
          </a:p>
          <a:p>
            <a:pPr eaLnBrk="1" hangingPunct="1"/>
            <a:r>
              <a:rPr lang="en-US" sz="1300"/>
              <a:t>Executable Windows_VisualStudio_32       max3997_rx.dll        max3997_rx.ami</a:t>
            </a:r>
          </a:p>
          <a:p>
            <a:pPr eaLnBrk="1" hangingPunct="1"/>
            <a:r>
              <a:rPr lang="en-US" sz="1300"/>
              <a:t>Executable linux_gcc_32      max3997_rx.so        max3997_rx.ami</a:t>
            </a:r>
          </a:p>
          <a:p>
            <a:pPr eaLnBrk="1" hangingPunct="1"/>
            <a:r>
              <a:rPr lang="en-US" sz="1300"/>
              <a:t>[End Algorithmic Model]</a:t>
            </a:r>
          </a:p>
          <a:p>
            <a:pPr eaLnBrk="1" hangingPunct="1"/>
            <a:endParaRPr lang="en-US" sz="1300"/>
          </a:p>
          <a:p>
            <a:pPr eaLnBrk="1" hangingPunct="1"/>
            <a:r>
              <a:rPr lang="en-US" sz="1300"/>
              <a:t>…</a:t>
            </a:r>
          </a:p>
          <a:p>
            <a:pPr eaLnBrk="1" hangingPunct="1"/>
            <a:r>
              <a:rPr lang="en-US" sz="1300"/>
              <a:t>[END]</a:t>
            </a:r>
          </a:p>
          <a:p>
            <a:pPr eaLnBrk="1" hangingPunct="1"/>
            <a:endParaRPr lang="en-US" sz="1300"/>
          </a:p>
          <a:p>
            <a:pPr eaLnBrk="1" hangingPunct="1"/>
            <a:r>
              <a:rPr lang="en-US" sz="1300"/>
              <a:t>|**************************************</a:t>
            </a:r>
          </a:p>
          <a:p>
            <a:pPr eaLnBrk="1" hangingPunct="1"/>
            <a:r>
              <a:rPr lang="en-US" sz="1300"/>
              <a:t>| Tx Model</a:t>
            </a:r>
          </a:p>
          <a:p>
            <a:pPr eaLnBrk="1" hangingPunct="1"/>
            <a:r>
              <a:rPr lang="en-US" sz="1300"/>
              <a:t>|**************************************</a:t>
            </a:r>
          </a:p>
          <a:p>
            <a:pPr eaLnBrk="1" hangingPunct="1"/>
            <a:r>
              <a:rPr lang="en-US" sz="1300"/>
              <a:t>[Model] max3997_tx</a:t>
            </a:r>
          </a:p>
          <a:p>
            <a:pPr eaLnBrk="1" hangingPunct="1"/>
            <a:r>
              <a:rPr lang="en-US" sz="1300"/>
              <a:t>Model_type Output</a:t>
            </a:r>
          </a:p>
          <a:p>
            <a:pPr eaLnBrk="1" hangingPunct="1"/>
            <a:r>
              <a:rPr lang="en-US" sz="1300"/>
              <a:t>…</a:t>
            </a:r>
          </a:p>
          <a:p>
            <a:pPr eaLnBrk="1" hangingPunct="1"/>
            <a:r>
              <a:rPr lang="en-US" sz="1300"/>
              <a:t>[Algorithmic Model]</a:t>
            </a:r>
          </a:p>
          <a:p>
            <a:pPr eaLnBrk="1" hangingPunct="1"/>
            <a:r>
              <a:rPr lang="en-US" sz="1300"/>
              <a:t>Executable Windows_VisualStudio_32       max3997_tx.dll        max3997_tx.ami</a:t>
            </a:r>
          </a:p>
          <a:p>
            <a:pPr eaLnBrk="1" hangingPunct="1"/>
            <a:r>
              <a:rPr lang="en-US" sz="1300"/>
              <a:t>Executable linux_gcc_32      max3997_tx.so        max3997_tx.ami</a:t>
            </a:r>
          </a:p>
          <a:p>
            <a:pPr eaLnBrk="1" hangingPunct="1"/>
            <a:r>
              <a:rPr lang="en-US" sz="1300"/>
              <a:t>[End Algorithmic Model]</a:t>
            </a:r>
          </a:p>
          <a:p>
            <a:pPr eaLnBrk="1" hangingPunct="1"/>
            <a:endParaRPr lang="en-US" sz="1300"/>
          </a:p>
          <a:p>
            <a:pPr eaLnBrk="1" hangingPunct="1"/>
            <a:r>
              <a:rPr lang="en-US" sz="1300"/>
              <a:t>…</a:t>
            </a:r>
          </a:p>
          <a:p>
            <a:pPr eaLnBrk="1" hangingPunct="1"/>
            <a:r>
              <a:rPr lang="en-US" sz="1300"/>
              <a:t>[END]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idx="4294967295"/>
          </p:nvPr>
        </p:nvSpPr>
        <p:spPr>
          <a:xfrm>
            <a:off x="277243" y="303185"/>
            <a:ext cx="8229600" cy="1109663"/>
          </a:xfrm>
        </p:spPr>
        <p:txBody>
          <a:bodyPr/>
          <a:lstStyle/>
          <a:p>
            <a:r>
              <a:rPr lang="en-US" sz="2800" dirty="0"/>
              <a:t>Redriver Simulation Flow</a:t>
            </a:r>
          </a:p>
        </p:txBody>
      </p:sp>
      <p:sp>
        <p:nvSpPr>
          <p:cNvPr id="29701" name="TextBox 17"/>
          <p:cNvSpPr txBox="1">
            <a:spLocks noChangeArrowheads="1"/>
          </p:cNvSpPr>
          <p:nvPr/>
        </p:nvSpPr>
        <p:spPr bwMode="auto">
          <a:xfrm>
            <a:off x="322263" y="2838450"/>
            <a:ext cx="8020050" cy="1308050"/>
          </a:xfrm>
          <a:prstGeom prst="rect">
            <a:avLst/>
          </a:prstGeom>
          <a:noFill/>
          <a:ln w="9525">
            <a:noFill/>
            <a:miter lim="800000"/>
            <a:headEnd/>
            <a:tailEnd/>
          </a:ln>
        </p:spPr>
        <p:txBody>
          <a:bodyPr>
            <a:spAutoFit/>
          </a:bodyPr>
          <a:lstStyle/>
          <a:p>
            <a:pPr marL="228600" indent="-228600" eaLnBrk="1" hangingPunct="1">
              <a:spcAft>
                <a:spcPts val="600"/>
              </a:spcAft>
              <a:buFont typeface="Arial" charset="0"/>
              <a:buAutoNum type="arabicPeriod"/>
            </a:pPr>
            <a:r>
              <a:rPr lang="en-US" sz="1600" dirty="0" smtClean="0"/>
              <a:t>v</a:t>
            </a:r>
            <a:r>
              <a:rPr lang="en-US" sz="1600" dirty="0" smtClean="0"/>
              <a:t>_rx_in </a:t>
            </a:r>
            <a:r>
              <a:rPr lang="en-US" sz="1600" dirty="0"/>
              <a:t>= </a:t>
            </a:r>
            <a:r>
              <a:rPr lang="en-US" sz="1600" dirty="0" smtClean="0"/>
              <a:t>input_to_upstream_channel </a:t>
            </a:r>
            <a:r>
              <a:rPr lang="en-US" sz="1600" dirty="0"/>
              <a:t>* Imp_upstream</a:t>
            </a:r>
            <a:endParaRPr lang="en-US" sz="1600" dirty="0"/>
          </a:p>
          <a:p>
            <a:pPr marL="228600" indent="-228600" eaLnBrk="1" hangingPunct="1">
              <a:spcAft>
                <a:spcPts val="600"/>
              </a:spcAft>
              <a:buFont typeface="Arial" charset="0"/>
              <a:buAutoNum type="arabicPeriod"/>
            </a:pPr>
            <a:r>
              <a:rPr lang="en-US" sz="1600" dirty="0"/>
              <a:t>Rx algorithmic model processes </a:t>
            </a:r>
            <a:r>
              <a:rPr lang="en-US" sz="1600" dirty="0" smtClean="0"/>
              <a:t>v_rx_in </a:t>
            </a:r>
            <a:r>
              <a:rPr lang="en-US" sz="1600" dirty="0"/>
              <a:t>and returns v_rx_out</a:t>
            </a:r>
          </a:p>
          <a:p>
            <a:pPr marL="228600" indent="-228600" eaLnBrk="1" hangingPunct="1">
              <a:spcAft>
                <a:spcPts val="600"/>
              </a:spcAft>
              <a:buFont typeface="Arial" charset="0"/>
              <a:buAutoNum type="arabicPeriod"/>
            </a:pPr>
            <a:r>
              <a:rPr lang="en-US" sz="1600" dirty="0"/>
              <a:t>Tx algorithmic model processes v_rx_out and returns v_tx_out</a:t>
            </a:r>
          </a:p>
          <a:p>
            <a:pPr marL="228600" indent="-228600" eaLnBrk="1" hangingPunct="1">
              <a:spcAft>
                <a:spcPts val="600"/>
              </a:spcAft>
              <a:buFont typeface="Arial" charset="0"/>
              <a:buAutoNum type="arabicPeriod"/>
            </a:pPr>
            <a:r>
              <a:rPr lang="en-US" sz="1600" dirty="0"/>
              <a:t>o</a:t>
            </a:r>
            <a:r>
              <a:rPr lang="en-US" sz="1600" dirty="0" smtClean="0"/>
              <a:t>utput_of_downstream_channel = v_tx_out </a:t>
            </a:r>
            <a:r>
              <a:rPr lang="en-US" sz="1600" dirty="0"/>
              <a:t>* </a:t>
            </a:r>
            <a:r>
              <a:rPr lang="en-US" sz="1600" dirty="0" smtClean="0"/>
              <a:t>Imp_downstream</a:t>
            </a:r>
          </a:p>
        </p:txBody>
      </p:sp>
      <p:grpSp>
        <p:nvGrpSpPr>
          <p:cNvPr id="29702" name="Group 53"/>
          <p:cNvGrpSpPr>
            <a:grpSpLocks/>
          </p:cNvGrpSpPr>
          <p:nvPr/>
        </p:nvGrpSpPr>
        <p:grpSpPr bwMode="auto">
          <a:xfrm>
            <a:off x="303213" y="1054100"/>
            <a:ext cx="8610600" cy="1443038"/>
            <a:chOff x="303213" y="1054100"/>
            <a:chExt cx="8610600" cy="1443038"/>
          </a:xfrm>
        </p:grpSpPr>
        <p:grpSp>
          <p:nvGrpSpPr>
            <p:cNvPr id="29703" name="Group 29"/>
            <p:cNvGrpSpPr>
              <a:grpSpLocks/>
            </p:cNvGrpSpPr>
            <p:nvPr/>
          </p:nvGrpSpPr>
          <p:grpSpPr bwMode="auto">
            <a:xfrm>
              <a:off x="1829742" y="1465336"/>
              <a:ext cx="1236623" cy="747897"/>
              <a:chOff x="658814" y="1113226"/>
              <a:chExt cx="1027112" cy="748361"/>
            </a:xfrm>
          </p:grpSpPr>
          <p:sp>
            <p:nvSpPr>
              <p:cNvPr id="29746" name="Rectangle 11"/>
              <p:cNvSpPr>
                <a:spLocks noChangeArrowheads="1"/>
              </p:cNvSpPr>
              <p:nvPr/>
            </p:nvSpPr>
            <p:spPr bwMode="auto">
              <a:xfrm>
                <a:off x="676491" y="1124272"/>
                <a:ext cx="582796" cy="514669"/>
              </a:xfrm>
              <a:prstGeom prst="rect">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9747" name="TextBox 7"/>
              <p:cNvSpPr txBox="1">
                <a:spLocks noChangeArrowheads="1"/>
              </p:cNvSpPr>
              <p:nvPr/>
            </p:nvSpPr>
            <p:spPr bwMode="auto">
              <a:xfrm>
                <a:off x="658814" y="1113226"/>
                <a:ext cx="1027112" cy="748361"/>
              </a:xfrm>
              <a:prstGeom prst="rect">
                <a:avLst/>
              </a:prstGeom>
              <a:noFill/>
              <a:ln w="9525">
                <a:noFill/>
                <a:miter lim="800000"/>
                <a:headEnd/>
                <a:tailEnd/>
              </a:ln>
            </p:spPr>
            <p:txBody>
              <a:bodyPr anchor="ctr">
                <a:spAutoFit/>
              </a:bodyPr>
              <a:lstStyle/>
              <a:p>
                <a:pPr eaLnBrk="1" hangingPunct="1"/>
                <a:r>
                  <a:rPr lang="en-US" sz="1000"/>
                  <a:t>Redriver </a:t>
                </a:r>
              </a:p>
              <a:p>
                <a:pPr eaLnBrk="1" hangingPunct="1"/>
                <a:r>
                  <a:rPr lang="en-US" sz="1000"/>
                  <a:t>Rx analog</a:t>
                </a:r>
              </a:p>
              <a:p>
                <a:pPr eaLnBrk="1" hangingPunct="1"/>
                <a:r>
                  <a:rPr lang="en-US" sz="1000"/>
                  <a:t>model</a:t>
                </a:r>
              </a:p>
              <a:p>
                <a:pPr eaLnBrk="1" hangingPunct="1"/>
                <a:endParaRPr lang="en-US" sz="1200"/>
              </a:p>
            </p:txBody>
          </p:sp>
        </p:grpSp>
        <p:grpSp>
          <p:nvGrpSpPr>
            <p:cNvPr id="29704" name="Group 28"/>
            <p:cNvGrpSpPr>
              <a:grpSpLocks/>
            </p:cNvGrpSpPr>
            <p:nvPr/>
          </p:nvGrpSpPr>
          <p:grpSpPr bwMode="auto">
            <a:xfrm>
              <a:off x="3228286" y="1514130"/>
              <a:ext cx="1333460" cy="393647"/>
              <a:chOff x="2590800" y="1190625"/>
              <a:chExt cx="1333501" cy="393891"/>
            </a:xfrm>
          </p:grpSpPr>
          <p:sp>
            <p:nvSpPr>
              <p:cNvPr id="29744" name="Rectangle 13"/>
              <p:cNvSpPr>
                <a:spLocks noChangeArrowheads="1"/>
              </p:cNvSpPr>
              <p:nvPr/>
            </p:nvSpPr>
            <p:spPr bwMode="auto">
              <a:xfrm>
                <a:off x="2619374" y="1190625"/>
                <a:ext cx="971551" cy="390525"/>
              </a:xfrm>
              <a:prstGeom prst="rect">
                <a:avLst/>
              </a:prstGeom>
              <a:solidFill>
                <a:srgbClr val="FFFF00"/>
              </a:solidFill>
              <a:ln w="9525" algn="ctr">
                <a:solidFill>
                  <a:schemeClr val="tx1"/>
                </a:solidFill>
                <a:round/>
                <a:headEnd/>
                <a:tailEnd/>
              </a:ln>
            </p:spPr>
            <p:txBody>
              <a:bodyPr lIns="0" tIns="0" rIns="0" bIns="0"/>
              <a:lstStyle/>
              <a:p>
                <a:pPr eaLnBrk="1" hangingPunct="1"/>
                <a:endParaRPr lang="en-US"/>
              </a:p>
            </p:txBody>
          </p:sp>
          <p:sp>
            <p:nvSpPr>
              <p:cNvPr id="29745" name="TextBox 12"/>
              <p:cNvSpPr txBox="1">
                <a:spLocks noChangeArrowheads="1"/>
              </p:cNvSpPr>
              <p:nvPr/>
            </p:nvSpPr>
            <p:spPr bwMode="auto">
              <a:xfrm>
                <a:off x="2590800" y="1199795"/>
                <a:ext cx="1333501" cy="384721"/>
              </a:xfrm>
              <a:prstGeom prst="rect">
                <a:avLst/>
              </a:prstGeom>
              <a:noFill/>
              <a:ln w="9525">
                <a:noFill/>
                <a:miter lim="800000"/>
                <a:headEnd/>
                <a:tailEnd/>
              </a:ln>
            </p:spPr>
            <p:txBody>
              <a:bodyPr anchor="ctr">
                <a:spAutoFit/>
              </a:bodyPr>
              <a:lstStyle/>
              <a:p>
                <a:pPr eaLnBrk="1" hangingPunct="1"/>
                <a:r>
                  <a:rPr lang="en-US" sz="1000"/>
                  <a:t>Rx algorithmic </a:t>
                </a:r>
              </a:p>
              <a:p>
                <a:pPr eaLnBrk="1" hangingPunct="1"/>
                <a:r>
                  <a:rPr lang="en-US" sz="1000"/>
                  <a:t>model (AMI dll)</a:t>
                </a:r>
              </a:p>
            </p:txBody>
          </p:sp>
        </p:grpSp>
        <p:grpSp>
          <p:nvGrpSpPr>
            <p:cNvPr id="29705" name="Group 27"/>
            <p:cNvGrpSpPr>
              <a:grpSpLocks/>
            </p:cNvGrpSpPr>
            <p:nvPr/>
          </p:nvGrpSpPr>
          <p:grpSpPr bwMode="auto">
            <a:xfrm>
              <a:off x="6573046" y="1437675"/>
              <a:ext cx="1027080" cy="747897"/>
              <a:chOff x="1268414" y="2046676"/>
              <a:chExt cx="1027112" cy="748361"/>
            </a:xfrm>
          </p:grpSpPr>
          <p:sp>
            <p:nvSpPr>
              <p:cNvPr id="29742" name="Rectangle 23"/>
              <p:cNvSpPr>
                <a:spLocks noChangeArrowheads="1"/>
              </p:cNvSpPr>
              <p:nvPr/>
            </p:nvSpPr>
            <p:spPr bwMode="auto">
              <a:xfrm>
                <a:off x="1286669" y="2056807"/>
                <a:ext cx="674709" cy="505138"/>
              </a:xfrm>
              <a:prstGeom prst="rect">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9743" name="TextBox 24"/>
              <p:cNvSpPr txBox="1">
                <a:spLocks noChangeArrowheads="1"/>
              </p:cNvSpPr>
              <p:nvPr/>
            </p:nvSpPr>
            <p:spPr bwMode="auto">
              <a:xfrm>
                <a:off x="1268414" y="2046676"/>
                <a:ext cx="1027112" cy="748361"/>
              </a:xfrm>
              <a:prstGeom prst="rect">
                <a:avLst/>
              </a:prstGeom>
              <a:noFill/>
              <a:ln w="9525">
                <a:noFill/>
                <a:miter lim="800000"/>
                <a:headEnd/>
                <a:tailEnd/>
              </a:ln>
            </p:spPr>
            <p:txBody>
              <a:bodyPr anchor="ctr">
                <a:spAutoFit/>
              </a:bodyPr>
              <a:lstStyle/>
              <a:p>
                <a:pPr eaLnBrk="1" hangingPunct="1"/>
                <a:r>
                  <a:rPr lang="en-US" sz="1000"/>
                  <a:t>Redriver</a:t>
                </a:r>
              </a:p>
              <a:p>
                <a:pPr eaLnBrk="1" hangingPunct="1"/>
                <a:r>
                  <a:rPr lang="en-US" sz="1000"/>
                  <a:t>Tx analog</a:t>
                </a:r>
              </a:p>
              <a:p>
                <a:pPr eaLnBrk="1" hangingPunct="1"/>
                <a:r>
                  <a:rPr lang="en-US" sz="1000"/>
                  <a:t>model</a:t>
                </a:r>
              </a:p>
              <a:p>
                <a:pPr eaLnBrk="1" hangingPunct="1"/>
                <a:endParaRPr lang="en-US" sz="1200"/>
              </a:p>
            </p:txBody>
          </p:sp>
        </p:grpSp>
        <p:grpSp>
          <p:nvGrpSpPr>
            <p:cNvPr id="29706" name="Group 94"/>
            <p:cNvGrpSpPr>
              <a:grpSpLocks/>
            </p:cNvGrpSpPr>
            <p:nvPr/>
          </p:nvGrpSpPr>
          <p:grpSpPr bwMode="auto">
            <a:xfrm>
              <a:off x="4904635" y="1514130"/>
              <a:ext cx="1457279" cy="393647"/>
              <a:chOff x="4105276" y="990600"/>
              <a:chExt cx="1457324" cy="393891"/>
            </a:xfrm>
          </p:grpSpPr>
          <p:sp>
            <p:nvSpPr>
              <p:cNvPr id="29740" name="Rectangle 22"/>
              <p:cNvSpPr>
                <a:spLocks noChangeArrowheads="1"/>
              </p:cNvSpPr>
              <p:nvPr/>
            </p:nvSpPr>
            <p:spPr bwMode="auto">
              <a:xfrm>
                <a:off x="4136504" y="990600"/>
                <a:ext cx="959371" cy="390525"/>
              </a:xfrm>
              <a:prstGeom prst="rect">
                <a:avLst/>
              </a:prstGeom>
              <a:solidFill>
                <a:srgbClr val="FFFF00"/>
              </a:solidFill>
              <a:ln w="9525" algn="ctr">
                <a:solidFill>
                  <a:schemeClr val="tx1"/>
                </a:solidFill>
                <a:round/>
                <a:headEnd/>
                <a:tailEnd/>
              </a:ln>
            </p:spPr>
            <p:txBody>
              <a:bodyPr lIns="0" tIns="0" rIns="0" bIns="0"/>
              <a:lstStyle/>
              <a:p>
                <a:pPr eaLnBrk="1" hangingPunct="1"/>
                <a:endParaRPr lang="en-US"/>
              </a:p>
            </p:txBody>
          </p:sp>
          <p:sp>
            <p:nvSpPr>
              <p:cNvPr id="29741" name="TextBox 25"/>
              <p:cNvSpPr txBox="1">
                <a:spLocks noChangeArrowheads="1"/>
              </p:cNvSpPr>
              <p:nvPr/>
            </p:nvSpPr>
            <p:spPr bwMode="auto">
              <a:xfrm>
                <a:off x="4105276" y="999770"/>
                <a:ext cx="1457324" cy="384721"/>
              </a:xfrm>
              <a:prstGeom prst="rect">
                <a:avLst/>
              </a:prstGeom>
              <a:noFill/>
              <a:ln w="9525">
                <a:noFill/>
                <a:miter lim="800000"/>
                <a:headEnd/>
                <a:tailEnd/>
              </a:ln>
            </p:spPr>
            <p:txBody>
              <a:bodyPr anchor="ctr">
                <a:spAutoFit/>
              </a:bodyPr>
              <a:lstStyle/>
              <a:p>
                <a:pPr eaLnBrk="1" hangingPunct="1"/>
                <a:r>
                  <a:rPr lang="en-US" sz="1000"/>
                  <a:t>Tx algorithmic </a:t>
                </a:r>
              </a:p>
              <a:p>
                <a:pPr eaLnBrk="1" hangingPunct="1"/>
                <a:r>
                  <a:rPr lang="en-US" sz="1000"/>
                  <a:t>model (AMI dll)</a:t>
                </a:r>
              </a:p>
            </p:txBody>
          </p:sp>
        </p:grpSp>
        <p:sp>
          <p:nvSpPr>
            <p:cNvPr id="29707" name="TextBox 30"/>
            <p:cNvSpPr txBox="1">
              <a:spLocks noChangeArrowheads="1"/>
            </p:cNvSpPr>
            <p:nvPr/>
          </p:nvSpPr>
          <p:spPr bwMode="auto">
            <a:xfrm>
              <a:off x="2610799" y="1473106"/>
              <a:ext cx="660438" cy="215311"/>
            </a:xfrm>
            <a:prstGeom prst="rect">
              <a:avLst/>
            </a:prstGeom>
            <a:noFill/>
            <a:ln w="9525">
              <a:noFill/>
              <a:miter lim="800000"/>
              <a:headEnd/>
              <a:tailEnd/>
            </a:ln>
          </p:spPr>
          <p:txBody>
            <a:bodyPr anchor="ctr">
              <a:spAutoFit/>
            </a:bodyPr>
            <a:lstStyle/>
            <a:p>
              <a:pPr eaLnBrk="1" hangingPunct="1"/>
              <a:r>
                <a:rPr lang="en-US" sz="1000" dirty="0"/>
                <a:t>v_rx_in</a:t>
              </a:r>
            </a:p>
          </p:txBody>
        </p:sp>
        <p:sp>
          <p:nvSpPr>
            <p:cNvPr id="29708" name="TextBox 31"/>
            <p:cNvSpPr txBox="1">
              <a:spLocks noChangeArrowheads="1"/>
            </p:cNvSpPr>
            <p:nvPr/>
          </p:nvSpPr>
          <p:spPr bwMode="auto">
            <a:xfrm>
              <a:off x="4235928" y="1464016"/>
              <a:ext cx="744724" cy="215311"/>
            </a:xfrm>
            <a:prstGeom prst="rect">
              <a:avLst/>
            </a:prstGeom>
            <a:noFill/>
            <a:ln w="9525">
              <a:noFill/>
              <a:miter lim="800000"/>
              <a:headEnd/>
              <a:tailEnd/>
            </a:ln>
          </p:spPr>
          <p:txBody>
            <a:bodyPr anchor="ctr">
              <a:spAutoFit/>
            </a:bodyPr>
            <a:lstStyle/>
            <a:p>
              <a:pPr eaLnBrk="1" hangingPunct="1"/>
              <a:r>
                <a:rPr lang="en-US" sz="1000" dirty="0"/>
                <a:t>v_rx_out</a:t>
              </a:r>
            </a:p>
          </p:txBody>
        </p:sp>
        <p:sp>
          <p:nvSpPr>
            <p:cNvPr id="29709" name="TextBox 32"/>
            <p:cNvSpPr txBox="1">
              <a:spLocks noChangeArrowheads="1"/>
            </p:cNvSpPr>
            <p:nvPr/>
          </p:nvSpPr>
          <p:spPr bwMode="auto">
            <a:xfrm>
              <a:off x="5901134" y="1463117"/>
              <a:ext cx="727113" cy="215311"/>
            </a:xfrm>
            <a:prstGeom prst="rect">
              <a:avLst/>
            </a:prstGeom>
            <a:noFill/>
            <a:ln w="9525">
              <a:noFill/>
              <a:miter lim="800000"/>
              <a:headEnd/>
              <a:tailEnd/>
            </a:ln>
          </p:spPr>
          <p:txBody>
            <a:bodyPr anchor="ctr">
              <a:spAutoFit/>
            </a:bodyPr>
            <a:lstStyle/>
            <a:p>
              <a:pPr eaLnBrk="1" hangingPunct="1"/>
              <a:r>
                <a:rPr lang="en-US" sz="1000" dirty="0"/>
                <a:t>v_tx_out</a:t>
              </a:r>
            </a:p>
          </p:txBody>
        </p:sp>
        <p:grpSp>
          <p:nvGrpSpPr>
            <p:cNvPr id="29710" name="Group 95"/>
            <p:cNvGrpSpPr>
              <a:grpSpLocks/>
            </p:cNvGrpSpPr>
            <p:nvPr/>
          </p:nvGrpSpPr>
          <p:grpSpPr bwMode="auto">
            <a:xfrm>
              <a:off x="1003300" y="1476377"/>
              <a:ext cx="1024872" cy="514349"/>
              <a:chOff x="6709395" y="1924371"/>
              <a:chExt cx="1024904" cy="514667"/>
            </a:xfrm>
          </p:grpSpPr>
          <p:sp>
            <p:nvSpPr>
              <p:cNvPr id="29738" name="Rectangle 20"/>
              <p:cNvSpPr>
                <a:spLocks noChangeArrowheads="1"/>
              </p:cNvSpPr>
              <p:nvPr/>
            </p:nvSpPr>
            <p:spPr bwMode="auto">
              <a:xfrm>
                <a:off x="6709395" y="1924369"/>
                <a:ext cx="838226" cy="514668"/>
              </a:xfrm>
              <a:prstGeom prst="rect">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9739" name="TextBox 21"/>
              <p:cNvSpPr txBox="1">
                <a:spLocks noChangeArrowheads="1"/>
              </p:cNvSpPr>
              <p:nvPr/>
            </p:nvSpPr>
            <p:spPr bwMode="auto">
              <a:xfrm>
                <a:off x="6743700" y="1997098"/>
                <a:ext cx="990599" cy="384721"/>
              </a:xfrm>
              <a:prstGeom prst="rect">
                <a:avLst/>
              </a:prstGeom>
              <a:noFill/>
              <a:ln w="9525">
                <a:noFill/>
                <a:miter lim="800000"/>
                <a:headEnd/>
                <a:tailEnd/>
              </a:ln>
            </p:spPr>
            <p:txBody>
              <a:bodyPr anchor="ctr">
                <a:spAutoFit/>
              </a:bodyPr>
              <a:lstStyle/>
              <a:p>
                <a:pPr eaLnBrk="1" hangingPunct="1"/>
                <a:r>
                  <a:rPr lang="en-US" sz="1000"/>
                  <a:t>upstream </a:t>
                </a:r>
              </a:p>
              <a:p>
                <a:pPr eaLnBrk="1" hangingPunct="1"/>
                <a:r>
                  <a:rPr lang="en-US" sz="1000"/>
                  <a:t>channel</a:t>
                </a:r>
              </a:p>
            </p:txBody>
          </p:sp>
        </p:grpSp>
        <p:sp>
          <p:nvSpPr>
            <p:cNvPr id="29711" name="Rectangle 26"/>
            <p:cNvSpPr>
              <a:spLocks noChangeArrowheads="1"/>
            </p:cNvSpPr>
            <p:nvPr/>
          </p:nvSpPr>
          <p:spPr bwMode="auto">
            <a:xfrm>
              <a:off x="7262813" y="1447800"/>
              <a:ext cx="838200" cy="504825"/>
            </a:xfrm>
            <a:prstGeom prst="rect">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9712" name="TextBox 27"/>
            <p:cNvSpPr txBox="1">
              <a:spLocks noChangeArrowheads="1"/>
            </p:cNvSpPr>
            <p:nvPr/>
          </p:nvSpPr>
          <p:spPr bwMode="auto">
            <a:xfrm>
              <a:off x="7249508" y="1502075"/>
              <a:ext cx="981045" cy="384484"/>
            </a:xfrm>
            <a:prstGeom prst="rect">
              <a:avLst/>
            </a:prstGeom>
            <a:noFill/>
            <a:ln w="9525">
              <a:noFill/>
              <a:miter lim="800000"/>
              <a:headEnd/>
              <a:tailEnd/>
            </a:ln>
          </p:spPr>
          <p:txBody>
            <a:bodyPr anchor="ctr">
              <a:spAutoFit/>
            </a:bodyPr>
            <a:lstStyle/>
            <a:p>
              <a:pPr eaLnBrk="1" hangingPunct="1"/>
              <a:r>
                <a:rPr lang="en-US" sz="1000"/>
                <a:t>downstream </a:t>
              </a:r>
            </a:p>
            <a:p>
              <a:pPr eaLnBrk="1" hangingPunct="1"/>
              <a:r>
                <a:rPr lang="en-US" sz="1000"/>
                <a:t>channel</a:t>
              </a:r>
            </a:p>
          </p:txBody>
        </p:sp>
        <p:grpSp>
          <p:nvGrpSpPr>
            <p:cNvPr id="29713" name="Group 35"/>
            <p:cNvGrpSpPr>
              <a:grpSpLocks/>
            </p:cNvGrpSpPr>
            <p:nvPr/>
          </p:nvGrpSpPr>
          <p:grpSpPr bwMode="auto">
            <a:xfrm>
              <a:off x="2642197" y="1125681"/>
              <a:ext cx="606041" cy="334895"/>
              <a:chOff x="6553200" y="3733800"/>
              <a:chExt cx="1524000" cy="532606"/>
            </a:xfrm>
          </p:grpSpPr>
          <p:cxnSp>
            <p:nvCxnSpPr>
              <p:cNvPr id="108" name="Straight Arrow Connector 107"/>
              <p:cNvCxnSpPr/>
              <p:nvPr/>
            </p:nvCxnSpPr>
            <p:spPr>
              <a:xfrm rot="5400000" flipH="1" flipV="1">
                <a:off x="6285342" y="3999929"/>
                <a:ext cx="532713" cy="0"/>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6551699" y="4036538"/>
                <a:ext cx="1524966" cy="2524"/>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0" name="Freeform 109"/>
              <p:cNvSpPr/>
              <p:nvPr/>
            </p:nvSpPr>
            <p:spPr>
              <a:xfrm>
                <a:off x="6551699" y="3885055"/>
                <a:ext cx="1341331" cy="358509"/>
              </a:xfrm>
              <a:custGeom>
                <a:avLst/>
                <a:gdLst>
                  <a:gd name="connsiteX0" fmla="*/ 0 w 1341911"/>
                  <a:gd name="connsiteY0" fmla="*/ 0 h 356260"/>
                  <a:gd name="connsiteX1" fmla="*/ 71252 w 1341911"/>
                  <a:gd name="connsiteY1" fmla="*/ 71252 h 356260"/>
                  <a:gd name="connsiteX2" fmla="*/ 118753 w 1341911"/>
                  <a:gd name="connsiteY2" fmla="*/ 178130 h 356260"/>
                  <a:gd name="connsiteX3" fmla="*/ 142503 w 1341911"/>
                  <a:gd name="connsiteY3" fmla="*/ 249382 h 356260"/>
                  <a:gd name="connsiteX4" fmla="*/ 178129 w 1341911"/>
                  <a:gd name="connsiteY4" fmla="*/ 273132 h 356260"/>
                  <a:gd name="connsiteX5" fmla="*/ 213755 w 1341911"/>
                  <a:gd name="connsiteY5" fmla="*/ 308758 h 356260"/>
                  <a:gd name="connsiteX6" fmla="*/ 261257 w 1341911"/>
                  <a:gd name="connsiteY6" fmla="*/ 320634 h 356260"/>
                  <a:gd name="connsiteX7" fmla="*/ 391885 w 1341911"/>
                  <a:gd name="connsiteY7" fmla="*/ 344384 h 356260"/>
                  <a:gd name="connsiteX8" fmla="*/ 498763 w 1341911"/>
                  <a:gd name="connsiteY8" fmla="*/ 332509 h 356260"/>
                  <a:gd name="connsiteX9" fmla="*/ 581890 w 1341911"/>
                  <a:gd name="connsiteY9" fmla="*/ 308758 h 356260"/>
                  <a:gd name="connsiteX10" fmla="*/ 605641 w 1341911"/>
                  <a:gd name="connsiteY10" fmla="*/ 273132 h 356260"/>
                  <a:gd name="connsiteX11" fmla="*/ 641267 w 1341911"/>
                  <a:gd name="connsiteY11" fmla="*/ 237506 h 356260"/>
                  <a:gd name="connsiteX12" fmla="*/ 665018 w 1341911"/>
                  <a:gd name="connsiteY12" fmla="*/ 166254 h 356260"/>
                  <a:gd name="connsiteX13" fmla="*/ 688768 w 1341911"/>
                  <a:gd name="connsiteY13" fmla="*/ 118753 h 356260"/>
                  <a:gd name="connsiteX14" fmla="*/ 771896 w 1341911"/>
                  <a:gd name="connsiteY14" fmla="*/ 23750 h 356260"/>
                  <a:gd name="connsiteX15" fmla="*/ 819397 w 1341911"/>
                  <a:gd name="connsiteY15" fmla="*/ 11875 h 356260"/>
                  <a:gd name="connsiteX16" fmla="*/ 1009402 w 1341911"/>
                  <a:gd name="connsiteY16" fmla="*/ 23750 h 356260"/>
                  <a:gd name="connsiteX17" fmla="*/ 1080654 w 1341911"/>
                  <a:gd name="connsiteY17" fmla="*/ 47501 h 356260"/>
                  <a:gd name="connsiteX18" fmla="*/ 1116280 w 1341911"/>
                  <a:gd name="connsiteY18" fmla="*/ 71252 h 356260"/>
                  <a:gd name="connsiteX19" fmla="*/ 1128155 w 1341911"/>
                  <a:gd name="connsiteY19" fmla="*/ 106878 h 356260"/>
                  <a:gd name="connsiteX20" fmla="*/ 1151906 w 1341911"/>
                  <a:gd name="connsiteY20" fmla="*/ 142504 h 356260"/>
                  <a:gd name="connsiteX21" fmla="*/ 1187532 w 1341911"/>
                  <a:gd name="connsiteY21" fmla="*/ 213756 h 356260"/>
                  <a:gd name="connsiteX22" fmla="*/ 1235033 w 1341911"/>
                  <a:gd name="connsiteY22" fmla="*/ 320634 h 356260"/>
                  <a:gd name="connsiteX23" fmla="*/ 1270659 w 1341911"/>
                  <a:gd name="connsiteY23" fmla="*/ 356260 h 356260"/>
                  <a:gd name="connsiteX24" fmla="*/ 1341911 w 1341911"/>
                  <a:gd name="connsiteY24" fmla="*/ 332509 h 356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41911" h="356260">
                    <a:moveTo>
                      <a:pt x="0" y="0"/>
                    </a:moveTo>
                    <a:cubicBezTo>
                      <a:pt x="36162" y="24108"/>
                      <a:pt x="49157" y="27061"/>
                      <a:pt x="71252" y="71252"/>
                    </a:cubicBezTo>
                    <a:cubicBezTo>
                      <a:pt x="156038" y="240828"/>
                      <a:pt x="48891" y="73339"/>
                      <a:pt x="118753" y="178130"/>
                    </a:cubicBezTo>
                    <a:cubicBezTo>
                      <a:pt x="126670" y="201881"/>
                      <a:pt x="121672" y="235495"/>
                      <a:pt x="142503" y="249382"/>
                    </a:cubicBezTo>
                    <a:cubicBezTo>
                      <a:pt x="154378" y="257299"/>
                      <a:pt x="167165" y="263995"/>
                      <a:pt x="178129" y="273132"/>
                    </a:cubicBezTo>
                    <a:cubicBezTo>
                      <a:pt x="191031" y="283883"/>
                      <a:pt x="199174" y="300426"/>
                      <a:pt x="213755" y="308758"/>
                    </a:cubicBezTo>
                    <a:cubicBezTo>
                      <a:pt x="227926" y="316856"/>
                      <a:pt x="245199" y="317714"/>
                      <a:pt x="261257" y="320634"/>
                    </a:cubicBezTo>
                    <a:cubicBezTo>
                      <a:pt x="417289" y="349004"/>
                      <a:pt x="284140" y="317448"/>
                      <a:pt x="391885" y="344384"/>
                    </a:cubicBezTo>
                    <a:cubicBezTo>
                      <a:pt x="427511" y="340426"/>
                      <a:pt x="463335" y="337959"/>
                      <a:pt x="498763" y="332509"/>
                    </a:cubicBezTo>
                    <a:cubicBezTo>
                      <a:pt x="526460" y="328248"/>
                      <a:pt x="555284" y="317627"/>
                      <a:pt x="581890" y="308758"/>
                    </a:cubicBezTo>
                    <a:cubicBezTo>
                      <a:pt x="589807" y="296883"/>
                      <a:pt x="596504" y="284096"/>
                      <a:pt x="605641" y="273132"/>
                    </a:cubicBezTo>
                    <a:cubicBezTo>
                      <a:pt x="616392" y="260230"/>
                      <a:pt x="633111" y="252187"/>
                      <a:pt x="641267" y="237506"/>
                    </a:cubicBezTo>
                    <a:cubicBezTo>
                      <a:pt x="653425" y="215621"/>
                      <a:pt x="653822" y="188646"/>
                      <a:pt x="665018" y="166254"/>
                    </a:cubicBezTo>
                    <a:cubicBezTo>
                      <a:pt x="672935" y="150420"/>
                      <a:pt x="679660" y="133933"/>
                      <a:pt x="688768" y="118753"/>
                    </a:cubicBezTo>
                    <a:cubicBezTo>
                      <a:pt x="713888" y="76887"/>
                      <a:pt x="727669" y="42705"/>
                      <a:pt x="771896" y="23750"/>
                    </a:cubicBezTo>
                    <a:cubicBezTo>
                      <a:pt x="786897" y="17321"/>
                      <a:pt x="803563" y="15833"/>
                      <a:pt x="819397" y="11875"/>
                    </a:cubicBezTo>
                    <a:cubicBezTo>
                      <a:pt x="882732" y="15833"/>
                      <a:pt x="946525" y="15176"/>
                      <a:pt x="1009402" y="23750"/>
                    </a:cubicBezTo>
                    <a:cubicBezTo>
                      <a:pt x="1034208" y="27133"/>
                      <a:pt x="1080654" y="47501"/>
                      <a:pt x="1080654" y="47501"/>
                    </a:cubicBezTo>
                    <a:cubicBezTo>
                      <a:pt x="1092529" y="55418"/>
                      <a:pt x="1107364" y="60107"/>
                      <a:pt x="1116280" y="71252"/>
                    </a:cubicBezTo>
                    <a:cubicBezTo>
                      <a:pt x="1124100" y="81027"/>
                      <a:pt x="1122557" y="95682"/>
                      <a:pt x="1128155" y="106878"/>
                    </a:cubicBezTo>
                    <a:cubicBezTo>
                      <a:pt x="1134538" y="119644"/>
                      <a:pt x="1143989" y="130629"/>
                      <a:pt x="1151906" y="142504"/>
                    </a:cubicBezTo>
                    <a:cubicBezTo>
                      <a:pt x="1195210" y="272421"/>
                      <a:pt x="1126148" y="75644"/>
                      <a:pt x="1187532" y="213756"/>
                    </a:cubicBezTo>
                    <a:cubicBezTo>
                      <a:pt x="1217120" y="280329"/>
                      <a:pt x="1196641" y="274564"/>
                      <a:pt x="1235033" y="320634"/>
                    </a:cubicBezTo>
                    <a:cubicBezTo>
                      <a:pt x="1245784" y="333536"/>
                      <a:pt x="1258784" y="344385"/>
                      <a:pt x="1270659" y="356260"/>
                    </a:cubicBezTo>
                    <a:lnTo>
                      <a:pt x="1341911" y="332509"/>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dirty="0"/>
              </a:p>
            </p:txBody>
          </p:sp>
        </p:grpSp>
        <p:cxnSp>
          <p:nvCxnSpPr>
            <p:cNvPr id="29714" name="Straight Arrow Connector 69"/>
            <p:cNvCxnSpPr>
              <a:cxnSpLocks noChangeShapeType="1"/>
            </p:cNvCxnSpPr>
            <p:nvPr/>
          </p:nvCxnSpPr>
          <p:spPr bwMode="auto">
            <a:xfrm flipV="1">
              <a:off x="5895203" y="1704512"/>
              <a:ext cx="676254" cy="4760"/>
            </a:xfrm>
            <a:prstGeom prst="straightConnector1">
              <a:avLst/>
            </a:prstGeom>
            <a:noFill/>
            <a:ln w="12700" algn="ctr">
              <a:solidFill>
                <a:schemeClr val="tx1"/>
              </a:solidFill>
              <a:prstDash val="dash"/>
              <a:round/>
              <a:headEnd/>
              <a:tailEnd type="triangle" w="med" len="med"/>
            </a:ln>
          </p:spPr>
        </p:cxnSp>
        <p:cxnSp>
          <p:nvCxnSpPr>
            <p:cNvPr id="29715" name="Straight Arrow Connector 69"/>
            <p:cNvCxnSpPr>
              <a:cxnSpLocks noChangeShapeType="1"/>
            </p:cNvCxnSpPr>
            <p:nvPr/>
          </p:nvCxnSpPr>
          <p:spPr bwMode="auto">
            <a:xfrm flipV="1">
              <a:off x="2571081" y="1723550"/>
              <a:ext cx="676254" cy="4760"/>
            </a:xfrm>
            <a:prstGeom prst="straightConnector1">
              <a:avLst/>
            </a:prstGeom>
            <a:noFill/>
            <a:ln w="12700" algn="ctr">
              <a:solidFill>
                <a:schemeClr val="tx1"/>
              </a:solidFill>
              <a:prstDash val="dash"/>
              <a:round/>
              <a:headEnd/>
              <a:tailEnd type="triangle" w="med" len="med"/>
            </a:ln>
          </p:spPr>
        </p:cxnSp>
        <p:cxnSp>
          <p:nvCxnSpPr>
            <p:cNvPr id="29716" name="Straight Arrow Connector 69"/>
            <p:cNvCxnSpPr>
              <a:cxnSpLocks noChangeShapeType="1"/>
            </p:cNvCxnSpPr>
            <p:nvPr/>
          </p:nvCxnSpPr>
          <p:spPr bwMode="auto">
            <a:xfrm flipV="1">
              <a:off x="4237905" y="1704512"/>
              <a:ext cx="676254" cy="4760"/>
            </a:xfrm>
            <a:prstGeom prst="straightConnector1">
              <a:avLst/>
            </a:prstGeom>
            <a:noFill/>
            <a:ln w="12700" algn="ctr">
              <a:solidFill>
                <a:schemeClr val="tx1"/>
              </a:solidFill>
              <a:prstDash val="dash"/>
              <a:round/>
              <a:headEnd/>
              <a:tailEnd type="triangle" w="med" len="med"/>
            </a:ln>
          </p:spPr>
        </p:cxnSp>
        <p:grpSp>
          <p:nvGrpSpPr>
            <p:cNvPr id="29717" name="Group 126"/>
            <p:cNvGrpSpPr>
              <a:grpSpLocks/>
            </p:cNvGrpSpPr>
            <p:nvPr/>
          </p:nvGrpSpPr>
          <p:grpSpPr bwMode="auto">
            <a:xfrm>
              <a:off x="4307195" y="1075033"/>
              <a:ext cx="612463" cy="369946"/>
              <a:chOff x="6253456" y="2569854"/>
              <a:chExt cx="612482" cy="370175"/>
            </a:xfrm>
          </p:grpSpPr>
          <p:cxnSp>
            <p:nvCxnSpPr>
              <p:cNvPr id="118" name="Straight Arrow Connector 117"/>
              <p:cNvCxnSpPr/>
              <p:nvPr/>
            </p:nvCxnSpPr>
            <p:spPr bwMode="auto">
              <a:xfrm rot="16200000" flipV="1">
                <a:off x="6068885" y="2753823"/>
                <a:ext cx="370116" cy="1587"/>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p:nvPr/>
            </p:nvCxnSpPr>
            <p:spPr bwMode="auto">
              <a:xfrm>
                <a:off x="6254736" y="2803065"/>
                <a:ext cx="611207" cy="1589"/>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9734" name="Freeform 124"/>
              <p:cNvSpPr>
                <a:spLocks/>
              </p:cNvSpPr>
              <p:nvPr/>
            </p:nvSpPr>
            <p:spPr bwMode="auto">
              <a:xfrm>
                <a:off x="6253456" y="2660861"/>
                <a:ext cx="541706" cy="273317"/>
              </a:xfrm>
              <a:custGeom>
                <a:avLst/>
                <a:gdLst>
                  <a:gd name="T0" fmla="*/ 0 w 541706"/>
                  <a:gd name="T1" fmla="*/ 8667 h 273317"/>
                  <a:gd name="T2" fmla="*/ 60671 w 541706"/>
                  <a:gd name="T3" fmla="*/ 13001 h 273317"/>
                  <a:gd name="T4" fmla="*/ 73672 w 541706"/>
                  <a:gd name="T5" fmla="*/ 21668 h 273317"/>
                  <a:gd name="T6" fmla="*/ 82339 w 541706"/>
                  <a:gd name="T7" fmla="*/ 47670 h 273317"/>
                  <a:gd name="T8" fmla="*/ 86673 w 541706"/>
                  <a:gd name="T9" fmla="*/ 60671 h 273317"/>
                  <a:gd name="T10" fmla="*/ 91007 w 541706"/>
                  <a:gd name="T11" fmla="*/ 99674 h 273317"/>
                  <a:gd name="T12" fmla="*/ 99674 w 541706"/>
                  <a:gd name="T13" fmla="*/ 160345 h 273317"/>
                  <a:gd name="T14" fmla="*/ 104008 w 541706"/>
                  <a:gd name="T15" fmla="*/ 225349 h 273317"/>
                  <a:gd name="T16" fmla="*/ 134343 w 541706"/>
                  <a:gd name="T17" fmla="*/ 247018 h 273317"/>
                  <a:gd name="T18" fmla="*/ 147344 w 541706"/>
                  <a:gd name="T19" fmla="*/ 251351 h 273317"/>
                  <a:gd name="T20" fmla="*/ 268686 w 541706"/>
                  <a:gd name="T21" fmla="*/ 238350 h 273317"/>
                  <a:gd name="T22" fmla="*/ 277353 w 541706"/>
                  <a:gd name="T23" fmla="*/ 225349 h 273317"/>
                  <a:gd name="T24" fmla="*/ 286021 w 541706"/>
                  <a:gd name="T25" fmla="*/ 216682 h 273317"/>
                  <a:gd name="T26" fmla="*/ 290354 w 541706"/>
                  <a:gd name="T27" fmla="*/ 182013 h 273317"/>
                  <a:gd name="T28" fmla="*/ 294688 w 541706"/>
                  <a:gd name="T29" fmla="*/ 21668 h 273317"/>
                  <a:gd name="T30" fmla="*/ 307689 w 541706"/>
                  <a:gd name="T31" fmla="*/ 8667 h 273317"/>
                  <a:gd name="T32" fmla="*/ 325024 w 541706"/>
                  <a:gd name="T33" fmla="*/ 4333 h 273317"/>
                  <a:gd name="T34" fmla="*/ 338025 w 541706"/>
                  <a:gd name="T35" fmla="*/ 0 h 273317"/>
                  <a:gd name="T36" fmla="*/ 398696 w 541706"/>
                  <a:gd name="T37" fmla="*/ 4333 h 273317"/>
                  <a:gd name="T38" fmla="*/ 420364 w 541706"/>
                  <a:gd name="T39" fmla="*/ 8667 h 273317"/>
                  <a:gd name="T40" fmla="*/ 424698 w 541706"/>
                  <a:gd name="T41" fmla="*/ 21668 h 273317"/>
                  <a:gd name="T42" fmla="*/ 429031 w 541706"/>
                  <a:gd name="T43" fmla="*/ 39003 h 273317"/>
                  <a:gd name="T44" fmla="*/ 437699 w 541706"/>
                  <a:gd name="T45" fmla="*/ 121342 h 273317"/>
                  <a:gd name="T46" fmla="*/ 442032 w 541706"/>
                  <a:gd name="T47" fmla="*/ 134343 h 273317"/>
                  <a:gd name="T48" fmla="*/ 446366 w 541706"/>
                  <a:gd name="T49" fmla="*/ 151677 h 273317"/>
                  <a:gd name="T50" fmla="*/ 455033 w 541706"/>
                  <a:gd name="T51" fmla="*/ 203681 h 273317"/>
                  <a:gd name="T52" fmla="*/ 463700 w 541706"/>
                  <a:gd name="T53" fmla="*/ 216682 h 273317"/>
                  <a:gd name="T54" fmla="*/ 481035 w 541706"/>
                  <a:gd name="T55" fmla="*/ 234017 h 273317"/>
                  <a:gd name="T56" fmla="*/ 524371 w 541706"/>
                  <a:gd name="T57" fmla="*/ 247018 h 273317"/>
                  <a:gd name="T58" fmla="*/ 541706 w 541706"/>
                  <a:gd name="T59" fmla="*/ 247018 h 27331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41706"/>
                  <a:gd name="T91" fmla="*/ 0 h 273317"/>
                  <a:gd name="T92" fmla="*/ 541706 w 541706"/>
                  <a:gd name="T93" fmla="*/ 273317 h 27331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41706" h="273317">
                    <a:moveTo>
                      <a:pt x="0" y="8667"/>
                    </a:moveTo>
                    <a:cubicBezTo>
                      <a:pt x="20224" y="10112"/>
                      <a:pt x="40704" y="9477"/>
                      <a:pt x="60671" y="13001"/>
                    </a:cubicBezTo>
                    <a:cubicBezTo>
                      <a:pt x="65800" y="13906"/>
                      <a:pt x="70912" y="17251"/>
                      <a:pt x="73672" y="21668"/>
                    </a:cubicBezTo>
                    <a:cubicBezTo>
                      <a:pt x="78514" y="29415"/>
                      <a:pt x="79450" y="39003"/>
                      <a:pt x="82339" y="47670"/>
                    </a:cubicBezTo>
                    <a:lnTo>
                      <a:pt x="86673" y="60671"/>
                    </a:lnTo>
                    <a:cubicBezTo>
                      <a:pt x="88118" y="73672"/>
                      <a:pt x="89157" y="86724"/>
                      <a:pt x="91007" y="99674"/>
                    </a:cubicBezTo>
                    <a:cubicBezTo>
                      <a:pt x="98925" y="155102"/>
                      <a:pt x="92715" y="76845"/>
                      <a:pt x="99674" y="160345"/>
                    </a:cubicBezTo>
                    <a:cubicBezTo>
                      <a:pt x="101478" y="181986"/>
                      <a:pt x="101610" y="203766"/>
                      <a:pt x="104008" y="225349"/>
                    </a:cubicBezTo>
                    <a:cubicBezTo>
                      <a:pt x="106230" y="245351"/>
                      <a:pt x="114006" y="240239"/>
                      <a:pt x="134343" y="247018"/>
                    </a:cubicBezTo>
                    <a:lnTo>
                      <a:pt x="147344" y="251351"/>
                    </a:lnTo>
                    <a:cubicBezTo>
                      <a:pt x="197217" y="249433"/>
                      <a:pt x="240714" y="273317"/>
                      <a:pt x="268686" y="238350"/>
                    </a:cubicBezTo>
                    <a:cubicBezTo>
                      <a:pt x="271939" y="234283"/>
                      <a:pt x="274099" y="229416"/>
                      <a:pt x="277353" y="225349"/>
                    </a:cubicBezTo>
                    <a:cubicBezTo>
                      <a:pt x="279905" y="222158"/>
                      <a:pt x="283132" y="219571"/>
                      <a:pt x="286021" y="216682"/>
                    </a:cubicBezTo>
                    <a:cubicBezTo>
                      <a:pt x="287465" y="205126"/>
                      <a:pt x="289837" y="193648"/>
                      <a:pt x="290354" y="182013"/>
                    </a:cubicBezTo>
                    <a:cubicBezTo>
                      <a:pt x="292728" y="128598"/>
                      <a:pt x="289368" y="74870"/>
                      <a:pt x="294688" y="21668"/>
                    </a:cubicBezTo>
                    <a:cubicBezTo>
                      <a:pt x="295298" y="15570"/>
                      <a:pt x="302368" y="11708"/>
                      <a:pt x="307689" y="8667"/>
                    </a:cubicBezTo>
                    <a:cubicBezTo>
                      <a:pt x="312860" y="5712"/>
                      <a:pt x="319297" y="5969"/>
                      <a:pt x="325024" y="4333"/>
                    </a:cubicBezTo>
                    <a:cubicBezTo>
                      <a:pt x="329416" y="3078"/>
                      <a:pt x="333691" y="1444"/>
                      <a:pt x="338025" y="0"/>
                    </a:cubicBezTo>
                    <a:cubicBezTo>
                      <a:pt x="358249" y="1444"/>
                      <a:pt x="378532" y="2211"/>
                      <a:pt x="398696" y="4333"/>
                    </a:cubicBezTo>
                    <a:cubicBezTo>
                      <a:pt x="406021" y="5104"/>
                      <a:pt x="414235" y="4581"/>
                      <a:pt x="420364" y="8667"/>
                    </a:cubicBezTo>
                    <a:cubicBezTo>
                      <a:pt x="424165" y="11201"/>
                      <a:pt x="423443" y="17276"/>
                      <a:pt x="424698" y="21668"/>
                    </a:cubicBezTo>
                    <a:cubicBezTo>
                      <a:pt x="426334" y="27395"/>
                      <a:pt x="427587" y="33225"/>
                      <a:pt x="429031" y="39003"/>
                    </a:cubicBezTo>
                    <a:cubicBezTo>
                      <a:pt x="430489" y="55036"/>
                      <a:pt x="434255" y="102399"/>
                      <a:pt x="437699" y="121342"/>
                    </a:cubicBezTo>
                    <a:cubicBezTo>
                      <a:pt x="438516" y="125836"/>
                      <a:pt x="440777" y="129951"/>
                      <a:pt x="442032" y="134343"/>
                    </a:cubicBezTo>
                    <a:cubicBezTo>
                      <a:pt x="443668" y="140070"/>
                      <a:pt x="444921" y="145899"/>
                      <a:pt x="446366" y="151677"/>
                    </a:cubicBezTo>
                    <a:cubicBezTo>
                      <a:pt x="447322" y="159328"/>
                      <a:pt x="449979" y="191887"/>
                      <a:pt x="455033" y="203681"/>
                    </a:cubicBezTo>
                    <a:cubicBezTo>
                      <a:pt x="457085" y="208468"/>
                      <a:pt x="460310" y="212728"/>
                      <a:pt x="463700" y="216682"/>
                    </a:cubicBezTo>
                    <a:cubicBezTo>
                      <a:pt x="469018" y="222887"/>
                      <a:pt x="473283" y="231433"/>
                      <a:pt x="481035" y="234017"/>
                    </a:cubicBezTo>
                    <a:cubicBezTo>
                      <a:pt x="488569" y="236528"/>
                      <a:pt x="513896" y="245709"/>
                      <a:pt x="524371" y="247018"/>
                    </a:cubicBezTo>
                    <a:cubicBezTo>
                      <a:pt x="530105" y="247735"/>
                      <a:pt x="535928" y="247018"/>
                      <a:pt x="541706" y="247018"/>
                    </a:cubicBezTo>
                  </a:path>
                </a:pathLst>
              </a:custGeom>
              <a:noFill/>
              <a:ln w="9525" cap="flat" cmpd="sng" algn="ctr">
                <a:solidFill>
                  <a:schemeClr val="tx1"/>
                </a:solidFill>
                <a:prstDash val="solid"/>
                <a:round/>
                <a:headEnd type="none" w="med" len="med"/>
                <a:tailEnd type="none" w="med" len="med"/>
              </a:ln>
            </p:spPr>
            <p:txBody>
              <a:bodyPr lIns="0" tIns="0" rIns="0" bIns="0"/>
              <a:lstStyle/>
              <a:p>
                <a:endParaRPr lang="en-US"/>
              </a:p>
            </p:txBody>
          </p:sp>
        </p:grpSp>
        <p:grpSp>
          <p:nvGrpSpPr>
            <p:cNvPr id="29718" name="Group 138"/>
            <p:cNvGrpSpPr>
              <a:grpSpLocks/>
            </p:cNvGrpSpPr>
            <p:nvPr/>
          </p:nvGrpSpPr>
          <p:grpSpPr bwMode="auto">
            <a:xfrm>
              <a:off x="5953931" y="1054100"/>
              <a:ext cx="613186" cy="369946"/>
              <a:chOff x="4294646" y="3073280"/>
              <a:chExt cx="613205" cy="370175"/>
            </a:xfrm>
          </p:grpSpPr>
          <p:cxnSp>
            <p:nvCxnSpPr>
              <p:cNvPr id="135" name="Straight Arrow Connector 134"/>
              <p:cNvCxnSpPr/>
              <p:nvPr/>
            </p:nvCxnSpPr>
            <p:spPr bwMode="auto">
              <a:xfrm rot="16200000" flipV="1">
                <a:off x="4111164" y="3257544"/>
                <a:ext cx="370117" cy="1587"/>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p:nvPr/>
            </p:nvCxnSpPr>
            <p:spPr bwMode="auto">
              <a:xfrm>
                <a:off x="4297015" y="3306787"/>
                <a:ext cx="611207" cy="1588"/>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9731" name="Freeform 137"/>
              <p:cNvSpPr>
                <a:spLocks/>
              </p:cNvSpPr>
              <p:nvPr/>
            </p:nvSpPr>
            <p:spPr bwMode="auto">
              <a:xfrm>
                <a:off x="4294646" y="3115691"/>
                <a:ext cx="572042" cy="316559"/>
              </a:xfrm>
              <a:custGeom>
                <a:avLst/>
                <a:gdLst>
                  <a:gd name="T0" fmla="*/ 0 w 572042"/>
                  <a:gd name="T1" fmla="*/ 43539 h 316559"/>
                  <a:gd name="T2" fmla="*/ 69338 w 572042"/>
                  <a:gd name="T3" fmla="*/ 47873 h 316559"/>
                  <a:gd name="T4" fmla="*/ 78006 w 572042"/>
                  <a:gd name="T5" fmla="*/ 73874 h 316559"/>
                  <a:gd name="T6" fmla="*/ 82339 w 572042"/>
                  <a:gd name="T7" fmla="*/ 86875 h 316559"/>
                  <a:gd name="T8" fmla="*/ 86673 w 572042"/>
                  <a:gd name="T9" fmla="*/ 173548 h 316559"/>
                  <a:gd name="T10" fmla="*/ 91007 w 572042"/>
                  <a:gd name="T11" fmla="*/ 186549 h 316559"/>
                  <a:gd name="T12" fmla="*/ 95340 w 572042"/>
                  <a:gd name="T13" fmla="*/ 273222 h 316559"/>
                  <a:gd name="T14" fmla="*/ 99674 w 572042"/>
                  <a:gd name="T15" fmla="*/ 286223 h 316559"/>
                  <a:gd name="T16" fmla="*/ 104008 w 572042"/>
                  <a:gd name="T17" fmla="*/ 303558 h 316559"/>
                  <a:gd name="T18" fmla="*/ 117009 w 572042"/>
                  <a:gd name="T19" fmla="*/ 312225 h 316559"/>
                  <a:gd name="T20" fmla="*/ 164679 w 572042"/>
                  <a:gd name="T21" fmla="*/ 303558 h 316559"/>
                  <a:gd name="T22" fmla="*/ 177680 w 572042"/>
                  <a:gd name="T23" fmla="*/ 294891 h 316559"/>
                  <a:gd name="T24" fmla="*/ 264353 w 572042"/>
                  <a:gd name="T25" fmla="*/ 290557 h 316559"/>
                  <a:gd name="T26" fmla="*/ 273020 w 572042"/>
                  <a:gd name="T27" fmla="*/ 264555 h 316559"/>
                  <a:gd name="T28" fmla="*/ 277354 w 572042"/>
                  <a:gd name="T29" fmla="*/ 251554 h 316559"/>
                  <a:gd name="T30" fmla="*/ 281687 w 572042"/>
                  <a:gd name="T31" fmla="*/ 212551 h 316559"/>
                  <a:gd name="T32" fmla="*/ 290355 w 572042"/>
                  <a:gd name="T33" fmla="*/ 182216 h 316559"/>
                  <a:gd name="T34" fmla="*/ 299022 w 572042"/>
                  <a:gd name="T35" fmla="*/ 4536 h 316559"/>
                  <a:gd name="T36" fmla="*/ 312023 w 572042"/>
                  <a:gd name="T37" fmla="*/ 202 h 316559"/>
                  <a:gd name="T38" fmla="*/ 346692 w 572042"/>
                  <a:gd name="T39" fmla="*/ 4536 h 316559"/>
                  <a:gd name="T40" fmla="*/ 359693 w 572042"/>
                  <a:gd name="T41" fmla="*/ 30538 h 316559"/>
                  <a:gd name="T42" fmla="*/ 424698 w 572042"/>
                  <a:gd name="T43" fmla="*/ 43539 h 316559"/>
                  <a:gd name="T44" fmla="*/ 433365 w 572042"/>
                  <a:gd name="T45" fmla="*/ 91209 h 316559"/>
                  <a:gd name="T46" fmla="*/ 437699 w 572042"/>
                  <a:gd name="T47" fmla="*/ 104210 h 316559"/>
                  <a:gd name="T48" fmla="*/ 450700 w 572042"/>
                  <a:gd name="T49" fmla="*/ 156214 h 316559"/>
                  <a:gd name="T50" fmla="*/ 455033 w 572042"/>
                  <a:gd name="T51" fmla="*/ 169215 h 316559"/>
                  <a:gd name="T52" fmla="*/ 463701 w 572042"/>
                  <a:gd name="T53" fmla="*/ 177882 h 316559"/>
                  <a:gd name="T54" fmla="*/ 472368 w 572042"/>
                  <a:gd name="T55" fmla="*/ 251554 h 316559"/>
                  <a:gd name="T56" fmla="*/ 476702 w 572042"/>
                  <a:gd name="T57" fmla="*/ 264555 h 316559"/>
                  <a:gd name="T58" fmla="*/ 481035 w 572042"/>
                  <a:gd name="T59" fmla="*/ 294891 h 316559"/>
                  <a:gd name="T60" fmla="*/ 485369 w 572042"/>
                  <a:gd name="T61" fmla="*/ 307892 h 316559"/>
                  <a:gd name="T62" fmla="*/ 498370 w 572042"/>
                  <a:gd name="T63" fmla="*/ 316559 h 316559"/>
                  <a:gd name="T64" fmla="*/ 524372 w 572042"/>
                  <a:gd name="T65" fmla="*/ 307892 h 316559"/>
                  <a:gd name="T66" fmla="*/ 533039 w 572042"/>
                  <a:gd name="T67" fmla="*/ 299224 h 316559"/>
                  <a:gd name="T68" fmla="*/ 550374 w 572042"/>
                  <a:gd name="T69" fmla="*/ 290557 h 316559"/>
                  <a:gd name="T70" fmla="*/ 572042 w 572042"/>
                  <a:gd name="T71" fmla="*/ 281890 h 31655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72042"/>
                  <a:gd name="T109" fmla="*/ 0 h 316559"/>
                  <a:gd name="T110" fmla="*/ 572042 w 572042"/>
                  <a:gd name="T111" fmla="*/ 316559 h 31655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72042" h="316559">
                    <a:moveTo>
                      <a:pt x="0" y="43539"/>
                    </a:moveTo>
                    <a:cubicBezTo>
                      <a:pt x="23113" y="44984"/>
                      <a:pt x="47755" y="39480"/>
                      <a:pt x="69338" y="47873"/>
                    </a:cubicBezTo>
                    <a:cubicBezTo>
                      <a:pt x="77853" y="51184"/>
                      <a:pt x="75117" y="65207"/>
                      <a:pt x="78006" y="73874"/>
                    </a:cubicBezTo>
                    <a:lnTo>
                      <a:pt x="82339" y="86875"/>
                    </a:lnTo>
                    <a:cubicBezTo>
                      <a:pt x="83784" y="115766"/>
                      <a:pt x="84167" y="144730"/>
                      <a:pt x="86673" y="173548"/>
                    </a:cubicBezTo>
                    <a:cubicBezTo>
                      <a:pt x="87069" y="178099"/>
                      <a:pt x="90611" y="181998"/>
                      <a:pt x="91007" y="186549"/>
                    </a:cubicBezTo>
                    <a:cubicBezTo>
                      <a:pt x="93513" y="215367"/>
                      <a:pt x="92834" y="244404"/>
                      <a:pt x="95340" y="273222"/>
                    </a:cubicBezTo>
                    <a:cubicBezTo>
                      <a:pt x="95736" y="277773"/>
                      <a:pt x="98419" y="281831"/>
                      <a:pt x="99674" y="286223"/>
                    </a:cubicBezTo>
                    <a:cubicBezTo>
                      <a:pt x="101310" y="291950"/>
                      <a:pt x="100704" y="298602"/>
                      <a:pt x="104008" y="303558"/>
                    </a:cubicBezTo>
                    <a:cubicBezTo>
                      <a:pt x="106897" y="307892"/>
                      <a:pt x="112675" y="309336"/>
                      <a:pt x="117009" y="312225"/>
                    </a:cubicBezTo>
                    <a:cubicBezTo>
                      <a:pt x="128966" y="310731"/>
                      <a:pt x="151316" y="310239"/>
                      <a:pt x="164679" y="303558"/>
                    </a:cubicBezTo>
                    <a:cubicBezTo>
                      <a:pt x="169337" y="301229"/>
                      <a:pt x="172515" y="295565"/>
                      <a:pt x="177680" y="294891"/>
                    </a:cubicBezTo>
                    <a:cubicBezTo>
                      <a:pt x="206364" y="291150"/>
                      <a:pt x="235462" y="292002"/>
                      <a:pt x="264353" y="290557"/>
                    </a:cubicBezTo>
                    <a:lnTo>
                      <a:pt x="273020" y="264555"/>
                    </a:lnTo>
                    <a:lnTo>
                      <a:pt x="277354" y="251554"/>
                    </a:lnTo>
                    <a:cubicBezTo>
                      <a:pt x="278798" y="238553"/>
                      <a:pt x="279698" y="225480"/>
                      <a:pt x="281687" y="212551"/>
                    </a:cubicBezTo>
                    <a:cubicBezTo>
                      <a:pt x="283241" y="202448"/>
                      <a:pt x="287119" y="191922"/>
                      <a:pt x="290355" y="182216"/>
                    </a:cubicBezTo>
                    <a:cubicBezTo>
                      <a:pt x="293244" y="122989"/>
                      <a:pt x="292012" y="63417"/>
                      <a:pt x="299022" y="4536"/>
                    </a:cubicBezTo>
                    <a:cubicBezTo>
                      <a:pt x="299562" y="0"/>
                      <a:pt x="307455" y="202"/>
                      <a:pt x="312023" y="202"/>
                    </a:cubicBezTo>
                    <a:cubicBezTo>
                      <a:pt x="323669" y="202"/>
                      <a:pt x="335136" y="3091"/>
                      <a:pt x="346692" y="4536"/>
                    </a:cubicBezTo>
                    <a:cubicBezTo>
                      <a:pt x="348415" y="9706"/>
                      <a:pt x="353347" y="28298"/>
                      <a:pt x="359693" y="30538"/>
                    </a:cubicBezTo>
                    <a:cubicBezTo>
                      <a:pt x="380531" y="37893"/>
                      <a:pt x="424698" y="43539"/>
                      <a:pt x="424698" y="43539"/>
                    </a:cubicBezTo>
                    <a:cubicBezTo>
                      <a:pt x="434636" y="73358"/>
                      <a:pt x="423562" y="37299"/>
                      <a:pt x="433365" y="91209"/>
                    </a:cubicBezTo>
                    <a:cubicBezTo>
                      <a:pt x="434182" y="95703"/>
                      <a:pt x="436254" y="99876"/>
                      <a:pt x="437699" y="104210"/>
                    </a:cubicBezTo>
                    <a:cubicBezTo>
                      <a:pt x="443535" y="139229"/>
                      <a:pt x="439252" y="121871"/>
                      <a:pt x="450700" y="156214"/>
                    </a:cubicBezTo>
                    <a:cubicBezTo>
                      <a:pt x="452145" y="160548"/>
                      <a:pt x="451803" y="165985"/>
                      <a:pt x="455033" y="169215"/>
                    </a:cubicBezTo>
                    <a:lnTo>
                      <a:pt x="463701" y="177882"/>
                    </a:lnTo>
                    <a:cubicBezTo>
                      <a:pt x="464544" y="185470"/>
                      <a:pt x="470663" y="242180"/>
                      <a:pt x="472368" y="251554"/>
                    </a:cubicBezTo>
                    <a:cubicBezTo>
                      <a:pt x="473185" y="256048"/>
                      <a:pt x="475257" y="260221"/>
                      <a:pt x="476702" y="264555"/>
                    </a:cubicBezTo>
                    <a:cubicBezTo>
                      <a:pt x="478146" y="274667"/>
                      <a:pt x="479032" y="284875"/>
                      <a:pt x="481035" y="294891"/>
                    </a:cubicBezTo>
                    <a:cubicBezTo>
                      <a:pt x="481931" y="299370"/>
                      <a:pt x="482515" y="304325"/>
                      <a:pt x="485369" y="307892"/>
                    </a:cubicBezTo>
                    <a:cubicBezTo>
                      <a:pt x="488623" y="311959"/>
                      <a:pt x="494036" y="313670"/>
                      <a:pt x="498370" y="316559"/>
                    </a:cubicBezTo>
                    <a:cubicBezTo>
                      <a:pt x="507037" y="313670"/>
                      <a:pt x="516200" y="311978"/>
                      <a:pt x="524372" y="307892"/>
                    </a:cubicBezTo>
                    <a:cubicBezTo>
                      <a:pt x="528027" y="306065"/>
                      <a:pt x="529639" y="301490"/>
                      <a:pt x="533039" y="299224"/>
                    </a:cubicBezTo>
                    <a:cubicBezTo>
                      <a:pt x="538414" y="295640"/>
                      <a:pt x="544765" y="293762"/>
                      <a:pt x="550374" y="290557"/>
                    </a:cubicBezTo>
                    <a:cubicBezTo>
                      <a:pt x="568346" y="280288"/>
                      <a:pt x="556742" y="281890"/>
                      <a:pt x="572042" y="281890"/>
                    </a:cubicBezTo>
                  </a:path>
                </a:pathLst>
              </a:custGeom>
              <a:noFill/>
              <a:ln w="9525" cap="flat" cmpd="sng" algn="ctr">
                <a:solidFill>
                  <a:schemeClr val="tx1"/>
                </a:solidFill>
                <a:prstDash val="solid"/>
                <a:round/>
                <a:headEnd type="none" w="med" len="med"/>
                <a:tailEnd type="none" w="med" len="med"/>
              </a:ln>
            </p:spPr>
            <p:txBody>
              <a:bodyPr lIns="0" tIns="0" rIns="0" bIns="0"/>
              <a:lstStyle/>
              <a:p>
                <a:endParaRPr lang="en-US"/>
              </a:p>
            </p:txBody>
          </p:sp>
        </p:grpSp>
        <p:sp>
          <p:nvSpPr>
            <p:cNvPr id="29719" name="TextBox 139"/>
            <p:cNvSpPr txBox="1">
              <a:spLocks noChangeArrowheads="1"/>
            </p:cNvSpPr>
            <p:nvPr/>
          </p:nvSpPr>
          <p:spPr bwMode="auto">
            <a:xfrm>
              <a:off x="7219318" y="2220046"/>
              <a:ext cx="1221679" cy="215311"/>
            </a:xfrm>
            <a:prstGeom prst="rect">
              <a:avLst/>
            </a:prstGeom>
            <a:noFill/>
            <a:ln w="9525">
              <a:noFill/>
              <a:miter lim="800000"/>
              <a:headEnd/>
              <a:tailEnd/>
            </a:ln>
          </p:spPr>
          <p:txBody>
            <a:bodyPr anchor="ctr">
              <a:spAutoFit/>
            </a:bodyPr>
            <a:lstStyle/>
            <a:p>
              <a:pPr eaLnBrk="1" hangingPunct="1"/>
              <a:r>
                <a:rPr lang="en-US" sz="1000" dirty="0"/>
                <a:t>Imp_downstream</a:t>
              </a:r>
            </a:p>
          </p:txBody>
        </p:sp>
        <p:grpSp>
          <p:nvGrpSpPr>
            <p:cNvPr id="29720" name="Group 29"/>
            <p:cNvGrpSpPr>
              <a:grpSpLocks/>
            </p:cNvGrpSpPr>
            <p:nvPr/>
          </p:nvGrpSpPr>
          <p:grpSpPr bwMode="auto">
            <a:xfrm>
              <a:off x="8099873" y="1447800"/>
              <a:ext cx="813940" cy="623319"/>
              <a:chOff x="674637" y="1127610"/>
              <a:chExt cx="676041" cy="623706"/>
            </a:xfrm>
          </p:grpSpPr>
          <p:sp>
            <p:nvSpPr>
              <p:cNvPr id="29727" name="Rectangle 142"/>
              <p:cNvSpPr>
                <a:spLocks noChangeArrowheads="1"/>
              </p:cNvSpPr>
              <p:nvPr/>
            </p:nvSpPr>
            <p:spPr bwMode="auto">
              <a:xfrm>
                <a:off x="675584" y="1127610"/>
                <a:ext cx="582796" cy="505138"/>
              </a:xfrm>
              <a:prstGeom prst="rect">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9728" name="TextBox 143"/>
              <p:cNvSpPr txBox="1">
                <a:spLocks noChangeArrowheads="1"/>
              </p:cNvSpPr>
              <p:nvPr/>
            </p:nvSpPr>
            <p:spPr bwMode="auto">
              <a:xfrm>
                <a:off x="674637" y="1172696"/>
                <a:ext cx="676041" cy="578620"/>
              </a:xfrm>
              <a:prstGeom prst="rect">
                <a:avLst/>
              </a:prstGeom>
              <a:noFill/>
              <a:ln w="9525">
                <a:noFill/>
                <a:miter lim="800000"/>
                <a:headEnd/>
                <a:tailEnd/>
              </a:ln>
            </p:spPr>
            <p:txBody>
              <a:bodyPr anchor="ctr">
                <a:spAutoFit/>
              </a:bodyPr>
              <a:lstStyle/>
              <a:p>
                <a:pPr eaLnBrk="1" hangingPunct="1"/>
                <a:r>
                  <a:rPr lang="en-US" sz="1000"/>
                  <a:t>Rx analog</a:t>
                </a:r>
              </a:p>
              <a:p>
                <a:pPr eaLnBrk="1" hangingPunct="1"/>
                <a:r>
                  <a:rPr lang="en-US" sz="1000"/>
                  <a:t>model</a:t>
                </a:r>
              </a:p>
              <a:p>
                <a:pPr eaLnBrk="1" hangingPunct="1"/>
                <a:endParaRPr lang="en-US" sz="1200"/>
              </a:p>
            </p:txBody>
          </p:sp>
        </p:grpSp>
        <p:grpSp>
          <p:nvGrpSpPr>
            <p:cNvPr id="29721" name="Group 27"/>
            <p:cNvGrpSpPr>
              <a:grpSpLocks/>
            </p:cNvGrpSpPr>
            <p:nvPr/>
          </p:nvGrpSpPr>
          <p:grpSpPr bwMode="auto">
            <a:xfrm>
              <a:off x="303213" y="1476373"/>
              <a:ext cx="792615" cy="649645"/>
              <a:chOff x="1268414" y="2060117"/>
              <a:chExt cx="792640" cy="650048"/>
            </a:xfrm>
          </p:grpSpPr>
          <p:sp>
            <p:nvSpPr>
              <p:cNvPr id="29725" name="Rectangle 145"/>
              <p:cNvSpPr>
                <a:spLocks noChangeArrowheads="1"/>
              </p:cNvSpPr>
              <p:nvPr/>
            </p:nvSpPr>
            <p:spPr bwMode="auto">
              <a:xfrm>
                <a:off x="1285877" y="2060119"/>
                <a:ext cx="676296" cy="514669"/>
              </a:xfrm>
              <a:prstGeom prst="rect">
                <a:avLst/>
              </a:prstGeom>
              <a:solidFill>
                <a:srgbClr val="0099CC"/>
              </a:solidFill>
              <a:ln w="9525" algn="ctr">
                <a:solidFill>
                  <a:schemeClr val="tx1"/>
                </a:solidFill>
                <a:round/>
                <a:headEnd/>
                <a:tailEnd/>
              </a:ln>
            </p:spPr>
            <p:txBody>
              <a:bodyPr lIns="0" tIns="0" rIns="0" bIns="0"/>
              <a:lstStyle/>
              <a:p>
                <a:pPr eaLnBrk="1" hangingPunct="1"/>
                <a:endParaRPr lang="en-US"/>
              </a:p>
            </p:txBody>
          </p:sp>
          <p:sp>
            <p:nvSpPr>
              <p:cNvPr id="29726" name="TextBox 146"/>
              <p:cNvSpPr txBox="1">
                <a:spLocks noChangeArrowheads="1"/>
              </p:cNvSpPr>
              <p:nvPr/>
            </p:nvSpPr>
            <p:spPr bwMode="auto">
              <a:xfrm>
                <a:off x="1268414" y="2131546"/>
                <a:ext cx="792640" cy="578619"/>
              </a:xfrm>
              <a:prstGeom prst="rect">
                <a:avLst/>
              </a:prstGeom>
              <a:noFill/>
              <a:ln w="9525">
                <a:noFill/>
                <a:miter lim="800000"/>
                <a:headEnd/>
                <a:tailEnd/>
              </a:ln>
            </p:spPr>
            <p:txBody>
              <a:bodyPr anchor="ctr">
                <a:spAutoFit/>
              </a:bodyPr>
              <a:lstStyle/>
              <a:p>
                <a:pPr eaLnBrk="1" hangingPunct="1"/>
                <a:r>
                  <a:rPr lang="en-US" sz="1000"/>
                  <a:t>Tx analog</a:t>
                </a:r>
              </a:p>
              <a:p>
                <a:pPr eaLnBrk="1" hangingPunct="1"/>
                <a:r>
                  <a:rPr lang="en-US" sz="1000"/>
                  <a:t>model</a:t>
                </a:r>
              </a:p>
              <a:p>
                <a:pPr eaLnBrk="1" hangingPunct="1"/>
                <a:endParaRPr lang="en-US" sz="1200"/>
              </a:p>
            </p:txBody>
          </p:sp>
        </p:grpSp>
        <p:sp>
          <p:nvSpPr>
            <p:cNvPr id="29722" name="TextBox 147"/>
            <p:cNvSpPr txBox="1">
              <a:spLocks noChangeArrowheads="1"/>
            </p:cNvSpPr>
            <p:nvPr/>
          </p:nvSpPr>
          <p:spPr bwMode="auto">
            <a:xfrm>
              <a:off x="923484" y="2281827"/>
              <a:ext cx="1221679" cy="215311"/>
            </a:xfrm>
            <a:prstGeom prst="rect">
              <a:avLst/>
            </a:prstGeom>
            <a:noFill/>
            <a:ln w="9525">
              <a:noFill/>
              <a:miter lim="800000"/>
              <a:headEnd/>
              <a:tailEnd/>
            </a:ln>
          </p:spPr>
          <p:txBody>
            <a:bodyPr anchor="ctr">
              <a:spAutoFit/>
            </a:bodyPr>
            <a:lstStyle/>
            <a:p>
              <a:pPr eaLnBrk="1" hangingPunct="1"/>
              <a:r>
                <a:rPr lang="en-US" sz="1000" dirty="0"/>
                <a:t>Imp_upstream</a:t>
              </a:r>
            </a:p>
          </p:txBody>
        </p:sp>
        <p:sp>
          <p:nvSpPr>
            <p:cNvPr id="29723" name="Left Brace 73"/>
            <p:cNvSpPr>
              <a:spLocks/>
            </p:cNvSpPr>
            <p:nvPr/>
          </p:nvSpPr>
          <p:spPr bwMode="auto">
            <a:xfrm rot="-5400000">
              <a:off x="1342592" y="1220184"/>
              <a:ext cx="191369" cy="1796865"/>
            </a:xfrm>
            <a:prstGeom prst="leftBrace">
              <a:avLst>
                <a:gd name="adj1" fmla="val 8346"/>
                <a:gd name="adj2" fmla="val 50000"/>
              </a:avLst>
            </a:prstGeom>
            <a:noFill/>
            <a:ln w="12700" algn="ctr">
              <a:solidFill>
                <a:schemeClr val="tx1"/>
              </a:solidFill>
              <a:round/>
              <a:headEnd/>
              <a:tailEnd/>
            </a:ln>
          </p:spPr>
          <p:txBody>
            <a:bodyPr lIns="0" tIns="0" rIns="0" bIns="0"/>
            <a:lstStyle/>
            <a:p>
              <a:pPr eaLnBrk="1" hangingPunct="1"/>
              <a:endParaRPr lang="en-US"/>
            </a:p>
          </p:txBody>
        </p:sp>
        <p:sp>
          <p:nvSpPr>
            <p:cNvPr id="29724" name="Left Brace 73"/>
            <p:cNvSpPr>
              <a:spLocks/>
            </p:cNvSpPr>
            <p:nvPr/>
          </p:nvSpPr>
          <p:spPr bwMode="auto">
            <a:xfrm rot="-5400000">
              <a:off x="7628900" y="1172584"/>
              <a:ext cx="191369" cy="1796865"/>
            </a:xfrm>
            <a:prstGeom prst="leftBrace">
              <a:avLst>
                <a:gd name="adj1" fmla="val 8346"/>
                <a:gd name="adj2" fmla="val 50000"/>
              </a:avLst>
            </a:prstGeom>
            <a:noFill/>
            <a:ln w="12700" algn="ctr">
              <a:solidFill>
                <a:schemeClr val="tx1"/>
              </a:solidFill>
              <a:round/>
              <a:headEnd/>
              <a:tailEnd/>
            </a:ln>
          </p:spPr>
          <p:txBody>
            <a:bodyPr lIns="0" tIns="0" rIns="0" bIns="0"/>
            <a:lstStyle/>
            <a:p>
              <a:pPr eaLnBrk="1" hangingPunct="1"/>
              <a:endParaRPr lang="en-US"/>
            </a:p>
          </p:txBody>
        </p:sp>
      </p:grpSp>
      <p:sp>
        <p:nvSpPr>
          <p:cNvPr id="2" name="TextBox 1"/>
          <p:cNvSpPr txBox="1"/>
          <p:nvPr/>
        </p:nvSpPr>
        <p:spPr>
          <a:xfrm>
            <a:off x="1003300" y="6629400"/>
            <a:ext cx="184731"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Maxim_CorpStandardTemplate2011">
  <a:themeElements>
    <a:clrScheme name="Maxim_CorpStandardTemplate2011 1">
      <a:dk1>
        <a:srgbClr val="000000"/>
      </a:dk1>
      <a:lt1>
        <a:srgbClr val="FFFFFF"/>
      </a:lt1>
      <a:dk2>
        <a:srgbClr val="003478"/>
      </a:dk2>
      <a:lt2>
        <a:srgbClr val="B4B4B4"/>
      </a:lt2>
      <a:accent1>
        <a:srgbClr val="4F81BD"/>
      </a:accent1>
      <a:accent2>
        <a:srgbClr val="A7A7A7"/>
      </a:accent2>
      <a:accent3>
        <a:srgbClr val="FFFFFF"/>
      </a:accent3>
      <a:accent4>
        <a:srgbClr val="000000"/>
      </a:accent4>
      <a:accent5>
        <a:srgbClr val="B2C1DB"/>
      </a:accent5>
      <a:accent6>
        <a:srgbClr val="979797"/>
      </a:accent6>
      <a:hlink>
        <a:srgbClr val="4F81BD"/>
      </a:hlink>
      <a:folHlink>
        <a:srgbClr val="A7A7A7"/>
      </a:folHlink>
    </a:clrScheme>
    <a:fontScheme name="Maxim_CorpStandardTemplate201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axim_CorpStandardTemplate2011 1">
        <a:dk1>
          <a:srgbClr val="000000"/>
        </a:dk1>
        <a:lt1>
          <a:srgbClr val="FFFFFF"/>
        </a:lt1>
        <a:dk2>
          <a:srgbClr val="003478"/>
        </a:dk2>
        <a:lt2>
          <a:srgbClr val="B4B4B4"/>
        </a:lt2>
        <a:accent1>
          <a:srgbClr val="4F81BD"/>
        </a:accent1>
        <a:accent2>
          <a:srgbClr val="A7A7A7"/>
        </a:accent2>
        <a:accent3>
          <a:srgbClr val="FFFFFF"/>
        </a:accent3>
        <a:accent4>
          <a:srgbClr val="000000"/>
        </a:accent4>
        <a:accent5>
          <a:srgbClr val="B2C1DB"/>
        </a:accent5>
        <a:accent6>
          <a:srgbClr val="979797"/>
        </a:accent6>
        <a:hlink>
          <a:srgbClr val="4F81BD"/>
        </a:hlink>
        <a:folHlink>
          <a:srgbClr val="A7A7A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Maxim">
      <a:dk1>
        <a:sysClr val="windowText" lastClr="000000"/>
      </a:dk1>
      <a:lt1>
        <a:sysClr val="window" lastClr="FFFFFF"/>
      </a:lt1>
      <a:dk2>
        <a:srgbClr val="003478"/>
      </a:dk2>
      <a:lt2>
        <a:srgbClr val="B4B4B4"/>
      </a:lt2>
      <a:accent1>
        <a:srgbClr val="4F81BD"/>
      </a:accent1>
      <a:accent2>
        <a:srgbClr val="A7A7A7"/>
      </a:accent2>
      <a:accent3>
        <a:srgbClr val="C13131"/>
      </a:accent3>
      <a:accent4>
        <a:srgbClr val="F69E00"/>
      </a:accent4>
      <a:accent5>
        <a:srgbClr val="7FA418"/>
      </a:accent5>
      <a:accent6>
        <a:srgbClr val="69A9FF"/>
      </a:accent6>
      <a:hlink>
        <a:srgbClr val="4F81BD"/>
      </a:hlink>
      <a:folHlink>
        <a:srgbClr val="8C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axim">
      <a:dk1>
        <a:sysClr val="windowText" lastClr="000000"/>
      </a:dk1>
      <a:lt1>
        <a:sysClr val="window" lastClr="FFFFFF"/>
      </a:lt1>
      <a:dk2>
        <a:srgbClr val="003478"/>
      </a:dk2>
      <a:lt2>
        <a:srgbClr val="B4B4B4"/>
      </a:lt2>
      <a:accent1>
        <a:srgbClr val="4F81BD"/>
      </a:accent1>
      <a:accent2>
        <a:srgbClr val="A7A7A7"/>
      </a:accent2>
      <a:accent3>
        <a:srgbClr val="C13131"/>
      </a:accent3>
      <a:accent4>
        <a:srgbClr val="F69E00"/>
      </a:accent4>
      <a:accent5>
        <a:srgbClr val="7FA418"/>
      </a:accent5>
      <a:accent6>
        <a:srgbClr val="69A9FF"/>
      </a:accent6>
      <a:hlink>
        <a:srgbClr val="4F81BD"/>
      </a:hlink>
      <a:folHlink>
        <a:srgbClr val="A7A7A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923</Words>
  <Application>Microsoft Office PowerPoint</Application>
  <PresentationFormat>On-screen Show (4:3)</PresentationFormat>
  <Paragraphs>252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Maxim_CorpStandardTemplate2011</vt:lpstr>
      <vt:lpstr>PowerPoint Presentation</vt:lpstr>
      <vt:lpstr>Redriver Background</vt:lpstr>
      <vt:lpstr>Redriver AMI Model</vt:lpstr>
      <vt:lpstr>Redriver AMI Model (Cont’d)</vt:lpstr>
      <vt:lpstr>Example of Redriver IBIS File</vt:lpstr>
      <vt:lpstr>Redriver Simulation Flow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DesignCon2012</dc:title>
  <dc:creator/>
  <cp:lastModifiedBy/>
  <cp:revision>6</cp:revision>
  <dcterms:created xsi:type="dcterms:W3CDTF">2011-09-03T11:52:58Z</dcterms:created>
  <dcterms:modified xsi:type="dcterms:W3CDTF">2012-10-17T23:24:10Z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0x010100D1076A6C64DFFA479C79D43A1D9F068A</vt:lpwstr>
  </property>
</Properties>
</file>