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2"/>
  </p:notesMasterIdLst>
  <p:handoutMasterIdLst>
    <p:handoutMasterId r:id="rId23"/>
  </p:handoutMasterIdLst>
  <p:sldIdLst>
    <p:sldId id="310" r:id="rId2"/>
    <p:sldId id="312" r:id="rId3"/>
    <p:sldId id="346" r:id="rId4"/>
    <p:sldId id="347" r:id="rId5"/>
    <p:sldId id="344" r:id="rId6"/>
    <p:sldId id="338" r:id="rId7"/>
    <p:sldId id="331" r:id="rId8"/>
    <p:sldId id="340" r:id="rId9"/>
    <p:sldId id="332" r:id="rId10"/>
    <p:sldId id="314" r:id="rId11"/>
    <p:sldId id="333" r:id="rId12"/>
    <p:sldId id="334" r:id="rId13"/>
    <p:sldId id="339" r:id="rId14"/>
    <p:sldId id="335" r:id="rId15"/>
    <p:sldId id="345" r:id="rId16"/>
    <p:sldId id="341" r:id="rId17"/>
    <p:sldId id="343" r:id="rId18"/>
    <p:sldId id="336" r:id="rId19"/>
    <p:sldId id="337" r:id="rId20"/>
    <p:sldId id="342" r:id="rId21"/>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charset="0"/>
        <a:ea typeface="ヒラギノ角ゴ Pro W3" pitchFamily="80" charset="-128"/>
        <a:cs typeface="+mn-cs"/>
      </a:defRPr>
    </a:lvl1pPr>
    <a:lvl2pPr marL="457200" algn="l" rtl="0" eaLnBrk="0" fontAlgn="base" hangingPunct="0">
      <a:spcBef>
        <a:spcPct val="0"/>
      </a:spcBef>
      <a:spcAft>
        <a:spcPct val="0"/>
      </a:spcAft>
      <a:defRPr sz="2400" kern="1200">
        <a:solidFill>
          <a:schemeClr val="tx1"/>
        </a:solidFill>
        <a:latin typeface="Arial" charset="0"/>
        <a:ea typeface="ヒラギノ角ゴ Pro W3" pitchFamily="80" charset="-128"/>
        <a:cs typeface="+mn-cs"/>
      </a:defRPr>
    </a:lvl2pPr>
    <a:lvl3pPr marL="914400" algn="l" rtl="0" eaLnBrk="0" fontAlgn="base" hangingPunct="0">
      <a:spcBef>
        <a:spcPct val="0"/>
      </a:spcBef>
      <a:spcAft>
        <a:spcPct val="0"/>
      </a:spcAft>
      <a:defRPr sz="2400" kern="1200">
        <a:solidFill>
          <a:schemeClr val="tx1"/>
        </a:solidFill>
        <a:latin typeface="Arial" charset="0"/>
        <a:ea typeface="ヒラギノ角ゴ Pro W3" pitchFamily="80" charset="-128"/>
        <a:cs typeface="+mn-cs"/>
      </a:defRPr>
    </a:lvl3pPr>
    <a:lvl4pPr marL="1371600" algn="l" rtl="0" eaLnBrk="0" fontAlgn="base" hangingPunct="0">
      <a:spcBef>
        <a:spcPct val="0"/>
      </a:spcBef>
      <a:spcAft>
        <a:spcPct val="0"/>
      </a:spcAft>
      <a:defRPr sz="2400" kern="1200">
        <a:solidFill>
          <a:schemeClr val="tx1"/>
        </a:solidFill>
        <a:latin typeface="Arial" charset="0"/>
        <a:ea typeface="ヒラギノ角ゴ Pro W3" pitchFamily="80" charset="-128"/>
        <a:cs typeface="+mn-cs"/>
      </a:defRPr>
    </a:lvl4pPr>
    <a:lvl5pPr marL="1828800" algn="l" rtl="0" eaLnBrk="0" fontAlgn="base" hangingPunct="0">
      <a:spcBef>
        <a:spcPct val="0"/>
      </a:spcBef>
      <a:spcAft>
        <a:spcPct val="0"/>
      </a:spcAft>
      <a:defRPr sz="2400" kern="1200">
        <a:solidFill>
          <a:schemeClr val="tx1"/>
        </a:solidFill>
        <a:latin typeface="Arial" charset="0"/>
        <a:ea typeface="ヒラギノ角ゴ Pro W3" pitchFamily="80" charset="-128"/>
        <a:cs typeface="+mn-cs"/>
      </a:defRPr>
    </a:lvl5pPr>
    <a:lvl6pPr marL="2286000" algn="l" defTabSz="914400" rtl="0" eaLnBrk="1" latinLnBrk="0" hangingPunct="1">
      <a:defRPr sz="2400" kern="1200">
        <a:solidFill>
          <a:schemeClr val="tx1"/>
        </a:solidFill>
        <a:latin typeface="Arial" charset="0"/>
        <a:ea typeface="ヒラギノ角ゴ Pro W3" pitchFamily="80" charset="-128"/>
        <a:cs typeface="+mn-cs"/>
      </a:defRPr>
    </a:lvl6pPr>
    <a:lvl7pPr marL="2743200" algn="l" defTabSz="914400" rtl="0" eaLnBrk="1" latinLnBrk="0" hangingPunct="1">
      <a:defRPr sz="2400" kern="1200">
        <a:solidFill>
          <a:schemeClr val="tx1"/>
        </a:solidFill>
        <a:latin typeface="Arial" charset="0"/>
        <a:ea typeface="ヒラギノ角ゴ Pro W3" pitchFamily="80" charset="-128"/>
        <a:cs typeface="+mn-cs"/>
      </a:defRPr>
    </a:lvl7pPr>
    <a:lvl8pPr marL="3200400" algn="l" defTabSz="914400" rtl="0" eaLnBrk="1" latinLnBrk="0" hangingPunct="1">
      <a:defRPr sz="2400" kern="1200">
        <a:solidFill>
          <a:schemeClr val="tx1"/>
        </a:solidFill>
        <a:latin typeface="Arial" charset="0"/>
        <a:ea typeface="ヒラギノ角ゴ Pro W3" pitchFamily="80" charset="-128"/>
        <a:cs typeface="+mn-cs"/>
      </a:defRPr>
    </a:lvl8pPr>
    <a:lvl9pPr marL="3657600" algn="l" defTabSz="914400" rtl="0" eaLnBrk="1" latinLnBrk="0" hangingPunct="1">
      <a:defRPr sz="2400" kern="1200">
        <a:solidFill>
          <a:schemeClr val="tx1"/>
        </a:solidFill>
        <a:latin typeface="Arial" charset="0"/>
        <a:ea typeface="ヒラギノ角ゴ Pro W3" pitchFamily="8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85AED7"/>
    <a:srgbClr val="2B5681"/>
    <a:srgbClr val="E8F0F8"/>
    <a:srgbClr val="E2ECF6"/>
    <a:srgbClr val="D6E4F2"/>
    <a:srgbClr val="336699"/>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76" autoAdjust="0"/>
    <p:restoredTop sz="94629" autoAdjust="0"/>
  </p:normalViewPr>
  <p:slideViewPr>
    <p:cSldViewPr>
      <p:cViewPr varScale="1">
        <p:scale>
          <a:sx n="93" d="100"/>
          <a:sy n="93" d="100"/>
        </p:scale>
        <p:origin x="-90" y="-48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446"/>
    </p:cViewPr>
  </p:sorterViewPr>
  <p:notesViewPr>
    <p:cSldViewPr>
      <p:cViewPr varScale="1">
        <p:scale>
          <a:sx n="95" d="100"/>
          <a:sy n="95" d="100"/>
        </p:scale>
        <p:origin x="-2514"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43011"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43012"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43013"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485C0540-2735-4C90-A6E9-E5B1908156F6}" type="slidenum">
              <a:rPr lang="en-US"/>
              <a:pPr/>
              <a:t>‹#›</a:t>
            </a:fld>
            <a:endParaRPr lang="en-US"/>
          </a:p>
        </p:txBody>
      </p:sp>
    </p:spTree>
    <p:extLst>
      <p:ext uri="{BB962C8B-B14F-4D97-AF65-F5344CB8AC3E}">
        <p14:creationId xmlns:p14="http://schemas.microsoft.com/office/powerpoint/2010/main" val="14428255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075" name="Rectangle 3"/>
          <p:cNvSpPr>
            <a:spLocks noGrp="1" noChangeArrowheads="1"/>
          </p:cNvSpPr>
          <p:nvPr>
            <p:ph type="dt" idx="1"/>
          </p:nvPr>
        </p:nvSpPr>
        <p:spPr bwMode="auto">
          <a:xfrm>
            <a:off x="388620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914400" y="4343400"/>
            <a:ext cx="50292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a:defRPr sz="1200"/>
            </a:lvl1pPr>
          </a:lstStyle>
          <a:p>
            <a:fld id="{D74CE81C-62CF-4B7A-9580-ADF406D9421B}" type="slidenum">
              <a:rPr lang="en-US"/>
              <a:pPr/>
              <a:t>‹#›</a:t>
            </a:fld>
            <a:endParaRPr lang="en-US"/>
          </a:p>
        </p:txBody>
      </p:sp>
    </p:spTree>
    <p:extLst>
      <p:ext uri="{BB962C8B-B14F-4D97-AF65-F5344CB8AC3E}">
        <p14:creationId xmlns:p14="http://schemas.microsoft.com/office/powerpoint/2010/main" val="1242453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ヒラギノ角ゴ Pro W3" pitchFamily="80" charset="-128"/>
        <a:cs typeface="+mn-cs"/>
      </a:defRPr>
    </a:lvl1pPr>
    <a:lvl2pPr marL="457200" algn="l" rtl="0" fontAlgn="base">
      <a:spcBef>
        <a:spcPct val="30000"/>
      </a:spcBef>
      <a:spcAft>
        <a:spcPct val="0"/>
      </a:spcAft>
      <a:defRPr sz="1200" kern="1200">
        <a:solidFill>
          <a:schemeClr val="tx1"/>
        </a:solidFill>
        <a:latin typeface="Arial" charset="0"/>
        <a:ea typeface="ヒラギノ角ゴ Pro W3" pitchFamily="80" charset="-128"/>
        <a:cs typeface="+mn-cs"/>
      </a:defRPr>
    </a:lvl2pPr>
    <a:lvl3pPr marL="914400" algn="l" rtl="0" fontAlgn="base">
      <a:spcBef>
        <a:spcPct val="30000"/>
      </a:spcBef>
      <a:spcAft>
        <a:spcPct val="0"/>
      </a:spcAft>
      <a:defRPr sz="1200" kern="1200">
        <a:solidFill>
          <a:schemeClr val="tx1"/>
        </a:solidFill>
        <a:latin typeface="Arial" charset="0"/>
        <a:ea typeface="ヒラギノ角ゴ Pro W3" pitchFamily="80" charset="-128"/>
        <a:cs typeface="+mn-cs"/>
      </a:defRPr>
    </a:lvl3pPr>
    <a:lvl4pPr marL="1371600" algn="l" rtl="0" fontAlgn="base">
      <a:spcBef>
        <a:spcPct val="30000"/>
      </a:spcBef>
      <a:spcAft>
        <a:spcPct val="0"/>
      </a:spcAft>
      <a:defRPr sz="1200" kern="1200">
        <a:solidFill>
          <a:schemeClr val="tx1"/>
        </a:solidFill>
        <a:latin typeface="Arial" charset="0"/>
        <a:ea typeface="ヒラギノ角ゴ Pro W3" pitchFamily="80" charset="-128"/>
        <a:cs typeface="+mn-cs"/>
      </a:defRPr>
    </a:lvl4pPr>
    <a:lvl5pPr marL="1828800" algn="l" rtl="0" fontAlgn="base">
      <a:spcBef>
        <a:spcPct val="30000"/>
      </a:spcBef>
      <a:spcAft>
        <a:spcPct val="0"/>
      </a:spcAft>
      <a:defRPr sz="1200" kern="1200">
        <a:solidFill>
          <a:schemeClr val="tx1"/>
        </a:solidFill>
        <a:latin typeface="Arial" charset="0"/>
        <a:ea typeface="ヒラギノ角ゴ Pro W3" pitchFamily="80"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990600" y="1981200"/>
            <a:ext cx="7772400" cy="685800"/>
          </a:xfrm>
        </p:spPr>
        <p:txBody>
          <a:bodyPr/>
          <a:lstStyle>
            <a:lvl1pPr algn="ctr">
              <a:defRPr b="1"/>
            </a:lvl1pPr>
          </a:lstStyle>
          <a:p>
            <a:pPr lvl="0"/>
            <a:r>
              <a:rPr lang="en-US" noProof="0" smtClean="0"/>
              <a:t>Click to edit Master title style</a:t>
            </a:r>
          </a:p>
        </p:txBody>
      </p:sp>
      <p:sp>
        <p:nvSpPr>
          <p:cNvPr id="5123" name="Rectangle 3"/>
          <p:cNvSpPr>
            <a:spLocks noGrp="1" noChangeArrowheads="1"/>
          </p:cNvSpPr>
          <p:nvPr>
            <p:ph type="subTitle" idx="1"/>
          </p:nvPr>
        </p:nvSpPr>
        <p:spPr>
          <a:xfrm>
            <a:off x="1676400" y="2971800"/>
            <a:ext cx="6400800" cy="990600"/>
          </a:xfrm>
        </p:spPr>
        <p:txBody>
          <a:bodyPr/>
          <a:lstStyle>
            <a:lvl1pPr marL="0" indent="0" algn="ctr">
              <a:buFontTx/>
              <a:buNone/>
              <a:defRPr/>
            </a:lvl1pPr>
          </a:lstStyle>
          <a:p>
            <a:pPr lvl="0"/>
            <a:r>
              <a:rPr lang="en-US" noProof="0" smtClean="0"/>
              <a:t>Click to edit Master subtitle style</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Rectangle 8"/>
          <p:cNvSpPr>
            <a:spLocks noGrp="1" noChangeArrowheads="1"/>
          </p:cNvSpPr>
          <p:nvPr>
            <p:ph type="ftr" sz="quarter" idx="3"/>
          </p:nvPr>
        </p:nvSpPr>
        <p:spPr bwMode="auto">
          <a:xfrm>
            <a:off x="1219200" y="6400800"/>
            <a:ext cx="4724400"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800">
                <a:solidFill>
                  <a:srgbClr val="336699"/>
                </a:solidFill>
              </a:defRPr>
            </a:lvl1pPr>
          </a:lstStyle>
          <a:p>
            <a:fld id="{64DFFA53-7A85-49BB-896B-3AD28954ACCD}" type="slidenum">
              <a:rPr lang="en-US" smtClean="0"/>
              <a:pPr/>
              <a:t>‹#›</a:t>
            </a:fld>
            <a:r>
              <a:rPr lang="en-US" dirty="0" smtClean="0"/>
              <a:t>	 	</a:t>
            </a:r>
          </a:p>
          <a:p>
            <a:endParaRPr lang="en-US" dirty="0" smtClean="0"/>
          </a:p>
          <a:p>
            <a:endParaRPr lang="en-US" dirty="0"/>
          </a:p>
        </p:txBody>
      </p:sp>
    </p:spTree>
    <p:extLst>
      <p:ext uri="{BB962C8B-B14F-4D97-AF65-F5344CB8AC3E}">
        <p14:creationId xmlns:p14="http://schemas.microsoft.com/office/powerpoint/2010/main" val="2813337449"/>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010400" cy="914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143000" y="1295400"/>
            <a:ext cx="3505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1295400"/>
            <a:ext cx="3505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ftr" sz="quarter" idx="3"/>
          </p:nvPr>
        </p:nvSpPr>
        <p:spPr bwMode="auto">
          <a:xfrm>
            <a:off x="1219200" y="6400800"/>
            <a:ext cx="4724400"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800">
                <a:solidFill>
                  <a:srgbClr val="336699"/>
                </a:solidFill>
              </a:defRPr>
            </a:lvl1pPr>
          </a:lstStyle>
          <a:p>
            <a:fld id="{64DFFA53-7A85-49BB-896B-3AD28954ACCD}" type="slidenum">
              <a:rPr lang="en-US" smtClean="0"/>
              <a:pPr/>
              <a:t>‹#›</a:t>
            </a:fld>
            <a:r>
              <a:rPr lang="en-US" dirty="0" smtClean="0"/>
              <a:t>	 	</a:t>
            </a:r>
          </a:p>
          <a:p>
            <a:endParaRPr lang="en-US" dirty="0" smtClean="0"/>
          </a:p>
          <a:p>
            <a:endParaRPr lang="en-US" dirty="0"/>
          </a:p>
        </p:txBody>
      </p:sp>
    </p:spTree>
    <p:extLst>
      <p:ext uri="{BB962C8B-B14F-4D97-AF65-F5344CB8AC3E}">
        <p14:creationId xmlns:p14="http://schemas.microsoft.com/office/powerpoint/2010/main" val="2679568779"/>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5"/>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152400"/>
            <a:ext cx="701040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1143000" y="1295400"/>
            <a:ext cx="7162800" cy="457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Rectangle 8"/>
          <p:cNvSpPr>
            <a:spLocks noGrp="1" noChangeArrowheads="1"/>
          </p:cNvSpPr>
          <p:nvPr>
            <p:ph type="ftr" sz="quarter" idx="3"/>
          </p:nvPr>
        </p:nvSpPr>
        <p:spPr bwMode="auto">
          <a:xfrm>
            <a:off x="1219200" y="6400800"/>
            <a:ext cx="4724400"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800">
                <a:solidFill>
                  <a:srgbClr val="336699"/>
                </a:solidFill>
              </a:defRPr>
            </a:lvl1pPr>
          </a:lstStyle>
          <a:p>
            <a:fld id="{64DFFA53-7A85-49BB-896B-3AD28954ACCD}" type="slidenum">
              <a:rPr lang="en-US" smtClean="0"/>
              <a:pPr/>
              <a:t>‹#›</a:t>
            </a:fld>
            <a:r>
              <a:rPr lang="en-US" dirty="0" smtClean="0"/>
              <a:t>	 	</a:t>
            </a:r>
          </a:p>
          <a:p>
            <a:endParaRPr lang="en-US" dirty="0" smtClean="0"/>
          </a:p>
          <a:p>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Lst>
  <p:transition>
    <p:fade/>
  </p:transition>
  <p:hf sldNum="0" hdr="0" dt="0"/>
  <p:txStyles>
    <p:titleStyle>
      <a:lvl1pPr algn="l" rtl="0" fontAlgn="base">
        <a:spcBef>
          <a:spcPct val="0"/>
        </a:spcBef>
        <a:spcAft>
          <a:spcPct val="0"/>
        </a:spcAft>
        <a:defRPr sz="3600">
          <a:solidFill>
            <a:srgbClr val="336699"/>
          </a:solidFill>
          <a:latin typeface="+mj-lt"/>
          <a:ea typeface="+mj-ea"/>
          <a:cs typeface="+mj-cs"/>
        </a:defRPr>
      </a:lvl1pPr>
      <a:lvl2pPr algn="l" rtl="0" fontAlgn="base">
        <a:spcBef>
          <a:spcPct val="0"/>
        </a:spcBef>
        <a:spcAft>
          <a:spcPct val="0"/>
        </a:spcAft>
        <a:defRPr sz="3600">
          <a:solidFill>
            <a:srgbClr val="336699"/>
          </a:solidFill>
          <a:latin typeface="Arial" charset="0"/>
          <a:ea typeface="ヒラギノ角ゴ Pro W3" pitchFamily="80" charset="-128"/>
        </a:defRPr>
      </a:lvl2pPr>
      <a:lvl3pPr algn="l" rtl="0" fontAlgn="base">
        <a:spcBef>
          <a:spcPct val="0"/>
        </a:spcBef>
        <a:spcAft>
          <a:spcPct val="0"/>
        </a:spcAft>
        <a:defRPr sz="3600">
          <a:solidFill>
            <a:srgbClr val="336699"/>
          </a:solidFill>
          <a:latin typeface="Arial" charset="0"/>
          <a:ea typeface="ヒラギノ角ゴ Pro W3" pitchFamily="80" charset="-128"/>
        </a:defRPr>
      </a:lvl3pPr>
      <a:lvl4pPr algn="l" rtl="0" fontAlgn="base">
        <a:spcBef>
          <a:spcPct val="0"/>
        </a:spcBef>
        <a:spcAft>
          <a:spcPct val="0"/>
        </a:spcAft>
        <a:defRPr sz="3600">
          <a:solidFill>
            <a:srgbClr val="336699"/>
          </a:solidFill>
          <a:latin typeface="Arial" charset="0"/>
          <a:ea typeface="ヒラギノ角ゴ Pro W3" pitchFamily="80" charset="-128"/>
        </a:defRPr>
      </a:lvl4pPr>
      <a:lvl5pPr algn="l" rtl="0" fontAlgn="base">
        <a:spcBef>
          <a:spcPct val="0"/>
        </a:spcBef>
        <a:spcAft>
          <a:spcPct val="0"/>
        </a:spcAft>
        <a:defRPr sz="3600">
          <a:solidFill>
            <a:srgbClr val="336699"/>
          </a:solidFill>
          <a:latin typeface="Arial" charset="0"/>
          <a:ea typeface="ヒラギノ角ゴ Pro W3" pitchFamily="80" charset="-128"/>
        </a:defRPr>
      </a:lvl5pPr>
      <a:lvl6pPr marL="457200" algn="l" rtl="0" fontAlgn="base">
        <a:spcBef>
          <a:spcPct val="0"/>
        </a:spcBef>
        <a:spcAft>
          <a:spcPct val="0"/>
        </a:spcAft>
        <a:defRPr sz="3600">
          <a:solidFill>
            <a:srgbClr val="336699"/>
          </a:solidFill>
          <a:latin typeface="Arial" charset="0"/>
          <a:ea typeface="ヒラギノ角ゴ Pro W3" pitchFamily="80" charset="-128"/>
        </a:defRPr>
      </a:lvl6pPr>
      <a:lvl7pPr marL="914400" algn="l" rtl="0" fontAlgn="base">
        <a:spcBef>
          <a:spcPct val="0"/>
        </a:spcBef>
        <a:spcAft>
          <a:spcPct val="0"/>
        </a:spcAft>
        <a:defRPr sz="3600">
          <a:solidFill>
            <a:srgbClr val="336699"/>
          </a:solidFill>
          <a:latin typeface="Arial" charset="0"/>
          <a:ea typeface="ヒラギノ角ゴ Pro W3" pitchFamily="80" charset="-128"/>
        </a:defRPr>
      </a:lvl7pPr>
      <a:lvl8pPr marL="1371600" algn="l" rtl="0" fontAlgn="base">
        <a:spcBef>
          <a:spcPct val="0"/>
        </a:spcBef>
        <a:spcAft>
          <a:spcPct val="0"/>
        </a:spcAft>
        <a:defRPr sz="3600">
          <a:solidFill>
            <a:srgbClr val="336699"/>
          </a:solidFill>
          <a:latin typeface="Arial" charset="0"/>
          <a:ea typeface="ヒラギノ角ゴ Pro W3" pitchFamily="80" charset="-128"/>
        </a:defRPr>
      </a:lvl8pPr>
      <a:lvl9pPr marL="1828800" algn="l" rtl="0" fontAlgn="base">
        <a:spcBef>
          <a:spcPct val="0"/>
        </a:spcBef>
        <a:spcAft>
          <a:spcPct val="0"/>
        </a:spcAft>
        <a:defRPr sz="3600">
          <a:solidFill>
            <a:srgbClr val="336699"/>
          </a:solidFill>
          <a:latin typeface="Arial" charset="0"/>
          <a:ea typeface="ヒラギノ角ゴ Pro W3" pitchFamily="80" charset="-128"/>
        </a:defRPr>
      </a:lvl9pPr>
    </p:titleStyle>
    <p:bodyStyle>
      <a:lvl1pPr marL="342900" indent="-342900" algn="l" rtl="0" fontAlgn="base">
        <a:spcBef>
          <a:spcPct val="20000"/>
        </a:spcBef>
        <a:spcAft>
          <a:spcPct val="0"/>
        </a:spcAft>
        <a:buChar char="•"/>
        <a:defRPr sz="2400">
          <a:solidFill>
            <a:srgbClr val="336699"/>
          </a:solidFill>
          <a:latin typeface="+mn-lt"/>
          <a:ea typeface="+mn-ea"/>
          <a:cs typeface="+mn-cs"/>
        </a:defRPr>
      </a:lvl1pPr>
      <a:lvl2pPr marL="742950" indent="-285750" algn="l" rtl="0" fontAlgn="base">
        <a:spcBef>
          <a:spcPct val="20000"/>
        </a:spcBef>
        <a:spcAft>
          <a:spcPct val="0"/>
        </a:spcAft>
        <a:buChar char="–"/>
        <a:defRPr sz="2000">
          <a:solidFill>
            <a:srgbClr val="336699"/>
          </a:solidFill>
          <a:latin typeface="+mn-lt"/>
          <a:ea typeface="+mn-ea"/>
        </a:defRPr>
      </a:lvl2pPr>
      <a:lvl3pPr marL="1143000" indent="-228600" algn="l" rtl="0" fontAlgn="base">
        <a:spcBef>
          <a:spcPct val="20000"/>
        </a:spcBef>
        <a:spcAft>
          <a:spcPct val="0"/>
        </a:spcAft>
        <a:buChar char="•"/>
        <a:defRPr>
          <a:solidFill>
            <a:srgbClr val="336699"/>
          </a:solidFill>
          <a:latin typeface="+mn-lt"/>
          <a:ea typeface="+mn-ea"/>
        </a:defRPr>
      </a:lvl3pPr>
      <a:lvl4pPr marL="1600200" indent="-228600" algn="l" rtl="0" fontAlgn="base">
        <a:spcBef>
          <a:spcPct val="20000"/>
        </a:spcBef>
        <a:spcAft>
          <a:spcPct val="0"/>
        </a:spcAft>
        <a:buChar char="–"/>
        <a:defRPr sz="1600">
          <a:solidFill>
            <a:srgbClr val="336699"/>
          </a:solidFill>
          <a:latin typeface="+mn-lt"/>
          <a:ea typeface="+mn-ea"/>
        </a:defRPr>
      </a:lvl4pPr>
      <a:lvl5pPr marL="2057400" indent="-228600" algn="l" rtl="0" fontAlgn="base">
        <a:spcBef>
          <a:spcPct val="20000"/>
        </a:spcBef>
        <a:spcAft>
          <a:spcPct val="0"/>
        </a:spcAft>
        <a:buChar char="»"/>
        <a:defRPr sz="1600">
          <a:solidFill>
            <a:srgbClr val="336699"/>
          </a:solidFill>
          <a:latin typeface="+mn-lt"/>
          <a:ea typeface="+mn-ea"/>
        </a:defRPr>
      </a:lvl5pPr>
      <a:lvl6pPr marL="2514600" indent="-228600" algn="l" rtl="0" fontAlgn="base">
        <a:spcBef>
          <a:spcPct val="20000"/>
        </a:spcBef>
        <a:spcAft>
          <a:spcPct val="0"/>
        </a:spcAft>
        <a:buChar char="»"/>
        <a:defRPr sz="1600">
          <a:solidFill>
            <a:srgbClr val="336699"/>
          </a:solidFill>
          <a:latin typeface="+mn-lt"/>
          <a:ea typeface="+mn-ea"/>
        </a:defRPr>
      </a:lvl6pPr>
      <a:lvl7pPr marL="2971800" indent="-228600" algn="l" rtl="0" fontAlgn="base">
        <a:spcBef>
          <a:spcPct val="20000"/>
        </a:spcBef>
        <a:spcAft>
          <a:spcPct val="0"/>
        </a:spcAft>
        <a:buChar char="»"/>
        <a:defRPr sz="1600">
          <a:solidFill>
            <a:srgbClr val="336699"/>
          </a:solidFill>
          <a:latin typeface="+mn-lt"/>
          <a:ea typeface="+mn-ea"/>
        </a:defRPr>
      </a:lvl7pPr>
      <a:lvl8pPr marL="3429000" indent="-228600" algn="l" rtl="0" fontAlgn="base">
        <a:spcBef>
          <a:spcPct val="20000"/>
        </a:spcBef>
        <a:spcAft>
          <a:spcPct val="0"/>
        </a:spcAft>
        <a:buChar char="»"/>
        <a:defRPr sz="1600">
          <a:solidFill>
            <a:srgbClr val="336699"/>
          </a:solidFill>
          <a:latin typeface="+mn-lt"/>
          <a:ea typeface="+mn-ea"/>
        </a:defRPr>
      </a:lvl8pPr>
      <a:lvl9pPr marL="3886200" indent="-228600" algn="l" rtl="0" fontAlgn="base">
        <a:spcBef>
          <a:spcPct val="20000"/>
        </a:spcBef>
        <a:spcAft>
          <a:spcPct val="0"/>
        </a:spcAft>
        <a:buChar char="»"/>
        <a:defRPr sz="1600">
          <a:solidFill>
            <a:srgbClr val="336699"/>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ctrTitle"/>
          </p:nvPr>
        </p:nvSpPr>
        <p:spPr>
          <a:xfrm>
            <a:off x="990600" y="1295400"/>
            <a:ext cx="7772400" cy="2209800"/>
          </a:xfrm>
        </p:spPr>
        <p:txBody>
          <a:bodyPr/>
          <a:lstStyle/>
          <a:p>
            <a:pPr eaLnBrk="1" hangingPunct="1"/>
            <a:r>
              <a:rPr lang="en-US" dirty="0" smtClean="0"/>
              <a:t>IBIS-ISS Package </a:t>
            </a:r>
            <a:r>
              <a:rPr lang="en-US" dirty="0" smtClean="0"/>
              <a:t>Status</a:t>
            </a:r>
            <a:endParaRPr lang="en-US" dirty="0" smtClean="0"/>
          </a:p>
        </p:txBody>
      </p:sp>
      <p:sp>
        <p:nvSpPr>
          <p:cNvPr id="15362" name="Subtitle 2"/>
          <p:cNvSpPr>
            <a:spLocks noGrp="1"/>
          </p:cNvSpPr>
          <p:nvPr>
            <p:ph type="subTitle" idx="1"/>
          </p:nvPr>
        </p:nvSpPr>
        <p:spPr>
          <a:xfrm>
            <a:off x="1676400" y="3657600"/>
            <a:ext cx="6553200" cy="2286000"/>
          </a:xfrm>
        </p:spPr>
        <p:txBody>
          <a:bodyPr>
            <a:normAutofit/>
          </a:bodyPr>
          <a:lstStyle/>
          <a:p>
            <a:pPr eaLnBrk="1" hangingPunct="1"/>
            <a:r>
              <a:rPr lang="en-US" dirty="0" smtClean="0"/>
              <a:t>Walter Katz</a:t>
            </a:r>
          </a:p>
          <a:p>
            <a:pPr eaLnBrk="1" hangingPunct="1"/>
            <a:r>
              <a:rPr lang="en-US" sz="2000" smtClean="0"/>
              <a:t>IBIS </a:t>
            </a:r>
            <a:r>
              <a:rPr lang="en-US" sz="2000" smtClean="0"/>
              <a:t>ATM</a:t>
            </a:r>
            <a:endParaRPr lang="en-US" sz="2000" dirty="0" smtClean="0"/>
          </a:p>
          <a:p>
            <a:pPr eaLnBrk="1" hangingPunct="1"/>
            <a:r>
              <a:rPr lang="en-US" sz="2000" dirty="0" smtClean="0"/>
              <a:t>December 17, 2014</a:t>
            </a:r>
            <a:endParaRPr lang="en-US" sz="2000" dirty="0" smtClean="0"/>
          </a:p>
        </p:txBody>
      </p:sp>
    </p:spTree>
    <p:extLst>
      <p:ext uri="{BB962C8B-B14F-4D97-AF65-F5344CB8AC3E}">
        <p14:creationId xmlns:p14="http://schemas.microsoft.com/office/powerpoint/2010/main" val="1805993433"/>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010400" cy="762000"/>
          </a:xfrm>
        </p:spPr>
        <p:txBody>
          <a:bodyPr/>
          <a:lstStyle/>
          <a:p>
            <a:pPr marL="0" indent="0"/>
            <a:r>
              <a:rPr lang="en-US" sz="2800" dirty="0"/>
              <a:t> </a:t>
            </a:r>
            <a:r>
              <a:rPr lang="en-US" sz="2800" b="1" dirty="0" smtClean="0"/>
              <a:t>File</a:t>
            </a:r>
            <a:endParaRPr lang="en-US" sz="2800" dirty="0"/>
          </a:p>
        </p:txBody>
      </p:sp>
      <p:sp>
        <p:nvSpPr>
          <p:cNvPr id="3" name="Content Placeholder 2"/>
          <p:cNvSpPr>
            <a:spLocks noGrp="1"/>
          </p:cNvSpPr>
          <p:nvPr>
            <p:ph idx="1"/>
          </p:nvPr>
        </p:nvSpPr>
        <p:spPr>
          <a:xfrm>
            <a:off x="1143000" y="990600"/>
            <a:ext cx="7162800" cy="5410200"/>
          </a:xfrm>
        </p:spPr>
        <p:txBody>
          <a:bodyPr/>
          <a:lstStyle/>
          <a:p>
            <a:pPr marL="0" indent="0">
              <a:buNone/>
            </a:pPr>
            <a:r>
              <a:rPr lang="en-US" sz="1400" dirty="0" smtClean="0"/>
              <a:t>Keyword</a:t>
            </a:r>
            <a:r>
              <a:rPr lang="en-US" sz="1400" dirty="0"/>
              <a:t>:         </a:t>
            </a:r>
            <a:r>
              <a:rPr lang="en-US" sz="1400" dirty="0" smtClean="0"/>
              <a:t>File &lt;format&gt; &lt;file name&gt; {</a:t>
            </a:r>
            <a:r>
              <a:rPr lang="en-US" sz="1400" dirty="0"/>
              <a:t>&lt;file name&gt; &lt;file name&gt; </a:t>
            </a:r>
            <a:r>
              <a:rPr lang="en-US" sz="1400" dirty="0" smtClean="0"/>
              <a:t>}</a:t>
            </a:r>
            <a:endParaRPr lang="en-US" sz="1400" dirty="0"/>
          </a:p>
          <a:p>
            <a:pPr marL="0" indent="0">
              <a:buNone/>
            </a:pPr>
            <a:r>
              <a:rPr lang="en-US" sz="1400" i="1" dirty="0"/>
              <a:t>Required:</a:t>
            </a:r>
            <a:r>
              <a:rPr lang="en-US" sz="1400" dirty="0"/>
              <a:t>        </a:t>
            </a:r>
            <a:r>
              <a:rPr lang="en-US" sz="1400" dirty="0" smtClean="0"/>
              <a:t>Yes</a:t>
            </a:r>
            <a:endParaRPr lang="en-US" sz="1400" dirty="0"/>
          </a:p>
          <a:p>
            <a:pPr marL="0" indent="0">
              <a:buNone/>
            </a:pPr>
            <a:r>
              <a:rPr lang="en-US" sz="1400" i="1" dirty="0"/>
              <a:t>Description:     </a:t>
            </a:r>
            <a:r>
              <a:rPr lang="en-US" sz="1400" dirty="0" smtClean="0"/>
              <a:t>Defines the file(s) used by this package model</a:t>
            </a:r>
            <a:endParaRPr lang="en-US" sz="1400" dirty="0"/>
          </a:p>
          <a:p>
            <a:pPr marL="0" indent="0">
              <a:buNone/>
            </a:pPr>
            <a:r>
              <a:rPr lang="en-US" sz="1400" i="1" dirty="0"/>
              <a:t>Sub-</a:t>
            </a:r>
            <a:r>
              <a:rPr lang="en-US" sz="1400" i="1" dirty="0" err="1"/>
              <a:t>Params</a:t>
            </a:r>
            <a:r>
              <a:rPr lang="en-US" sz="1400" i="1" dirty="0"/>
              <a:t>:    </a:t>
            </a:r>
            <a:r>
              <a:rPr lang="en-US" sz="1400" dirty="0" smtClean="0"/>
              <a:t>None</a:t>
            </a:r>
            <a:endParaRPr lang="en-US" sz="1400" dirty="0"/>
          </a:p>
          <a:p>
            <a:pPr marL="0" indent="0">
              <a:buNone/>
            </a:pPr>
            <a:r>
              <a:rPr lang="en-US" sz="1400" i="1" dirty="0"/>
              <a:t>Usage Rules:   </a:t>
            </a:r>
            <a:r>
              <a:rPr lang="en-US" sz="1400" dirty="0" smtClean="0"/>
              <a:t>&lt;format&gt; is either Value or Corner. If </a:t>
            </a:r>
            <a:r>
              <a:rPr lang="en-US" sz="1400" dirty="0"/>
              <a:t>&lt;format&gt; </a:t>
            </a:r>
            <a:r>
              <a:rPr lang="en-US" sz="1400" dirty="0" smtClean="0"/>
              <a:t>is Value, then requires one  &lt;file name&gt;. </a:t>
            </a:r>
            <a:r>
              <a:rPr lang="en-US" sz="1400" dirty="0"/>
              <a:t>If &lt;format&gt; is </a:t>
            </a:r>
            <a:r>
              <a:rPr lang="en-US" sz="1400" dirty="0" smtClean="0"/>
              <a:t>Corner, </a:t>
            </a:r>
            <a:r>
              <a:rPr lang="en-US" sz="1400" dirty="0"/>
              <a:t>then requires </a:t>
            </a:r>
            <a:r>
              <a:rPr lang="en-US" sz="1400" dirty="0" smtClean="0"/>
              <a:t>three &lt;file </a:t>
            </a:r>
            <a:r>
              <a:rPr lang="en-US" sz="1400" dirty="0"/>
              <a:t>name</a:t>
            </a:r>
            <a:r>
              <a:rPr lang="en-US" sz="1400" dirty="0" smtClean="0"/>
              <a:t>&gt;., interpreted as Typical, Slow and Fast. If Language is IBIS-ISS then the file(s)  shall contains IBIS-ISS subckts. If Language is Touchstone then the file(s) shall be a Touchstone I or II file.</a:t>
            </a:r>
            <a:endParaRPr lang="en-US" sz="1400" dirty="0"/>
          </a:p>
          <a:p>
            <a:pPr marL="0" indent="0">
              <a:buNone/>
            </a:pPr>
            <a:r>
              <a:rPr lang="en-US" sz="1400" i="1" dirty="0" smtClean="0"/>
              <a:t>Examples:</a:t>
            </a:r>
            <a:r>
              <a:rPr lang="en-US" sz="1400" i="1" dirty="0"/>
              <a:t>  </a:t>
            </a:r>
            <a:endParaRPr lang="en-US" sz="1400" dirty="0"/>
          </a:p>
          <a:p>
            <a:pPr marL="0" indent="0">
              <a:buNone/>
            </a:pPr>
            <a:endParaRPr lang="en-US" sz="1400" dirty="0" smtClean="0"/>
          </a:p>
          <a:p>
            <a:pPr marL="0" indent="0">
              <a:buNone/>
            </a:pPr>
            <a:r>
              <a:rPr lang="en-US" sz="1400" dirty="0"/>
              <a:t>[Begin Package </a:t>
            </a:r>
            <a:r>
              <a:rPr lang="en-US" sz="1400" dirty="0"/>
              <a:t>Model] </a:t>
            </a:r>
            <a:r>
              <a:rPr lang="en-US" sz="1400" dirty="0" smtClean="0"/>
              <a:t>DQ2</a:t>
            </a:r>
            <a:endParaRPr lang="en-US" sz="1400" dirty="0"/>
          </a:p>
          <a:p>
            <a:pPr marL="0" indent="0">
              <a:buNone/>
            </a:pPr>
            <a:r>
              <a:rPr lang="en-US" sz="1400" dirty="0"/>
              <a:t>Language IBIS-ISS</a:t>
            </a:r>
          </a:p>
          <a:p>
            <a:pPr marL="0" indent="0">
              <a:buNone/>
            </a:pPr>
            <a:r>
              <a:rPr lang="en-US" sz="1400" dirty="0">
                <a:solidFill>
                  <a:srgbClr val="FF0000"/>
                </a:solidFill>
              </a:rPr>
              <a:t>File </a:t>
            </a:r>
            <a:r>
              <a:rPr lang="en-US" sz="1400" dirty="0" smtClean="0">
                <a:solidFill>
                  <a:srgbClr val="FF0000"/>
                </a:solidFill>
              </a:rPr>
              <a:t>Value DQ2_.iss</a:t>
            </a:r>
          </a:p>
          <a:p>
            <a:pPr marL="0" indent="0">
              <a:buNone/>
            </a:pPr>
            <a:r>
              <a:rPr lang="en-US" sz="1400" dirty="0" smtClean="0"/>
              <a:t>…</a:t>
            </a:r>
            <a:endParaRPr lang="en-US" sz="1400" dirty="0"/>
          </a:p>
          <a:p>
            <a:pPr marL="0" indent="0">
              <a:buNone/>
            </a:pPr>
            <a:r>
              <a:rPr lang="en-US" sz="1400" dirty="0"/>
              <a:t>[End Package Model</a:t>
            </a:r>
            <a:r>
              <a:rPr lang="en-US" sz="1400" dirty="0" smtClean="0"/>
              <a:t>]</a:t>
            </a:r>
          </a:p>
          <a:p>
            <a:pPr marL="0" indent="0">
              <a:buNone/>
            </a:pPr>
            <a:endParaRPr lang="en-US" sz="1400" dirty="0" smtClean="0"/>
          </a:p>
          <a:p>
            <a:pPr marL="0" indent="0">
              <a:buNone/>
            </a:pPr>
            <a:r>
              <a:rPr lang="en-US" sz="1400" dirty="0"/>
              <a:t>[Begin Package </a:t>
            </a:r>
            <a:r>
              <a:rPr lang="en-US" sz="1400" dirty="0"/>
              <a:t>Model] </a:t>
            </a:r>
            <a:r>
              <a:rPr lang="en-US" sz="1400" dirty="0" smtClean="0"/>
              <a:t>DQ3</a:t>
            </a:r>
            <a:endParaRPr lang="en-US" sz="1400" dirty="0"/>
          </a:p>
          <a:p>
            <a:pPr marL="0" indent="0">
              <a:buNone/>
            </a:pPr>
            <a:r>
              <a:rPr lang="en-US" sz="1400" dirty="0"/>
              <a:t>Language </a:t>
            </a:r>
            <a:r>
              <a:rPr lang="en-US" sz="1400" dirty="0" smtClean="0"/>
              <a:t>Touchstone</a:t>
            </a:r>
            <a:endParaRPr lang="en-US" sz="1400" dirty="0"/>
          </a:p>
          <a:p>
            <a:pPr marL="0" indent="0">
              <a:buNone/>
            </a:pPr>
            <a:r>
              <a:rPr lang="en-US" sz="1400" dirty="0">
                <a:solidFill>
                  <a:srgbClr val="FF0000"/>
                </a:solidFill>
              </a:rPr>
              <a:t>File </a:t>
            </a:r>
            <a:r>
              <a:rPr lang="en-US" sz="1400" dirty="0" smtClean="0">
                <a:solidFill>
                  <a:srgbClr val="FF0000"/>
                </a:solidFill>
              </a:rPr>
              <a:t>Corner DQ3_Typ.s2p DQ3_Slow.s2p DQ3_Fast.s2p</a:t>
            </a:r>
            <a:endParaRPr lang="en-US" sz="1400" dirty="0">
              <a:solidFill>
                <a:srgbClr val="FF0000"/>
              </a:solidFill>
            </a:endParaRPr>
          </a:p>
          <a:p>
            <a:pPr marL="0" indent="0">
              <a:buNone/>
            </a:pPr>
            <a:r>
              <a:rPr lang="en-US" sz="1400" dirty="0"/>
              <a:t>…</a:t>
            </a:r>
          </a:p>
          <a:p>
            <a:pPr marL="0" indent="0">
              <a:buNone/>
            </a:pPr>
            <a:r>
              <a:rPr lang="en-US" sz="1400" dirty="0"/>
              <a:t>[End Package Model</a:t>
            </a:r>
            <a:r>
              <a:rPr lang="en-US" sz="1400" dirty="0" smtClean="0"/>
              <a:t>]</a:t>
            </a:r>
            <a:endParaRPr lang="en-US" sz="1400" dirty="0"/>
          </a:p>
          <a:p>
            <a:pPr marL="0" indent="0">
              <a:buNone/>
            </a:pPr>
            <a:endParaRPr lang="en-US" sz="1100" dirty="0"/>
          </a:p>
          <a:p>
            <a:endParaRPr lang="en-US" dirty="0"/>
          </a:p>
        </p:txBody>
      </p:sp>
      <p:sp>
        <p:nvSpPr>
          <p:cNvPr id="4" name="Footer Placeholder 3"/>
          <p:cNvSpPr>
            <a:spLocks noGrp="1"/>
          </p:cNvSpPr>
          <p:nvPr>
            <p:ph type="ftr" sz="quarter" idx="3"/>
          </p:nvPr>
        </p:nvSpPr>
        <p:spPr/>
        <p:txBody>
          <a:bodyPr/>
          <a:lstStyle/>
          <a:p>
            <a:fld id="{64DFFA53-7A85-49BB-896B-3AD28954ACCD}" type="slidenum">
              <a:rPr lang="en-US" smtClean="0"/>
              <a:pPr/>
              <a:t>10</a:t>
            </a:fld>
            <a:r>
              <a:rPr lang="en-US" dirty="0" smtClean="0"/>
              <a:t>	 	</a:t>
            </a:r>
          </a:p>
          <a:p>
            <a:endParaRPr lang="en-US" dirty="0" smtClean="0"/>
          </a:p>
          <a:p>
            <a:endParaRPr lang="en-US" dirty="0"/>
          </a:p>
        </p:txBody>
      </p:sp>
    </p:spTree>
    <p:extLst>
      <p:ext uri="{BB962C8B-B14F-4D97-AF65-F5344CB8AC3E}">
        <p14:creationId xmlns:p14="http://schemas.microsoft.com/office/powerpoint/2010/main" val="1333781975"/>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010400" cy="762000"/>
          </a:xfrm>
        </p:spPr>
        <p:txBody>
          <a:bodyPr/>
          <a:lstStyle/>
          <a:p>
            <a:pPr marL="0" indent="0"/>
            <a:r>
              <a:rPr lang="en-US" sz="2800" dirty="0"/>
              <a:t> </a:t>
            </a:r>
            <a:r>
              <a:rPr lang="en-US" sz="2800" b="1" dirty="0" smtClean="0"/>
              <a:t>Subckt</a:t>
            </a:r>
            <a:endParaRPr lang="en-US" sz="2800" dirty="0"/>
          </a:p>
        </p:txBody>
      </p:sp>
      <p:sp>
        <p:nvSpPr>
          <p:cNvPr id="3" name="Content Placeholder 2"/>
          <p:cNvSpPr>
            <a:spLocks noGrp="1"/>
          </p:cNvSpPr>
          <p:nvPr>
            <p:ph idx="1"/>
          </p:nvPr>
        </p:nvSpPr>
        <p:spPr>
          <a:xfrm>
            <a:off x="1143000" y="990600"/>
            <a:ext cx="7162800" cy="5410200"/>
          </a:xfrm>
        </p:spPr>
        <p:txBody>
          <a:bodyPr/>
          <a:lstStyle/>
          <a:p>
            <a:pPr marL="0" indent="0">
              <a:buNone/>
            </a:pPr>
            <a:r>
              <a:rPr lang="en-US" sz="1400" dirty="0" smtClean="0"/>
              <a:t>Keyword</a:t>
            </a:r>
            <a:r>
              <a:rPr lang="en-US" sz="1400" dirty="0"/>
              <a:t>:         </a:t>
            </a:r>
            <a:r>
              <a:rPr lang="en-US" sz="1400" dirty="0" smtClean="0"/>
              <a:t>Subckt &lt;format&gt; &lt;subckt name&gt; {&lt;</a:t>
            </a:r>
            <a:r>
              <a:rPr lang="en-US" sz="1400" dirty="0"/>
              <a:t> subckt </a:t>
            </a:r>
            <a:r>
              <a:rPr lang="en-US" sz="1400" dirty="0" smtClean="0"/>
              <a:t>name</a:t>
            </a:r>
            <a:r>
              <a:rPr lang="en-US" sz="1400" dirty="0"/>
              <a:t>&gt; </a:t>
            </a:r>
            <a:r>
              <a:rPr lang="en-US" sz="1400" dirty="0" smtClean="0"/>
              <a:t>&lt;</a:t>
            </a:r>
            <a:r>
              <a:rPr lang="en-US" sz="1400" dirty="0"/>
              <a:t> subckt </a:t>
            </a:r>
            <a:r>
              <a:rPr lang="en-US" sz="1400" dirty="0" smtClean="0"/>
              <a:t>name</a:t>
            </a:r>
            <a:r>
              <a:rPr lang="en-US" sz="1400" dirty="0"/>
              <a:t>&gt; </a:t>
            </a:r>
            <a:r>
              <a:rPr lang="en-US" sz="1400" dirty="0" smtClean="0"/>
              <a:t>}</a:t>
            </a:r>
            <a:endParaRPr lang="en-US" sz="1400" dirty="0"/>
          </a:p>
          <a:p>
            <a:pPr marL="0" indent="0">
              <a:buNone/>
            </a:pPr>
            <a:r>
              <a:rPr lang="en-US" sz="1400" i="1" dirty="0"/>
              <a:t>Required:</a:t>
            </a:r>
            <a:r>
              <a:rPr lang="en-US" sz="1400" dirty="0"/>
              <a:t>        </a:t>
            </a:r>
            <a:r>
              <a:rPr lang="en-US" sz="1400" dirty="0" smtClean="0"/>
              <a:t>Yes, if Language IBIS-ISS</a:t>
            </a:r>
            <a:endParaRPr lang="en-US" sz="1400" dirty="0"/>
          </a:p>
          <a:p>
            <a:pPr marL="0" indent="0">
              <a:buNone/>
            </a:pPr>
            <a:r>
              <a:rPr lang="en-US" sz="1400" i="1" dirty="0"/>
              <a:t>Description:     </a:t>
            </a:r>
            <a:r>
              <a:rPr lang="en-US" sz="1400" dirty="0" smtClean="0"/>
              <a:t>Defines the subckts (s) used by this IBIS-ISS package file</a:t>
            </a:r>
            <a:endParaRPr lang="en-US" sz="1400" dirty="0"/>
          </a:p>
          <a:p>
            <a:pPr marL="0" indent="0">
              <a:buNone/>
            </a:pPr>
            <a:r>
              <a:rPr lang="en-US" sz="1400" i="1" dirty="0"/>
              <a:t>Sub-</a:t>
            </a:r>
            <a:r>
              <a:rPr lang="en-US" sz="1400" i="1" dirty="0" err="1"/>
              <a:t>Params</a:t>
            </a:r>
            <a:r>
              <a:rPr lang="en-US" sz="1400" i="1" dirty="0"/>
              <a:t>:    </a:t>
            </a:r>
            <a:r>
              <a:rPr lang="en-US" sz="1400" dirty="0" smtClean="0"/>
              <a:t>None</a:t>
            </a:r>
            <a:endParaRPr lang="en-US" sz="1400" dirty="0"/>
          </a:p>
          <a:p>
            <a:pPr marL="0" indent="0">
              <a:buNone/>
            </a:pPr>
            <a:r>
              <a:rPr lang="en-US" sz="1400" i="1" dirty="0"/>
              <a:t>Usage Rules:   </a:t>
            </a:r>
            <a:r>
              <a:rPr lang="en-US" sz="1400" dirty="0" smtClean="0"/>
              <a:t>&lt;format&gt; is either Value or Corner. If </a:t>
            </a:r>
            <a:r>
              <a:rPr lang="en-US" sz="1400" dirty="0"/>
              <a:t>&lt;format&gt; </a:t>
            </a:r>
            <a:r>
              <a:rPr lang="en-US" sz="1400" dirty="0" smtClean="0"/>
              <a:t>is Value, then requires one  &lt;</a:t>
            </a:r>
            <a:r>
              <a:rPr lang="en-US" sz="1400" dirty="0"/>
              <a:t> subckt </a:t>
            </a:r>
            <a:r>
              <a:rPr lang="en-US" sz="1400" dirty="0" smtClean="0"/>
              <a:t>name&gt;. </a:t>
            </a:r>
            <a:r>
              <a:rPr lang="en-US" sz="1400" dirty="0"/>
              <a:t>If &lt;format&gt; is </a:t>
            </a:r>
            <a:r>
              <a:rPr lang="en-US" sz="1400" dirty="0" smtClean="0"/>
              <a:t>Corner, </a:t>
            </a:r>
            <a:r>
              <a:rPr lang="en-US" sz="1400" dirty="0"/>
              <a:t>then requires </a:t>
            </a:r>
            <a:r>
              <a:rPr lang="en-US" sz="1400" dirty="0" smtClean="0"/>
              <a:t>three &lt;</a:t>
            </a:r>
            <a:r>
              <a:rPr lang="en-US" sz="1400" dirty="0"/>
              <a:t> subckt </a:t>
            </a:r>
            <a:r>
              <a:rPr lang="en-US" sz="1400" dirty="0" smtClean="0"/>
              <a:t>name&gt;., interpreted as Typical, Slow and Fast. </a:t>
            </a:r>
            <a:endParaRPr lang="en-US" sz="1400" dirty="0"/>
          </a:p>
          <a:p>
            <a:pPr marL="0" indent="0">
              <a:buNone/>
            </a:pPr>
            <a:r>
              <a:rPr lang="en-US" sz="1400" i="1" dirty="0" smtClean="0"/>
              <a:t>Examples:</a:t>
            </a:r>
            <a:r>
              <a:rPr lang="en-US" sz="1400" i="1" dirty="0"/>
              <a:t>  </a:t>
            </a:r>
            <a:endParaRPr lang="en-US" sz="1400" dirty="0"/>
          </a:p>
          <a:p>
            <a:pPr marL="0" indent="0">
              <a:buNone/>
            </a:pPr>
            <a:r>
              <a:rPr lang="en-US" sz="1400" dirty="0"/>
              <a:t>[Begin Package </a:t>
            </a:r>
            <a:r>
              <a:rPr lang="en-US" sz="1400" dirty="0"/>
              <a:t>Model] DQ1</a:t>
            </a:r>
          </a:p>
          <a:p>
            <a:pPr marL="0" indent="0">
              <a:buNone/>
            </a:pPr>
            <a:r>
              <a:rPr lang="en-US" sz="1400" dirty="0"/>
              <a:t>Language IBIS-ISS</a:t>
            </a:r>
          </a:p>
          <a:p>
            <a:pPr marL="0" indent="0">
              <a:buNone/>
            </a:pPr>
            <a:r>
              <a:rPr lang="en-US" sz="1400" dirty="0" smtClean="0"/>
              <a:t>File Value DQ1.iss</a:t>
            </a:r>
          </a:p>
          <a:p>
            <a:pPr marL="0" indent="0">
              <a:buNone/>
            </a:pPr>
            <a:r>
              <a:rPr lang="en-US" sz="1400" dirty="0" smtClean="0">
                <a:solidFill>
                  <a:srgbClr val="FF0000"/>
                </a:solidFill>
              </a:rPr>
              <a:t>Subckt Corner DQ1_Typ DQ1_Slow DQ1_Fast</a:t>
            </a:r>
            <a:endParaRPr lang="en-US" sz="1400" dirty="0">
              <a:solidFill>
                <a:srgbClr val="FF0000"/>
              </a:solidFill>
            </a:endParaRPr>
          </a:p>
          <a:p>
            <a:pPr marL="0" indent="0">
              <a:buNone/>
            </a:pPr>
            <a:r>
              <a:rPr lang="en-US" sz="1400" dirty="0" smtClean="0"/>
              <a:t>…</a:t>
            </a:r>
            <a:endParaRPr lang="en-US" sz="1400" dirty="0"/>
          </a:p>
          <a:p>
            <a:pPr marL="0" indent="0">
              <a:buNone/>
            </a:pPr>
            <a:r>
              <a:rPr lang="en-US" sz="1400" dirty="0"/>
              <a:t>[End Package Model</a:t>
            </a:r>
            <a:r>
              <a:rPr lang="en-US" sz="1400" dirty="0" smtClean="0"/>
              <a:t>]</a:t>
            </a:r>
          </a:p>
          <a:p>
            <a:pPr marL="0" indent="0">
              <a:buNone/>
            </a:pPr>
            <a:endParaRPr lang="en-US" sz="1400" dirty="0" smtClean="0"/>
          </a:p>
          <a:p>
            <a:pPr marL="0" indent="0">
              <a:buNone/>
            </a:pPr>
            <a:r>
              <a:rPr lang="en-US" sz="1400" dirty="0"/>
              <a:t>[Begin Package </a:t>
            </a:r>
            <a:r>
              <a:rPr lang="en-US" sz="1400" dirty="0"/>
              <a:t>Model] </a:t>
            </a:r>
            <a:r>
              <a:rPr lang="en-US" sz="1400" dirty="0" smtClean="0"/>
              <a:t>DQ2</a:t>
            </a:r>
            <a:endParaRPr lang="en-US" sz="1400" dirty="0"/>
          </a:p>
          <a:p>
            <a:pPr marL="0" indent="0">
              <a:buNone/>
            </a:pPr>
            <a:r>
              <a:rPr lang="en-US" sz="1400" dirty="0"/>
              <a:t>Language IBIS-ISS</a:t>
            </a:r>
          </a:p>
          <a:p>
            <a:pPr marL="0" indent="0">
              <a:buNone/>
            </a:pPr>
            <a:r>
              <a:rPr lang="en-US" sz="1400" dirty="0"/>
              <a:t>File </a:t>
            </a:r>
            <a:r>
              <a:rPr lang="en-US" sz="1400" dirty="0" smtClean="0"/>
              <a:t>Corner DQ2_Typ.iss DQ2_Slow.iss DQ2_Fast.iss</a:t>
            </a:r>
          </a:p>
          <a:p>
            <a:pPr marL="0" indent="0">
              <a:buNone/>
            </a:pPr>
            <a:r>
              <a:rPr lang="en-US" sz="1400" dirty="0">
                <a:solidFill>
                  <a:srgbClr val="FF0000"/>
                </a:solidFill>
              </a:rPr>
              <a:t>Subckt </a:t>
            </a:r>
            <a:r>
              <a:rPr lang="en-US" sz="1400" dirty="0" smtClean="0">
                <a:solidFill>
                  <a:srgbClr val="FF0000"/>
                </a:solidFill>
              </a:rPr>
              <a:t>Value DQ2</a:t>
            </a:r>
            <a:endParaRPr lang="en-US" sz="1400" dirty="0">
              <a:solidFill>
                <a:srgbClr val="FF0000"/>
              </a:solidFill>
            </a:endParaRPr>
          </a:p>
          <a:p>
            <a:pPr marL="0" indent="0">
              <a:buNone/>
            </a:pPr>
            <a:r>
              <a:rPr lang="en-US" sz="1400" dirty="0"/>
              <a:t>…</a:t>
            </a:r>
          </a:p>
          <a:p>
            <a:pPr marL="0" indent="0">
              <a:buNone/>
            </a:pPr>
            <a:r>
              <a:rPr lang="en-US" sz="1400" dirty="0"/>
              <a:t>[End Package Model</a:t>
            </a:r>
            <a:r>
              <a:rPr lang="en-US" sz="1400" dirty="0" smtClean="0"/>
              <a:t>]</a:t>
            </a:r>
          </a:p>
        </p:txBody>
      </p:sp>
      <p:sp>
        <p:nvSpPr>
          <p:cNvPr id="4" name="Footer Placeholder 3"/>
          <p:cNvSpPr>
            <a:spLocks noGrp="1"/>
          </p:cNvSpPr>
          <p:nvPr>
            <p:ph type="ftr" sz="quarter" idx="3"/>
          </p:nvPr>
        </p:nvSpPr>
        <p:spPr/>
        <p:txBody>
          <a:bodyPr/>
          <a:lstStyle/>
          <a:p>
            <a:fld id="{64DFFA53-7A85-49BB-896B-3AD28954ACCD}" type="slidenum">
              <a:rPr lang="en-US" smtClean="0"/>
              <a:pPr/>
              <a:t>11</a:t>
            </a:fld>
            <a:r>
              <a:rPr lang="en-US" dirty="0" smtClean="0"/>
              <a:t>	 	</a:t>
            </a:r>
          </a:p>
          <a:p>
            <a:endParaRPr lang="en-US" dirty="0" smtClean="0"/>
          </a:p>
          <a:p>
            <a:endParaRPr lang="en-US" dirty="0"/>
          </a:p>
        </p:txBody>
      </p:sp>
    </p:spTree>
    <p:extLst>
      <p:ext uri="{BB962C8B-B14F-4D97-AF65-F5344CB8AC3E}">
        <p14:creationId xmlns:p14="http://schemas.microsoft.com/office/powerpoint/2010/main" val="3295144781"/>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010400" cy="609600"/>
          </a:xfrm>
        </p:spPr>
        <p:txBody>
          <a:bodyPr/>
          <a:lstStyle/>
          <a:p>
            <a:pPr marL="0" indent="0"/>
            <a:r>
              <a:rPr lang="en-US" sz="2800" dirty="0"/>
              <a:t> </a:t>
            </a:r>
            <a:r>
              <a:rPr lang="en-US" sz="2800" b="1" dirty="0" smtClean="0"/>
              <a:t>Parameter</a:t>
            </a:r>
            <a:endParaRPr lang="en-US" sz="2800" dirty="0"/>
          </a:p>
        </p:txBody>
      </p:sp>
      <p:sp>
        <p:nvSpPr>
          <p:cNvPr id="3" name="Content Placeholder 2"/>
          <p:cNvSpPr>
            <a:spLocks noGrp="1"/>
          </p:cNvSpPr>
          <p:nvPr>
            <p:ph idx="1"/>
          </p:nvPr>
        </p:nvSpPr>
        <p:spPr>
          <a:xfrm>
            <a:off x="1143000" y="838200"/>
            <a:ext cx="7162800" cy="5562600"/>
          </a:xfrm>
        </p:spPr>
        <p:txBody>
          <a:bodyPr/>
          <a:lstStyle/>
          <a:p>
            <a:pPr marL="0" indent="0">
              <a:buNone/>
            </a:pPr>
            <a:r>
              <a:rPr lang="en-US" sz="1600" dirty="0" smtClean="0"/>
              <a:t>Keyword</a:t>
            </a:r>
            <a:r>
              <a:rPr lang="en-US" sz="1600" dirty="0"/>
              <a:t>:         </a:t>
            </a:r>
            <a:r>
              <a:rPr lang="en-US" sz="1600" dirty="0" smtClean="0"/>
              <a:t>Parameter &lt;parameter name&gt; &lt;format&gt; &lt;value&gt; &lt; </a:t>
            </a:r>
            <a:r>
              <a:rPr lang="en-US" sz="1600" dirty="0"/>
              <a:t>value </a:t>
            </a:r>
            <a:r>
              <a:rPr lang="en-US" sz="1600" dirty="0" smtClean="0"/>
              <a:t>&gt; …</a:t>
            </a:r>
            <a:endParaRPr lang="en-US" sz="1600" dirty="0"/>
          </a:p>
          <a:p>
            <a:pPr marL="0" indent="0">
              <a:buNone/>
            </a:pPr>
            <a:r>
              <a:rPr lang="en-US" sz="1600" i="1" dirty="0"/>
              <a:t>Required:</a:t>
            </a:r>
            <a:r>
              <a:rPr lang="en-US" sz="1600" dirty="0"/>
              <a:t>        </a:t>
            </a:r>
            <a:r>
              <a:rPr lang="en-US" sz="1600" dirty="0" smtClean="0"/>
              <a:t>No </a:t>
            </a:r>
          </a:p>
          <a:p>
            <a:pPr marL="0" indent="0">
              <a:buNone/>
            </a:pPr>
            <a:r>
              <a:rPr lang="en-US" sz="1600" i="1" dirty="0" smtClean="0"/>
              <a:t>Description</a:t>
            </a:r>
            <a:r>
              <a:rPr lang="en-US" sz="1600" i="1" dirty="0"/>
              <a:t>:     </a:t>
            </a:r>
            <a:r>
              <a:rPr lang="en-US" sz="1600" dirty="0" smtClean="0"/>
              <a:t>Defines a parameter passed to an IBIS-ISS subckt instance</a:t>
            </a:r>
            <a:endParaRPr lang="en-US" sz="1600" dirty="0"/>
          </a:p>
          <a:p>
            <a:pPr marL="0" indent="0">
              <a:buNone/>
            </a:pPr>
            <a:r>
              <a:rPr lang="en-US" sz="1600" i="1" dirty="0"/>
              <a:t>Sub-</a:t>
            </a:r>
            <a:r>
              <a:rPr lang="en-US" sz="1600" i="1" dirty="0" err="1"/>
              <a:t>Params</a:t>
            </a:r>
            <a:r>
              <a:rPr lang="en-US" sz="1600" i="1" dirty="0"/>
              <a:t>:    </a:t>
            </a:r>
            <a:r>
              <a:rPr lang="en-US" sz="1600" dirty="0" smtClean="0"/>
              <a:t>None</a:t>
            </a:r>
            <a:endParaRPr lang="en-US" sz="1600" dirty="0"/>
          </a:p>
          <a:p>
            <a:pPr marL="0" indent="0">
              <a:buNone/>
            </a:pPr>
            <a:r>
              <a:rPr lang="en-US" sz="1600" i="1" dirty="0"/>
              <a:t>Usage Rules:   </a:t>
            </a:r>
            <a:r>
              <a:rPr lang="en-US" sz="1600" dirty="0"/>
              <a:t>&lt;parameter name&gt; </a:t>
            </a:r>
            <a:r>
              <a:rPr lang="en-US" sz="1600" dirty="0" smtClean="0"/>
              <a:t> is the name of a parameter passed to </a:t>
            </a:r>
            <a:r>
              <a:rPr lang="en-US" sz="1600" dirty="0"/>
              <a:t>an IBIS-ISS subckt </a:t>
            </a:r>
            <a:r>
              <a:rPr lang="en-US" sz="1600" dirty="0" smtClean="0"/>
              <a:t>instance. Language must be IBIS-ISS. &lt;format&gt; is either Value or Corner. If </a:t>
            </a:r>
            <a:r>
              <a:rPr lang="en-US" sz="1600" dirty="0"/>
              <a:t>&lt;format&gt; </a:t>
            </a:r>
            <a:r>
              <a:rPr lang="en-US" sz="1600" dirty="0" smtClean="0"/>
              <a:t>is Value, then requires one  &lt;value&gt;. </a:t>
            </a:r>
            <a:r>
              <a:rPr lang="en-US" sz="1600" dirty="0"/>
              <a:t>If &lt;format&gt; is </a:t>
            </a:r>
            <a:r>
              <a:rPr lang="en-US" sz="1600" dirty="0" smtClean="0"/>
              <a:t>Corner, </a:t>
            </a:r>
            <a:r>
              <a:rPr lang="en-US" sz="1600" dirty="0"/>
              <a:t>then requires </a:t>
            </a:r>
            <a:r>
              <a:rPr lang="en-US" sz="1600" dirty="0" smtClean="0"/>
              <a:t>three &lt;</a:t>
            </a:r>
            <a:r>
              <a:rPr lang="en-US" sz="1600" dirty="0"/>
              <a:t> value </a:t>
            </a:r>
            <a:r>
              <a:rPr lang="en-US" sz="1600" dirty="0" smtClean="0"/>
              <a:t>&gt;, interpreted as Typical, Slow and Fast. There may be none, one, or any number of Parameter keywords within a </a:t>
            </a:r>
            <a:r>
              <a:rPr lang="en-US" sz="1600" dirty="0"/>
              <a:t>[Begin Package </a:t>
            </a:r>
            <a:r>
              <a:rPr lang="en-US" sz="1600" dirty="0" smtClean="0"/>
              <a:t>Model]</a:t>
            </a:r>
            <a:endParaRPr lang="en-US" sz="1600" dirty="0"/>
          </a:p>
          <a:p>
            <a:pPr marL="0" indent="0">
              <a:buNone/>
            </a:pPr>
            <a:r>
              <a:rPr lang="en-US" sz="1600" i="1" dirty="0" smtClean="0"/>
              <a:t>Examples:</a:t>
            </a:r>
            <a:r>
              <a:rPr lang="en-US" sz="1600" i="1" dirty="0"/>
              <a:t>  </a:t>
            </a:r>
            <a:endParaRPr lang="en-US" sz="1600" dirty="0"/>
          </a:p>
          <a:p>
            <a:pPr marL="0" indent="0">
              <a:buNone/>
            </a:pPr>
            <a:r>
              <a:rPr lang="en-US" sz="1600" dirty="0"/>
              <a:t>[Begin Package </a:t>
            </a:r>
            <a:r>
              <a:rPr lang="en-US" sz="1600" dirty="0"/>
              <a:t>Model] DQ1</a:t>
            </a:r>
          </a:p>
          <a:p>
            <a:pPr marL="0" indent="0">
              <a:buNone/>
            </a:pPr>
            <a:r>
              <a:rPr lang="en-US" sz="1600" dirty="0"/>
              <a:t>Language IBIS-ISS</a:t>
            </a:r>
          </a:p>
          <a:p>
            <a:pPr marL="0" indent="0">
              <a:buNone/>
            </a:pPr>
            <a:r>
              <a:rPr lang="en-US" sz="1600" dirty="0" smtClean="0"/>
              <a:t>File Value DQ1.iss</a:t>
            </a:r>
          </a:p>
          <a:p>
            <a:pPr marL="0" indent="0">
              <a:buNone/>
            </a:pPr>
            <a:r>
              <a:rPr lang="en-US" sz="1600" dirty="0" smtClean="0"/>
              <a:t>Subckt Value DQ1</a:t>
            </a:r>
          </a:p>
          <a:p>
            <a:pPr marL="0" indent="0">
              <a:buNone/>
            </a:pPr>
            <a:r>
              <a:rPr lang="en-US" sz="1600" dirty="0" smtClean="0">
                <a:solidFill>
                  <a:srgbClr val="FF0000"/>
                </a:solidFill>
              </a:rPr>
              <a:t>Parameter Length Value 1.3</a:t>
            </a:r>
          </a:p>
          <a:p>
            <a:pPr marL="0" indent="0">
              <a:buNone/>
            </a:pPr>
            <a:r>
              <a:rPr lang="en-US" sz="1600" dirty="0" smtClean="0">
                <a:solidFill>
                  <a:srgbClr val="FF0000"/>
                </a:solidFill>
              </a:rPr>
              <a:t>Parameter Wline Corner ‘</a:t>
            </a:r>
            <a:r>
              <a:rPr lang="en-US" sz="1600" dirty="0" err="1" smtClean="0">
                <a:solidFill>
                  <a:srgbClr val="FF0000"/>
                </a:solidFill>
              </a:rPr>
              <a:t>wline_typ</a:t>
            </a:r>
            <a:r>
              <a:rPr lang="en-US" sz="1600" dirty="0" smtClean="0">
                <a:solidFill>
                  <a:srgbClr val="FF0000"/>
                </a:solidFill>
              </a:rPr>
              <a:t>’ </a:t>
            </a:r>
            <a:r>
              <a:rPr lang="en-US" sz="1600" dirty="0">
                <a:solidFill>
                  <a:srgbClr val="FF0000"/>
                </a:solidFill>
              </a:rPr>
              <a:t>‘</a:t>
            </a:r>
            <a:r>
              <a:rPr lang="en-US" sz="1600" dirty="0" err="1" smtClean="0">
                <a:solidFill>
                  <a:srgbClr val="FF0000"/>
                </a:solidFill>
              </a:rPr>
              <a:t>wline_slow</a:t>
            </a:r>
            <a:r>
              <a:rPr lang="en-US" sz="1600" dirty="0" smtClean="0">
                <a:solidFill>
                  <a:srgbClr val="FF0000"/>
                </a:solidFill>
              </a:rPr>
              <a:t>’ ‘</a:t>
            </a:r>
            <a:r>
              <a:rPr lang="en-US" sz="1600" dirty="0" err="1" smtClean="0">
                <a:solidFill>
                  <a:srgbClr val="FF0000"/>
                </a:solidFill>
              </a:rPr>
              <a:t>wline_fast</a:t>
            </a:r>
            <a:r>
              <a:rPr lang="en-US" sz="1600" dirty="0" smtClean="0">
                <a:solidFill>
                  <a:srgbClr val="FF0000"/>
                </a:solidFill>
              </a:rPr>
              <a:t>’</a:t>
            </a:r>
          </a:p>
          <a:p>
            <a:pPr marL="0" indent="0">
              <a:buNone/>
            </a:pPr>
            <a:r>
              <a:rPr lang="en-US" sz="1600" dirty="0" smtClean="0"/>
              <a:t>…</a:t>
            </a:r>
            <a:endParaRPr lang="en-US" sz="1600" dirty="0"/>
          </a:p>
          <a:p>
            <a:pPr marL="0" indent="0">
              <a:buNone/>
            </a:pPr>
            <a:r>
              <a:rPr lang="en-US" sz="1600" dirty="0"/>
              <a:t>[End Package Model</a:t>
            </a:r>
            <a:r>
              <a:rPr lang="en-US" sz="1600" dirty="0" smtClean="0"/>
              <a:t>]</a:t>
            </a:r>
          </a:p>
          <a:p>
            <a:pPr marL="0" indent="0">
              <a:buNone/>
            </a:pPr>
            <a:endParaRPr lang="en-US" sz="1100" dirty="0" smtClean="0"/>
          </a:p>
        </p:txBody>
      </p:sp>
      <p:sp>
        <p:nvSpPr>
          <p:cNvPr id="4" name="Footer Placeholder 3"/>
          <p:cNvSpPr>
            <a:spLocks noGrp="1"/>
          </p:cNvSpPr>
          <p:nvPr>
            <p:ph type="ftr" sz="quarter" idx="3"/>
          </p:nvPr>
        </p:nvSpPr>
        <p:spPr/>
        <p:txBody>
          <a:bodyPr/>
          <a:lstStyle/>
          <a:p>
            <a:fld id="{64DFFA53-7A85-49BB-896B-3AD28954ACCD}" type="slidenum">
              <a:rPr lang="en-US" smtClean="0"/>
              <a:pPr/>
              <a:t>12</a:t>
            </a:fld>
            <a:r>
              <a:rPr lang="en-US" dirty="0" smtClean="0"/>
              <a:t>	 	</a:t>
            </a:r>
          </a:p>
          <a:p>
            <a:endParaRPr lang="en-US" dirty="0" smtClean="0"/>
          </a:p>
          <a:p>
            <a:endParaRPr lang="en-US" dirty="0"/>
          </a:p>
        </p:txBody>
      </p:sp>
    </p:spTree>
    <p:extLst>
      <p:ext uri="{BB962C8B-B14F-4D97-AF65-F5344CB8AC3E}">
        <p14:creationId xmlns:p14="http://schemas.microsoft.com/office/powerpoint/2010/main" val="545633436"/>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010400" cy="609600"/>
          </a:xfrm>
        </p:spPr>
        <p:txBody>
          <a:bodyPr/>
          <a:lstStyle/>
          <a:p>
            <a:pPr marL="0" indent="0"/>
            <a:r>
              <a:rPr lang="en-US" sz="2800" dirty="0"/>
              <a:t> </a:t>
            </a:r>
            <a:r>
              <a:rPr lang="en-US" sz="2800" b="1" dirty="0" smtClean="0"/>
              <a:t>Enhanced Parameter Formats</a:t>
            </a:r>
            <a:endParaRPr lang="en-US" sz="2800" b="1" dirty="0"/>
          </a:p>
        </p:txBody>
      </p:sp>
      <p:sp>
        <p:nvSpPr>
          <p:cNvPr id="3" name="Content Placeholder 2"/>
          <p:cNvSpPr>
            <a:spLocks noGrp="1"/>
          </p:cNvSpPr>
          <p:nvPr>
            <p:ph idx="1"/>
          </p:nvPr>
        </p:nvSpPr>
        <p:spPr>
          <a:xfrm>
            <a:off x="1143000" y="838200"/>
            <a:ext cx="7162800" cy="5410200"/>
          </a:xfrm>
        </p:spPr>
        <p:txBody>
          <a:bodyPr/>
          <a:lstStyle/>
          <a:p>
            <a:pPr marL="0" indent="0">
              <a:buNone/>
            </a:pPr>
            <a:r>
              <a:rPr lang="en-US" sz="1400" dirty="0" smtClean="0"/>
              <a:t>Other possible &lt;formats&gt; that can be considered are:</a:t>
            </a:r>
          </a:p>
          <a:p>
            <a:pPr marL="400050" lvl="1" indent="0">
              <a:buNone/>
            </a:pPr>
            <a:r>
              <a:rPr lang="en-US" sz="1400" dirty="0" smtClean="0">
                <a:solidFill>
                  <a:srgbClr val="FF0000"/>
                </a:solidFill>
              </a:rPr>
              <a:t>Gaussian</a:t>
            </a:r>
            <a:r>
              <a:rPr lang="en-US" sz="1400" dirty="0" smtClean="0"/>
              <a:t> &lt;mean&gt; &lt;sigma&gt;</a:t>
            </a:r>
          </a:p>
          <a:p>
            <a:pPr marL="400050" lvl="1" indent="0">
              <a:buNone/>
            </a:pPr>
            <a:r>
              <a:rPr lang="en-US" sz="1400" dirty="0" err="1" smtClean="0">
                <a:solidFill>
                  <a:srgbClr val="FF0000"/>
                </a:solidFill>
              </a:rPr>
              <a:t>IntegerRange</a:t>
            </a:r>
            <a:r>
              <a:rPr lang="en-US" sz="1400" dirty="0" smtClean="0">
                <a:solidFill>
                  <a:srgbClr val="FF0000"/>
                </a:solidFill>
              </a:rPr>
              <a:t> </a:t>
            </a:r>
            <a:r>
              <a:rPr lang="en-US" sz="1400" dirty="0" smtClean="0"/>
              <a:t>&lt;min&gt; &lt;max&gt;</a:t>
            </a:r>
          </a:p>
          <a:p>
            <a:pPr marL="400050" lvl="1" indent="0">
              <a:buNone/>
            </a:pPr>
            <a:r>
              <a:rPr lang="en-US" sz="1400" dirty="0" err="1" smtClean="0">
                <a:solidFill>
                  <a:srgbClr val="FF0000"/>
                </a:solidFill>
              </a:rPr>
              <a:t>RealRange</a:t>
            </a:r>
            <a:r>
              <a:rPr lang="en-US" sz="1400" dirty="0" smtClean="0">
                <a:solidFill>
                  <a:srgbClr val="FF0000"/>
                </a:solidFill>
              </a:rPr>
              <a:t> </a:t>
            </a:r>
            <a:r>
              <a:rPr lang="en-US" sz="1400" dirty="0"/>
              <a:t>&lt;min&gt; &lt;max</a:t>
            </a:r>
            <a:r>
              <a:rPr lang="en-US" sz="1400" dirty="0" smtClean="0"/>
              <a:t>&gt;</a:t>
            </a:r>
          </a:p>
          <a:p>
            <a:pPr marL="400050" lvl="1" indent="0">
              <a:buNone/>
            </a:pPr>
            <a:r>
              <a:rPr lang="en-US" sz="1400" dirty="0" smtClean="0">
                <a:solidFill>
                  <a:srgbClr val="FF0000"/>
                </a:solidFill>
              </a:rPr>
              <a:t>PDF</a:t>
            </a:r>
            <a:r>
              <a:rPr lang="en-US" sz="1400" dirty="0" smtClean="0"/>
              <a:t> </a:t>
            </a:r>
            <a:r>
              <a:rPr lang="en-US" sz="1400" dirty="0"/>
              <a:t>&lt;value&gt; &lt;probability&gt; &lt;value&gt; &lt;</a:t>
            </a:r>
            <a:r>
              <a:rPr lang="en-US" sz="1400" dirty="0" smtClean="0"/>
              <a:t>prob.&gt; </a:t>
            </a:r>
            <a:r>
              <a:rPr lang="en-US" sz="1400" dirty="0"/>
              <a:t>&lt;value&gt; &lt;</a:t>
            </a:r>
            <a:r>
              <a:rPr lang="en-US" sz="1400" dirty="0" smtClean="0"/>
              <a:t>prob.&gt;  …</a:t>
            </a:r>
          </a:p>
          <a:p>
            <a:pPr marL="400050" lvl="1" indent="0">
              <a:buNone/>
            </a:pPr>
            <a:r>
              <a:rPr lang="en-US" sz="1400" dirty="0" smtClean="0">
                <a:solidFill>
                  <a:srgbClr val="FF0000"/>
                </a:solidFill>
              </a:rPr>
              <a:t>List</a:t>
            </a:r>
            <a:r>
              <a:rPr lang="en-US" sz="1400" dirty="0" smtClean="0"/>
              <a:t> </a:t>
            </a:r>
            <a:r>
              <a:rPr lang="en-US" sz="1400" dirty="0"/>
              <a:t>&lt;value&gt; &lt;value&gt; &lt;value&gt; &lt;value&gt; &lt;value</a:t>
            </a:r>
            <a:r>
              <a:rPr lang="en-US" sz="1400" dirty="0" smtClean="0"/>
              <a:t>&gt; …</a:t>
            </a:r>
          </a:p>
          <a:p>
            <a:pPr marL="0" indent="0">
              <a:buNone/>
            </a:pPr>
            <a:r>
              <a:rPr lang="en-US" sz="1400" dirty="0" smtClean="0"/>
              <a:t>Each &lt;format&gt; requires a definition of “Typ”</a:t>
            </a:r>
          </a:p>
          <a:p>
            <a:pPr marL="400050" lvl="1" indent="0">
              <a:buNone/>
            </a:pPr>
            <a:r>
              <a:rPr lang="en-US" sz="1400" dirty="0" smtClean="0"/>
              <a:t>Corner 	&lt;typ&gt;</a:t>
            </a:r>
          </a:p>
          <a:p>
            <a:pPr marL="400050" lvl="1" indent="0">
              <a:buNone/>
            </a:pPr>
            <a:r>
              <a:rPr lang="en-US" sz="1400" dirty="0" smtClean="0"/>
              <a:t>Gaussian 	&lt;</a:t>
            </a:r>
            <a:r>
              <a:rPr lang="en-US" sz="1400" dirty="0"/>
              <a:t>mean&gt; </a:t>
            </a:r>
            <a:endParaRPr lang="en-US" sz="1400" dirty="0" smtClean="0"/>
          </a:p>
          <a:p>
            <a:pPr marL="400050" lvl="1" indent="0">
              <a:buNone/>
            </a:pPr>
            <a:r>
              <a:rPr lang="en-US" sz="1400" dirty="0" err="1" smtClean="0"/>
              <a:t>IntegerRange</a:t>
            </a:r>
            <a:r>
              <a:rPr lang="en-US" sz="1400" dirty="0" smtClean="0"/>
              <a:t> 	(&lt;</a:t>
            </a:r>
            <a:r>
              <a:rPr lang="en-US" sz="1400" dirty="0"/>
              <a:t>min</a:t>
            </a:r>
            <a:r>
              <a:rPr lang="en-US" sz="1400" dirty="0" smtClean="0"/>
              <a:t>&gt;+&lt;</a:t>
            </a:r>
            <a:r>
              <a:rPr lang="en-US" sz="1400" dirty="0"/>
              <a:t>max</a:t>
            </a:r>
            <a:r>
              <a:rPr lang="en-US" sz="1400" dirty="0" smtClean="0"/>
              <a:t>&gt;)/2.	(round down)</a:t>
            </a:r>
          </a:p>
          <a:p>
            <a:pPr marL="400050" lvl="1" indent="0">
              <a:buNone/>
            </a:pPr>
            <a:r>
              <a:rPr lang="en-US" sz="1400" dirty="0" err="1" smtClean="0"/>
              <a:t>RealRange</a:t>
            </a:r>
            <a:r>
              <a:rPr lang="en-US" sz="1400" dirty="0" smtClean="0"/>
              <a:t> </a:t>
            </a:r>
            <a:r>
              <a:rPr lang="en-US" sz="1400" dirty="0"/>
              <a:t>	(&lt;min&gt;+&lt;max&gt;)/2</a:t>
            </a:r>
            <a:r>
              <a:rPr lang="en-US" sz="1400" dirty="0" smtClean="0"/>
              <a:t>.</a:t>
            </a:r>
            <a:endParaRPr lang="en-US" sz="1400" dirty="0"/>
          </a:p>
          <a:p>
            <a:pPr marL="400050" lvl="1" indent="0">
              <a:buNone/>
            </a:pPr>
            <a:r>
              <a:rPr lang="en-US" sz="1400" dirty="0"/>
              <a:t>PDF </a:t>
            </a:r>
            <a:r>
              <a:rPr lang="en-US" sz="1400" dirty="0" smtClean="0"/>
              <a:t>		</a:t>
            </a:r>
            <a:r>
              <a:rPr lang="en-US" sz="1400" dirty="0" err="1" smtClean="0"/>
              <a:t>Mean|Median|Mode</a:t>
            </a:r>
            <a:endParaRPr lang="en-US" sz="1400" dirty="0"/>
          </a:p>
          <a:p>
            <a:pPr marL="400050" lvl="1" indent="0">
              <a:buNone/>
            </a:pPr>
            <a:r>
              <a:rPr lang="en-US" sz="1400" dirty="0" smtClean="0"/>
              <a:t>List 		</a:t>
            </a:r>
            <a:r>
              <a:rPr lang="en-US" sz="1400" dirty="0" err="1" smtClean="0"/>
              <a:t>FirstValue</a:t>
            </a:r>
            <a:r>
              <a:rPr lang="en-US" sz="1400" dirty="0" smtClean="0"/>
              <a:t> | </a:t>
            </a:r>
            <a:r>
              <a:rPr lang="en-US" sz="1400" dirty="0" err="1" smtClean="0"/>
              <a:t>MiddleValue</a:t>
            </a:r>
            <a:endParaRPr lang="en-US" sz="1400" dirty="0" smtClean="0"/>
          </a:p>
          <a:p>
            <a:pPr marL="0" indent="0">
              <a:buNone/>
            </a:pPr>
            <a:r>
              <a:rPr lang="en-US" sz="1400" dirty="0" smtClean="0"/>
              <a:t>Three types of Parameter Value Selection</a:t>
            </a:r>
          </a:p>
          <a:p>
            <a:pPr lvl="1">
              <a:buFont typeface="+mj-lt"/>
              <a:buAutoNum type="arabicPeriod"/>
            </a:pPr>
            <a:r>
              <a:rPr lang="en-US" sz="1400" dirty="0" smtClean="0"/>
              <a:t>All Parameters are Typ</a:t>
            </a:r>
          </a:p>
          <a:p>
            <a:pPr marL="914400" lvl="2" indent="0">
              <a:buNone/>
            </a:pPr>
            <a:r>
              <a:rPr lang="en-US" sz="1400" dirty="0" smtClean="0"/>
              <a:t>This is the current IBIS Package Modeling capability</a:t>
            </a:r>
          </a:p>
          <a:p>
            <a:pPr lvl="1">
              <a:buFont typeface="+mj-lt"/>
              <a:buAutoNum type="arabicPeriod"/>
            </a:pPr>
            <a:r>
              <a:rPr lang="en-US" sz="1400" dirty="0" smtClean="0"/>
              <a:t>Corner Parameter are </a:t>
            </a:r>
            <a:r>
              <a:rPr lang="en-US" sz="1400" dirty="0" err="1" smtClean="0"/>
              <a:t>Typ|Slow|Fast</a:t>
            </a:r>
            <a:r>
              <a:rPr lang="en-US" sz="1400" dirty="0" smtClean="0"/>
              <a:t> (rest are Typ)</a:t>
            </a:r>
          </a:p>
          <a:p>
            <a:pPr marL="914400" lvl="2" indent="0">
              <a:buNone/>
            </a:pPr>
            <a:r>
              <a:rPr lang="en-US" sz="1400" dirty="0" smtClean="0"/>
              <a:t>Compatible with rest of IBIS using (Typ Min Max)</a:t>
            </a:r>
          </a:p>
          <a:p>
            <a:pPr lvl="1">
              <a:buFont typeface="+mj-lt"/>
              <a:buAutoNum type="arabicPeriod"/>
            </a:pPr>
            <a:r>
              <a:rPr lang="en-US" sz="1400" dirty="0" smtClean="0"/>
              <a:t>User/EDA tool can select any allowed value for each Parameter</a:t>
            </a:r>
          </a:p>
          <a:p>
            <a:pPr marL="914400" lvl="2" indent="0">
              <a:buNone/>
            </a:pPr>
            <a:r>
              <a:rPr lang="en-US" sz="1400" dirty="0" smtClean="0"/>
              <a:t>“AMI Flexibility” to support more than 3 corners, DOE, …</a:t>
            </a:r>
            <a:endParaRPr lang="en-US" sz="1400" dirty="0"/>
          </a:p>
          <a:p>
            <a:pPr marL="0" indent="0">
              <a:buNone/>
            </a:pPr>
            <a:endParaRPr lang="en-US" sz="1400" dirty="0"/>
          </a:p>
          <a:p>
            <a:pPr marL="0" indent="0">
              <a:buNone/>
            </a:pPr>
            <a:endParaRPr lang="en-US" sz="1100" dirty="0" smtClean="0"/>
          </a:p>
        </p:txBody>
      </p:sp>
      <p:sp>
        <p:nvSpPr>
          <p:cNvPr id="4" name="Footer Placeholder 3"/>
          <p:cNvSpPr>
            <a:spLocks noGrp="1"/>
          </p:cNvSpPr>
          <p:nvPr>
            <p:ph type="ftr" sz="quarter" idx="3"/>
          </p:nvPr>
        </p:nvSpPr>
        <p:spPr/>
        <p:txBody>
          <a:bodyPr/>
          <a:lstStyle/>
          <a:p>
            <a:fld id="{64DFFA53-7A85-49BB-896B-3AD28954ACCD}" type="slidenum">
              <a:rPr lang="en-US" smtClean="0"/>
              <a:pPr/>
              <a:t>13</a:t>
            </a:fld>
            <a:r>
              <a:rPr lang="en-US" dirty="0" smtClean="0"/>
              <a:t>	 	</a:t>
            </a:r>
          </a:p>
          <a:p>
            <a:endParaRPr lang="en-US" dirty="0" smtClean="0"/>
          </a:p>
          <a:p>
            <a:endParaRPr lang="en-US" dirty="0"/>
          </a:p>
        </p:txBody>
      </p:sp>
    </p:spTree>
    <p:extLst>
      <p:ext uri="{BB962C8B-B14F-4D97-AF65-F5344CB8AC3E}">
        <p14:creationId xmlns:p14="http://schemas.microsoft.com/office/powerpoint/2010/main" val="2844739156"/>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010400" cy="762000"/>
          </a:xfrm>
        </p:spPr>
        <p:txBody>
          <a:bodyPr/>
          <a:lstStyle/>
          <a:p>
            <a:pPr marL="0" indent="0"/>
            <a:r>
              <a:rPr lang="en-US" sz="2800" dirty="0"/>
              <a:t> </a:t>
            </a:r>
            <a:r>
              <a:rPr lang="en-US" sz="2800" b="1" dirty="0" smtClean="0"/>
              <a:t>Ports</a:t>
            </a:r>
            <a:endParaRPr lang="en-US" sz="2800" dirty="0"/>
          </a:p>
        </p:txBody>
      </p:sp>
      <p:sp>
        <p:nvSpPr>
          <p:cNvPr id="3" name="Content Placeholder 2"/>
          <p:cNvSpPr>
            <a:spLocks noGrp="1"/>
          </p:cNvSpPr>
          <p:nvPr>
            <p:ph idx="1"/>
          </p:nvPr>
        </p:nvSpPr>
        <p:spPr>
          <a:xfrm>
            <a:off x="1143000" y="990600"/>
            <a:ext cx="7162800" cy="5410200"/>
          </a:xfrm>
        </p:spPr>
        <p:txBody>
          <a:bodyPr/>
          <a:lstStyle/>
          <a:p>
            <a:pPr marL="0" indent="0">
              <a:buNone/>
            </a:pPr>
            <a:r>
              <a:rPr lang="en-US" sz="1600" dirty="0" smtClean="0"/>
              <a:t>Keyword</a:t>
            </a:r>
            <a:r>
              <a:rPr lang="en-US" sz="1600" dirty="0"/>
              <a:t>:         </a:t>
            </a:r>
            <a:r>
              <a:rPr lang="en-US" sz="1600" dirty="0" smtClean="0">
                <a:solidFill>
                  <a:srgbClr val="FF0000"/>
                </a:solidFill>
              </a:rPr>
              <a:t>Ports</a:t>
            </a:r>
            <a:r>
              <a:rPr lang="en-US" sz="1600" dirty="0" smtClean="0"/>
              <a:t> &lt;port&gt; </a:t>
            </a:r>
            <a:r>
              <a:rPr lang="en-US" sz="1600" dirty="0"/>
              <a:t>&lt;port</a:t>
            </a:r>
            <a:r>
              <a:rPr lang="en-US" sz="1600" dirty="0" smtClean="0"/>
              <a:t>&gt; &lt;</a:t>
            </a:r>
            <a:r>
              <a:rPr lang="en-US" sz="1600" dirty="0"/>
              <a:t>port</a:t>
            </a:r>
            <a:r>
              <a:rPr lang="en-US" sz="1600" dirty="0" smtClean="0"/>
              <a:t>&gt; &lt;</a:t>
            </a:r>
            <a:r>
              <a:rPr lang="en-US" sz="1600" dirty="0"/>
              <a:t>port</a:t>
            </a:r>
            <a:r>
              <a:rPr lang="en-US" sz="1600" dirty="0" smtClean="0"/>
              <a:t>&gt; &lt;</a:t>
            </a:r>
            <a:r>
              <a:rPr lang="en-US" sz="1600" dirty="0"/>
              <a:t>port</a:t>
            </a:r>
            <a:r>
              <a:rPr lang="en-US" sz="1600" dirty="0" smtClean="0"/>
              <a:t>&gt; &lt;</a:t>
            </a:r>
            <a:r>
              <a:rPr lang="en-US" sz="1600" dirty="0"/>
              <a:t>port</a:t>
            </a:r>
            <a:r>
              <a:rPr lang="en-US" sz="1600" dirty="0" smtClean="0"/>
              <a:t>&gt; …</a:t>
            </a:r>
            <a:endParaRPr lang="en-US" sz="1600" dirty="0"/>
          </a:p>
          <a:p>
            <a:pPr marL="0" indent="0">
              <a:buNone/>
            </a:pPr>
            <a:r>
              <a:rPr lang="en-US" sz="1600" i="1" dirty="0" smtClean="0"/>
              <a:t>Required</a:t>
            </a:r>
            <a:r>
              <a:rPr lang="en-US" sz="1600" i="1" dirty="0"/>
              <a:t>:</a:t>
            </a:r>
            <a:r>
              <a:rPr lang="en-US" sz="1600" dirty="0"/>
              <a:t>        </a:t>
            </a:r>
            <a:r>
              <a:rPr lang="en-US" sz="1600" dirty="0" smtClean="0"/>
              <a:t>No</a:t>
            </a:r>
            <a:endParaRPr lang="en-US" sz="1600" dirty="0" smtClean="0"/>
          </a:p>
          <a:p>
            <a:pPr marL="0" indent="0">
              <a:buNone/>
            </a:pPr>
            <a:r>
              <a:rPr lang="en-US" sz="1600" i="1" dirty="0" smtClean="0"/>
              <a:t>Description</a:t>
            </a:r>
            <a:r>
              <a:rPr lang="en-US" sz="1600" i="1" dirty="0"/>
              <a:t>:     </a:t>
            </a:r>
            <a:r>
              <a:rPr lang="en-US" sz="1600" dirty="0" smtClean="0"/>
              <a:t>Defines the node names associated with the Ports (Terminals) of an IBIS-ISS subckt or a </a:t>
            </a:r>
            <a:r>
              <a:rPr lang="en-US" sz="1600" dirty="0" err="1" smtClean="0"/>
              <a:t>Toushtone</a:t>
            </a:r>
            <a:r>
              <a:rPr lang="en-US" sz="1600" dirty="0" smtClean="0"/>
              <a:t> file</a:t>
            </a:r>
            <a:endParaRPr lang="en-US" sz="1600" dirty="0"/>
          </a:p>
          <a:p>
            <a:pPr marL="0" indent="0">
              <a:buNone/>
            </a:pPr>
            <a:r>
              <a:rPr lang="en-US" sz="1600" i="1" dirty="0"/>
              <a:t>Sub-</a:t>
            </a:r>
            <a:r>
              <a:rPr lang="en-US" sz="1600" i="1" dirty="0" err="1"/>
              <a:t>Params</a:t>
            </a:r>
            <a:r>
              <a:rPr lang="en-US" sz="1600" i="1" dirty="0"/>
              <a:t>:    </a:t>
            </a:r>
            <a:r>
              <a:rPr lang="en-US" sz="1600" dirty="0" smtClean="0"/>
              <a:t>None</a:t>
            </a:r>
            <a:endParaRPr lang="en-US" sz="1600" dirty="0"/>
          </a:p>
          <a:p>
            <a:pPr marL="0" indent="0">
              <a:buNone/>
            </a:pPr>
            <a:r>
              <a:rPr lang="en-US" sz="1600" i="1" dirty="0"/>
              <a:t>Usage Rules:   </a:t>
            </a:r>
            <a:r>
              <a:rPr lang="en-US" sz="1600" dirty="0" smtClean="0"/>
              <a:t>Ports must </a:t>
            </a:r>
            <a:r>
              <a:rPr lang="en-US" sz="1600" dirty="0" smtClean="0"/>
              <a:t>be allowed &lt;port&gt; names that correspond to either a Component Pin, Component Die Pad, or Buffer Terminal. The order of the &lt;ports&gt; shall be the order of the Terminals of the IBIS-ISS subckt or Touchstone file. There may be more than one Ports keyword in a </a:t>
            </a:r>
            <a:r>
              <a:rPr lang="en-US" sz="1600" dirty="0"/>
              <a:t>[Begin Package </a:t>
            </a:r>
            <a:r>
              <a:rPr lang="en-US" sz="1600" dirty="0"/>
              <a:t>Model] </a:t>
            </a:r>
            <a:r>
              <a:rPr lang="en-US" sz="1600" dirty="0" smtClean="0"/>
              <a:t>. If there are more than one Ports record in a </a:t>
            </a:r>
            <a:r>
              <a:rPr lang="en-US" sz="1600" dirty="0"/>
              <a:t>[Begin Package </a:t>
            </a:r>
            <a:r>
              <a:rPr lang="en-US" sz="1600" dirty="0" smtClean="0"/>
              <a:t>Model], then subsequent Ports records after the first Port record shall be considered continuation lines, and the &lt;ports&gt; shall be concatenated.</a:t>
            </a:r>
          </a:p>
          <a:p>
            <a:pPr marL="0" indent="0">
              <a:buNone/>
            </a:pPr>
            <a:endParaRPr lang="en-US" sz="1100" dirty="0" smtClean="0"/>
          </a:p>
        </p:txBody>
      </p:sp>
      <p:sp>
        <p:nvSpPr>
          <p:cNvPr id="4" name="Footer Placeholder 3"/>
          <p:cNvSpPr>
            <a:spLocks noGrp="1"/>
          </p:cNvSpPr>
          <p:nvPr>
            <p:ph type="ftr" sz="quarter" idx="3"/>
          </p:nvPr>
        </p:nvSpPr>
        <p:spPr/>
        <p:txBody>
          <a:bodyPr/>
          <a:lstStyle/>
          <a:p>
            <a:fld id="{64DFFA53-7A85-49BB-896B-3AD28954ACCD}" type="slidenum">
              <a:rPr lang="en-US" smtClean="0"/>
              <a:pPr/>
              <a:t>14</a:t>
            </a:fld>
            <a:r>
              <a:rPr lang="en-US" dirty="0" smtClean="0"/>
              <a:t>	 	</a:t>
            </a:r>
          </a:p>
          <a:p>
            <a:endParaRPr lang="en-US" dirty="0" smtClean="0"/>
          </a:p>
          <a:p>
            <a:endParaRPr lang="en-US" dirty="0"/>
          </a:p>
        </p:txBody>
      </p:sp>
    </p:spTree>
    <p:extLst>
      <p:ext uri="{BB962C8B-B14F-4D97-AF65-F5344CB8AC3E}">
        <p14:creationId xmlns:p14="http://schemas.microsoft.com/office/powerpoint/2010/main" val="3095885532"/>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010400" cy="762000"/>
          </a:xfrm>
        </p:spPr>
        <p:txBody>
          <a:bodyPr/>
          <a:lstStyle/>
          <a:p>
            <a:pPr marL="0" indent="0"/>
            <a:r>
              <a:rPr lang="en-US" sz="2800" dirty="0"/>
              <a:t> </a:t>
            </a:r>
            <a:r>
              <a:rPr lang="en-US" sz="2800" b="1" dirty="0" err="1" smtClean="0"/>
              <a:t>Sparse_Ports</a:t>
            </a:r>
            <a:endParaRPr lang="en-US" sz="2800" b="1" dirty="0"/>
          </a:p>
        </p:txBody>
      </p:sp>
      <p:sp>
        <p:nvSpPr>
          <p:cNvPr id="3" name="Content Placeholder 2"/>
          <p:cNvSpPr>
            <a:spLocks noGrp="1"/>
          </p:cNvSpPr>
          <p:nvPr>
            <p:ph idx="1"/>
          </p:nvPr>
        </p:nvSpPr>
        <p:spPr>
          <a:xfrm>
            <a:off x="1143000" y="990600"/>
            <a:ext cx="7162800" cy="5410200"/>
          </a:xfrm>
        </p:spPr>
        <p:txBody>
          <a:bodyPr/>
          <a:lstStyle/>
          <a:p>
            <a:pPr marL="0" indent="0">
              <a:buNone/>
            </a:pPr>
            <a:r>
              <a:rPr lang="en-US" sz="1600" dirty="0" smtClean="0"/>
              <a:t>Keyword</a:t>
            </a:r>
            <a:r>
              <a:rPr lang="en-US" sz="1600" dirty="0"/>
              <a:t>:         </a:t>
            </a:r>
            <a:r>
              <a:rPr lang="en-US" sz="1600" dirty="0" err="1" smtClean="0">
                <a:solidFill>
                  <a:srgbClr val="FF0000"/>
                </a:solidFill>
              </a:rPr>
              <a:t>Sparse_Ports</a:t>
            </a:r>
            <a:r>
              <a:rPr lang="en-US" sz="1600" dirty="0" smtClean="0"/>
              <a:t> &lt;port #&gt; &lt;port</a:t>
            </a:r>
            <a:r>
              <a:rPr lang="en-US" sz="1600" dirty="0" smtClean="0"/>
              <a:t>&gt; </a:t>
            </a:r>
            <a:r>
              <a:rPr lang="en-US" sz="1600" dirty="0"/>
              <a:t>&lt;port #&gt; &lt;</a:t>
            </a:r>
            <a:r>
              <a:rPr lang="en-US" sz="1600" dirty="0"/>
              <a:t>port</a:t>
            </a:r>
            <a:r>
              <a:rPr lang="en-US" sz="1600" dirty="0" smtClean="0"/>
              <a:t>&gt; </a:t>
            </a:r>
            <a:r>
              <a:rPr lang="en-US" sz="1600" dirty="0" smtClean="0"/>
              <a:t>…</a:t>
            </a:r>
            <a:endParaRPr lang="en-US" sz="1600" dirty="0"/>
          </a:p>
          <a:p>
            <a:pPr marL="0" indent="0">
              <a:buNone/>
            </a:pPr>
            <a:r>
              <a:rPr lang="en-US" sz="1600" i="1" dirty="0" smtClean="0"/>
              <a:t>Required</a:t>
            </a:r>
            <a:r>
              <a:rPr lang="en-US" sz="1600" i="1" dirty="0"/>
              <a:t>:</a:t>
            </a:r>
            <a:r>
              <a:rPr lang="en-US" sz="1600" dirty="0"/>
              <a:t>        </a:t>
            </a:r>
            <a:r>
              <a:rPr lang="en-US" sz="1600" dirty="0" smtClean="0"/>
              <a:t>No</a:t>
            </a:r>
            <a:endParaRPr lang="en-US" sz="1600" dirty="0" smtClean="0"/>
          </a:p>
          <a:p>
            <a:pPr marL="0" indent="0">
              <a:buNone/>
            </a:pPr>
            <a:r>
              <a:rPr lang="en-US" sz="1600" i="1" dirty="0" smtClean="0"/>
              <a:t>Description</a:t>
            </a:r>
            <a:r>
              <a:rPr lang="en-US" sz="1600" i="1" dirty="0"/>
              <a:t>:     </a:t>
            </a:r>
            <a:r>
              <a:rPr lang="en-US" sz="1600" dirty="0" smtClean="0"/>
              <a:t>Defines the node names associated with the Ports (Terminals) of an IBIS-ISS subckt or a </a:t>
            </a:r>
            <a:r>
              <a:rPr lang="en-US" sz="1600" dirty="0" err="1" smtClean="0"/>
              <a:t>Toushtone</a:t>
            </a:r>
            <a:r>
              <a:rPr lang="en-US" sz="1600" dirty="0" smtClean="0"/>
              <a:t> file</a:t>
            </a:r>
            <a:endParaRPr lang="en-US" sz="1600" dirty="0"/>
          </a:p>
          <a:p>
            <a:pPr marL="0" indent="0">
              <a:buNone/>
            </a:pPr>
            <a:r>
              <a:rPr lang="en-US" sz="1600" i="1" dirty="0"/>
              <a:t>Sub-</a:t>
            </a:r>
            <a:r>
              <a:rPr lang="en-US" sz="1600" i="1" dirty="0" err="1"/>
              <a:t>Params</a:t>
            </a:r>
            <a:r>
              <a:rPr lang="en-US" sz="1600" i="1" dirty="0"/>
              <a:t>:    </a:t>
            </a:r>
            <a:r>
              <a:rPr lang="en-US" sz="1600" dirty="0" smtClean="0"/>
              <a:t>None</a:t>
            </a:r>
            <a:endParaRPr lang="en-US" sz="1600" dirty="0"/>
          </a:p>
          <a:p>
            <a:pPr marL="0" indent="0">
              <a:buNone/>
            </a:pPr>
            <a:r>
              <a:rPr lang="en-US" sz="1600" i="1" dirty="0"/>
              <a:t>Usage Rules:   </a:t>
            </a:r>
            <a:r>
              <a:rPr lang="en-US" sz="1600" dirty="0" err="1" smtClean="0"/>
              <a:t>Sparse_Ports</a:t>
            </a:r>
            <a:r>
              <a:rPr lang="en-US" sz="1600" dirty="0" smtClean="0"/>
              <a:t> must </a:t>
            </a:r>
            <a:r>
              <a:rPr lang="en-US" sz="1600" dirty="0" smtClean="0"/>
              <a:t>be </a:t>
            </a:r>
            <a:r>
              <a:rPr lang="en-US" sz="1600" dirty="0" smtClean="0"/>
              <a:t>followed by </a:t>
            </a:r>
            <a:r>
              <a:rPr lang="en-US" sz="1600" dirty="0" smtClean="0"/>
              <a:t>port number and </a:t>
            </a:r>
            <a:r>
              <a:rPr lang="en-US" sz="1600" dirty="0" smtClean="0"/>
              <a:t>port </a:t>
            </a:r>
            <a:r>
              <a:rPr lang="en-US" sz="1600" dirty="0" smtClean="0"/>
              <a:t>names </a:t>
            </a:r>
            <a:r>
              <a:rPr lang="en-US" sz="1600" dirty="0" smtClean="0"/>
              <a:t>pairs. The port number must be a positive integer numerically less than or equal to the number of ports in the subckt, or Touchstone file. A port number may appear only once in the list of pairs. The port name must correspond </a:t>
            </a:r>
            <a:r>
              <a:rPr lang="en-US" sz="1600" dirty="0" smtClean="0"/>
              <a:t>to either a Component Pin, Component Die Pad, or Buffer Terminal. </a:t>
            </a:r>
            <a:r>
              <a:rPr lang="en-US" sz="1600" dirty="0" smtClean="0"/>
              <a:t>There </a:t>
            </a:r>
            <a:r>
              <a:rPr lang="en-US" sz="1600" dirty="0" smtClean="0"/>
              <a:t>may be more than one </a:t>
            </a:r>
            <a:r>
              <a:rPr lang="en-US" sz="1600" dirty="0" err="1"/>
              <a:t>Sparse_Ports</a:t>
            </a:r>
            <a:r>
              <a:rPr lang="en-US" sz="1600" dirty="0"/>
              <a:t> </a:t>
            </a:r>
            <a:r>
              <a:rPr lang="en-US" sz="1600" dirty="0" smtClean="0"/>
              <a:t>keyword in a </a:t>
            </a:r>
            <a:r>
              <a:rPr lang="en-US" sz="1600" dirty="0" smtClean="0"/>
              <a:t>[Begin Package </a:t>
            </a:r>
            <a:r>
              <a:rPr lang="en-US" sz="1600" dirty="0"/>
              <a:t>Model] </a:t>
            </a:r>
            <a:r>
              <a:rPr lang="en-US" sz="1600" dirty="0" smtClean="0"/>
              <a:t>. If there are more than one </a:t>
            </a:r>
            <a:r>
              <a:rPr lang="en-US" sz="1600" dirty="0" err="1"/>
              <a:t>Sparse_Ports</a:t>
            </a:r>
            <a:r>
              <a:rPr lang="en-US" sz="1600" dirty="0"/>
              <a:t> </a:t>
            </a:r>
            <a:r>
              <a:rPr lang="en-US" sz="1600" dirty="0" smtClean="0"/>
              <a:t>record in a </a:t>
            </a:r>
            <a:r>
              <a:rPr lang="en-US" sz="1600" dirty="0"/>
              <a:t>[Begin Package </a:t>
            </a:r>
            <a:r>
              <a:rPr lang="en-US" sz="1600" dirty="0" smtClean="0"/>
              <a:t>Model], then subsequent </a:t>
            </a:r>
            <a:r>
              <a:rPr lang="en-US" sz="1600" dirty="0" err="1"/>
              <a:t>Sparse_Ports</a:t>
            </a:r>
            <a:r>
              <a:rPr lang="en-US" sz="1600" dirty="0"/>
              <a:t> </a:t>
            </a:r>
            <a:r>
              <a:rPr lang="en-US" sz="1600" dirty="0" smtClean="0"/>
              <a:t>records after the first Port record shall be considered continuation </a:t>
            </a:r>
            <a:r>
              <a:rPr lang="en-US" sz="1600" dirty="0" smtClean="0"/>
              <a:t>lines.</a:t>
            </a:r>
            <a:endParaRPr lang="en-US" sz="1600" dirty="0" smtClean="0"/>
          </a:p>
          <a:p>
            <a:pPr marL="0" indent="0">
              <a:buNone/>
            </a:pPr>
            <a:endParaRPr lang="en-US" sz="1100" dirty="0" smtClean="0"/>
          </a:p>
        </p:txBody>
      </p:sp>
      <p:sp>
        <p:nvSpPr>
          <p:cNvPr id="4" name="Footer Placeholder 3"/>
          <p:cNvSpPr>
            <a:spLocks noGrp="1"/>
          </p:cNvSpPr>
          <p:nvPr>
            <p:ph type="ftr" sz="quarter" idx="3"/>
          </p:nvPr>
        </p:nvSpPr>
        <p:spPr/>
        <p:txBody>
          <a:bodyPr/>
          <a:lstStyle/>
          <a:p>
            <a:fld id="{64DFFA53-7A85-49BB-896B-3AD28954ACCD}" type="slidenum">
              <a:rPr lang="en-US" smtClean="0"/>
              <a:pPr/>
              <a:t>15</a:t>
            </a:fld>
            <a:r>
              <a:rPr lang="en-US" dirty="0" smtClean="0"/>
              <a:t>	 	</a:t>
            </a:r>
          </a:p>
          <a:p>
            <a:endParaRPr lang="en-US" dirty="0" smtClean="0"/>
          </a:p>
          <a:p>
            <a:endParaRPr lang="en-US" dirty="0"/>
          </a:p>
        </p:txBody>
      </p:sp>
    </p:spTree>
    <p:extLst>
      <p:ext uri="{BB962C8B-B14F-4D97-AF65-F5344CB8AC3E}">
        <p14:creationId xmlns:p14="http://schemas.microsoft.com/office/powerpoint/2010/main" val="1121221042"/>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010400" cy="762000"/>
          </a:xfrm>
        </p:spPr>
        <p:txBody>
          <a:bodyPr/>
          <a:lstStyle/>
          <a:p>
            <a:pPr marL="0" indent="0"/>
            <a:r>
              <a:rPr lang="en-US" sz="2800" b="1" dirty="0"/>
              <a:t> </a:t>
            </a:r>
            <a:r>
              <a:rPr lang="en-US" sz="2800" b="1" dirty="0" smtClean="0"/>
              <a:t>Signal (I/O) Port </a:t>
            </a:r>
            <a:r>
              <a:rPr lang="en-US" sz="2800" b="1" dirty="0"/>
              <a:t>Naming Rules</a:t>
            </a:r>
          </a:p>
        </p:txBody>
      </p:sp>
      <p:sp>
        <p:nvSpPr>
          <p:cNvPr id="3" name="Content Placeholder 2"/>
          <p:cNvSpPr>
            <a:spLocks noGrp="1"/>
          </p:cNvSpPr>
          <p:nvPr>
            <p:ph idx="1"/>
          </p:nvPr>
        </p:nvSpPr>
        <p:spPr>
          <a:xfrm>
            <a:off x="1143000" y="990600"/>
            <a:ext cx="7162800" cy="5410200"/>
          </a:xfrm>
        </p:spPr>
        <p:txBody>
          <a:bodyPr/>
          <a:lstStyle/>
          <a:p>
            <a:pPr marL="0" indent="0">
              <a:buNone/>
            </a:pPr>
            <a:r>
              <a:rPr lang="en-US" sz="1800" u="sng" dirty="0" smtClean="0"/>
              <a:t>Pin I/O</a:t>
            </a:r>
          </a:p>
          <a:p>
            <a:pPr marL="400050" lvl="1" indent="0">
              <a:buNone/>
            </a:pPr>
            <a:r>
              <a:rPr lang="en-US" sz="1400" dirty="0" smtClean="0">
                <a:solidFill>
                  <a:srgbClr val="FF0000"/>
                </a:solidFill>
              </a:rPr>
              <a:t>Pin</a:t>
            </a:r>
            <a:r>
              <a:rPr lang="en-US" sz="1400" dirty="0" smtClean="0"/>
              <a:t>.&lt;</a:t>
            </a:r>
            <a:r>
              <a:rPr lang="en-US" sz="1400" dirty="0" err="1" smtClean="0"/>
              <a:t>pin_number</a:t>
            </a:r>
            <a:r>
              <a:rPr lang="en-US" sz="1400" dirty="0" smtClean="0"/>
              <a:t>&gt;</a:t>
            </a:r>
          </a:p>
          <a:p>
            <a:pPr marL="400050" lvl="1" indent="0">
              <a:buNone/>
            </a:pPr>
            <a:r>
              <a:rPr lang="en-US" sz="1400" dirty="0" err="1" smtClean="0">
                <a:solidFill>
                  <a:srgbClr val="FF0000"/>
                </a:solidFill>
              </a:rPr>
              <a:t>Pin_Mod</a:t>
            </a:r>
            <a:r>
              <a:rPr lang="en-US" sz="1400" dirty="0" smtClean="0"/>
              <a:t>,&lt;</a:t>
            </a:r>
            <a:r>
              <a:rPr lang="en-US" sz="1400" dirty="0" err="1" smtClean="0"/>
              <a:t>model_name</a:t>
            </a:r>
            <a:r>
              <a:rPr lang="en-US" sz="1400" dirty="0" smtClean="0"/>
              <a:t>&gt;</a:t>
            </a:r>
          </a:p>
          <a:p>
            <a:pPr marL="400050" lvl="1" indent="0">
              <a:buNone/>
            </a:pPr>
            <a:r>
              <a:rPr lang="en-US" sz="1400" dirty="0" err="1" smtClean="0">
                <a:solidFill>
                  <a:srgbClr val="FF0000"/>
                </a:solidFill>
              </a:rPr>
              <a:t>Pin_Mod</a:t>
            </a:r>
            <a:r>
              <a:rPr lang="en-US" sz="1400" dirty="0" smtClean="0">
                <a:solidFill>
                  <a:srgbClr val="FF0000"/>
                </a:solidFill>
              </a:rPr>
              <a:t>+</a:t>
            </a:r>
            <a:r>
              <a:rPr lang="en-US" sz="1400" dirty="0" smtClean="0"/>
              <a:t>,&lt;</a:t>
            </a:r>
            <a:r>
              <a:rPr lang="en-US" sz="1400" dirty="0" err="1"/>
              <a:t>model_name</a:t>
            </a:r>
            <a:r>
              <a:rPr lang="en-US" sz="1400" dirty="0"/>
              <a:t>&gt;</a:t>
            </a:r>
          </a:p>
          <a:p>
            <a:pPr marL="400050" lvl="1" indent="0">
              <a:buNone/>
            </a:pPr>
            <a:r>
              <a:rPr lang="en-US" sz="1400" dirty="0" err="1" smtClean="0">
                <a:solidFill>
                  <a:srgbClr val="FF0000"/>
                </a:solidFill>
              </a:rPr>
              <a:t>Pin_Mod</a:t>
            </a:r>
            <a:r>
              <a:rPr lang="en-US" sz="1400" dirty="0" smtClean="0">
                <a:solidFill>
                  <a:srgbClr val="FF0000"/>
                </a:solidFill>
              </a:rPr>
              <a:t>-</a:t>
            </a:r>
            <a:r>
              <a:rPr lang="en-US" sz="1400" dirty="0" smtClean="0"/>
              <a:t>,&lt;</a:t>
            </a:r>
            <a:r>
              <a:rPr lang="en-US" sz="1400" dirty="0" err="1"/>
              <a:t>model_name</a:t>
            </a:r>
            <a:r>
              <a:rPr lang="en-US" sz="1400" dirty="0" smtClean="0"/>
              <a:t>&gt;</a:t>
            </a:r>
          </a:p>
          <a:p>
            <a:pPr marL="400050" lvl="1" indent="0">
              <a:buNone/>
            </a:pPr>
            <a:endParaRPr lang="en-US" sz="1400" dirty="0" smtClean="0"/>
          </a:p>
          <a:p>
            <a:pPr marL="0" indent="0">
              <a:buNone/>
            </a:pPr>
            <a:r>
              <a:rPr lang="en-US" sz="1800" u="sng" dirty="0" smtClean="0"/>
              <a:t>Die Pad I/O</a:t>
            </a:r>
          </a:p>
          <a:p>
            <a:pPr marL="400050" lvl="1" indent="0">
              <a:buNone/>
            </a:pPr>
            <a:r>
              <a:rPr lang="en-US" sz="1400" dirty="0" smtClean="0">
                <a:solidFill>
                  <a:srgbClr val="FF0000"/>
                </a:solidFill>
              </a:rPr>
              <a:t>Pad</a:t>
            </a:r>
            <a:r>
              <a:rPr lang="en-US" sz="1400" dirty="0" smtClean="0"/>
              <a:t>.&lt;</a:t>
            </a:r>
            <a:r>
              <a:rPr lang="en-US" sz="1400" dirty="0" err="1"/>
              <a:t>pin_number</a:t>
            </a:r>
            <a:r>
              <a:rPr lang="en-US" sz="1400" dirty="0" smtClean="0"/>
              <a:t>&gt;:</a:t>
            </a:r>
          </a:p>
          <a:p>
            <a:pPr marL="400050" lvl="1" indent="0">
              <a:buNone/>
            </a:pPr>
            <a:r>
              <a:rPr lang="en-US" sz="1400" dirty="0" err="1" smtClean="0">
                <a:solidFill>
                  <a:srgbClr val="FF0000"/>
                </a:solidFill>
              </a:rPr>
              <a:t>Pad_Mod</a:t>
            </a:r>
            <a:r>
              <a:rPr lang="en-US" sz="1400" dirty="0"/>
              <a:t>.</a:t>
            </a:r>
            <a:r>
              <a:rPr lang="en-US" sz="1400" dirty="0" smtClean="0"/>
              <a:t>&lt;</a:t>
            </a:r>
            <a:r>
              <a:rPr lang="en-US" sz="1400" dirty="0" err="1" smtClean="0"/>
              <a:t>model_name</a:t>
            </a:r>
            <a:r>
              <a:rPr lang="en-US" sz="1400" dirty="0" smtClean="0"/>
              <a:t>&gt;</a:t>
            </a:r>
          </a:p>
          <a:p>
            <a:pPr marL="400050" lvl="1" indent="0">
              <a:buNone/>
            </a:pPr>
            <a:r>
              <a:rPr lang="en-US" sz="1400" dirty="0" err="1" smtClean="0">
                <a:solidFill>
                  <a:srgbClr val="FF0000"/>
                </a:solidFill>
              </a:rPr>
              <a:t>Pad_Mod</a:t>
            </a:r>
            <a:r>
              <a:rPr lang="en-US" sz="1400" dirty="0" smtClean="0">
                <a:solidFill>
                  <a:srgbClr val="FF0000"/>
                </a:solidFill>
              </a:rPr>
              <a:t>+</a:t>
            </a:r>
            <a:r>
              <a:rPr lang="en-US" sz="1400" dirty="0" smtClean="0"/>
              <a:t>.&lt;</a:t>
            </a:r>
            <a:r>
              <a:rPr lang="en-US" sz="1400" dirty="0" err="1" smtClean="0"/>
              <a:t>model_name</a:t>
            </a:r>
            <a:r>
              <a:rPr lang="en-US" sz="1400" dirty="0" smtClean="0"/>
              <a:t>&gt;</a:t>
            </a:r>
          </a:p>
          <a:p>
            <a:pPr marL="400050" lvl="1" indent="0">
              <a:buNone/>
            </a:pPr>
            <a:r>
              <a:rPr lang="en-US" sz="1400" dirty="0" err="1" smtClean="0">
                <a:solidFill>
                  <a:srgbClr val="FF0000"/>
                </a:solidFill>
              </a:rPr>
              <a:t>Pad_Mod</a:t>
            </a:r>
            <a:r>
              <a:rPr lang="en-US" sz="1400" dirty="0" smtClean="0">
                <a:solidFill>
                  <a:srgbClr val="FF0000"/>
                </a:solidFill>
              </a:rPr>
              <a:t>-</a:t>
            </a:r>
            <a:r>
              <a:rPr lang="en-US" sz="1400" dirty="0" smtClean="0"/>
              <a:t>.&lt;</a:t>
            </a:r>
            <a:r>
              <a:rPr lang="en-US" sz="1400" dirty="0" err="1"/>
              <a:t>model_name</a:t>
            </a:r>
            <a:r>
              <a:rPr lang="en-US" sz="1400" dirty="0"/>
              <a:t>&gt;</a:t>
            </a:r>
          </a:p>
          <a:p>
            <a:pPr marL="400050" lvl="1" indent="0">
              <a:buNone/>
            </a:pPr>
            <a:endParaRPr lang="en-US" sz="1400" dirty="0"/>
          </a:p>
          <a:p>
            <a:pPr marL="0" indent="0">
              <a:buNone/>
            </a:pPr>
            <a:r>
              <a:rPr lang="en-US" sz="1800" u="sng" dirty="0" smtClean="0"/>
              <a:t>Buffer Terminal I/O</a:t>
            </a:r>
          </a:p>
          <a:p>
            <a:pPr marL="400050" lvl="1" indent="0">
              <a:buNone/>
            </a:pPr>
            <a:r>
              <a:rPr lang="en-US" sz="1400" dirty="0" err="1" smtClean="0">
                <a:solidFill>
                  <a:srgbClr val="FF0000"/>
                </a:solidFill>
              </a:rPr>
              <a:t>Buf</a:t>
            </a:r>
            <a:r>
              <a:rPr lang="en-US" sz="1400" dirty="0" smtClean="0"/>
              <a:t>.&lt;</a:t>
            </a:r>
            <a:r>
              <a:rPr lang="en-US" sz="1400" dirty="0" err="1"/>
              <a:t>pin_number</a:t>
            </a:r>
            <a:r>
              <a:rPr lang="en-US" sz="1400" dirty="0"/>
              <a:t>&gt;</a:t>
            </a:r>
          </a:p>
          <a:p>
            <a:pPr marL="400050" lvl="1" indent="0">
              <a:buNone/>
            </a:pPr>
            <a:r>
              <a:rPr lang="en-US" sz="1400" dirty="0" err="1" smtClean="0">
                <a:solidFill>
                  <a:srgbClr val="FF0000"/>
                </a:solidFill>
              </a:rPr>
              <a:t>Buf_Mod</a:t>
            </a:r>
            <a:r>
              <a:rPr lang="en-US" sz="1400" dirty="0"/>
              <a:t>/</a:t>
            </a:r>
            <a:r>
              <a:rPr lang="en-US" sz="1400" dirty="0" smtClean="0"/>
              <a:t>&lt;</a:t>
            </a:r>
            <a:r>
              <a:rPr lang="en-US" sz="1400" dirty="0" err="1" smtClean="0"/>
              <a:t>model_name</a:t>
            </a:r>
            <a:r>
              <a:rPr lang="en-US" sz="1400" dirty="0" smtClean="0"/>
              <a:t>&gt;</a:t>
            </a:r>
          </a:p>
          <a:p>
            <a:pPr marL="400050" lvl="1" indent="0">
              <a:buNone/>
            </a:pPr>
            <a:r>
              <a:rPr lang="en-US" sz="1400" dirty="0" err="1" smtClean="0">
                <a:solidFill>
                  <a:srgbClr val="FF0000"/>
                </a:solidFill>
              </a:rPr>
              <a:t>Buf_Mod</a:t>
            </a:r>
            <a:r>
              <a:rPr lang="en-US" sz="1400" dirty="0" smtClean="0">
                <a:solidFill>
                  <a:srgbClr val="FF0000"/>
                </a:solidFill>
              </a:rPr>
              <a:t>+ </a:t>
            </a:r>
            <a:r>
              <a:rPr lang="en-US" sz="1400" dirty="0" smtClean="0"/>
              <a:t>.&lt;</a:t>
            </a:r>
            <a:r>
              <a:rPr lang="en-US" sz="1400" dirty="0" err="1"/>
              <a:t>model_name</a:t>
            </a:r>
            <a:r>
              <a:rPr lang="en-US" sz="1400" dirty="0" smtClean="0"/>
              <a:t>&gt; </a:t>
            </a:r>
          </a:p>
          <a:p>
            <a:pPr marL="400050" lvl="1" indent="0">
              <a:buNone/>
            </a:pPr>
            <a:r>
              <a:rPr lang="en-US" sz="1400" dirty="0" err="1" smtClean="0">
                <a:solidFill>
                  <a:srgbClr val="FF0000"/>
                </a:solidFill>
              </a:rPr>
              <a:t>Buf_Mod</a:t>
            </a:r>
            <a:r>
              <a:rPr lang="en-US" sz="1400" dirty="0" smtClean="0">
                <a:solidFill>
                  <a:srgbClr val="FF0000"/>
                </a:solidFill>
              </a:rPr>
              <a:t>- </a:t>
            </a:r>
            <a:r>
              <a:rPr lang="en-US" sz="1400" dirty="0" smtClean="0"/>
              <a:t>.&lt;</a:t>
            </a:r>
            <a:r>
              <a:rPr lang="en-US" sz="1400" dirty="0" err="1"/>
              <a:t>model_name</a:t>
            </a:r>
            <a:r>
              <a:rPr lang="en-US" sz="1400" dirty="0"/>
              <a:t>&gt;</a:t>
            </a:r>
          </a:p>
          <a:p>
            <a:pPr marL="0" indent="0">
              <a:buNone/>
            </a:pPr>
            <a:endParaRPr lang="en-US" sz="1100" dirty="0" smtClean="0"/>
          </a:p>
        </p:txBody>
      </p:sp>
      <p:sp>
        <p:nvSpPr>
          <p:cNvPr id="4" name="Footer Placeholder 3"/>
          <p:cNvSpPr>
            <a:spLocks noGrp="1"/>
          </p:cNvSpPr>
          <p:nvPr>
            <p:ph type="ftr" sz="quarter" idx="3"/>
          </p:nvPr>
        </p:nvSpPr>
        <p:spPr/>
        <p:txBody>
          <a:bodyPr/>
          <a:lstStyle/>
          <a:p>
            <a:fld id="{64DFFA53-7A85-49BB-896B-3AD28954ACCD}" type="slidenum">
              <a:rPr lang="en-US" smtClean="0"/>
              <a:pPr/>
              <a:t>16</a:t>
            </a:fld>
            <a:r>
              <a:rPr lang="en-US" dirty="0" smtClean="0"/>
              <a:t>	 	</a:t>
            </a:r>
          </a:p>
          <a:p>
            <a:endParaRPr lang="en-US" dirty="0" smtClean="0"/>
          </a:p>
          <a:p>
            <a:endParaRPr lang="en-US" dirty="0"/>
          </a:p>
        </p:txBody>
      </p:sp>
    </p:spTree>
    <p:extLst>
      <p:ext uri="{BB962C8B-B14F-4D97-AF65-F5344CB8AC3E}">
        <p14:creationId xmlns:p14="http://schemas.microsoft.com/office/powerpoint/2010/main" val="3112853498"/>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010400" cy="762000"/>
          </a:xfrm>
        </p:spPr>
        <p:txBody>
          <a:bodyPr/>
          <a:lstStyle/>
          <a:p>
            <a:pPr marL="0" indent="0"/>
            <a:r>
              <a:rPr lang="en-US" sz="3200" b="1" dirty="0" smtClean="0"/>
              <a:t>Supply (PDN) Port Naming Rules</a:t>
            </a:r>
            <a:endParaRPr lang="en-US" sz="3200" b="1" dirty="0"/>
          </a:p>
        </p:txBody>
      </p:sp>
      <p:sp>
        <p:nvSpPr>
          <p:cNvPr id="3" name="Content Placeholder 2"/>
          <p:cNvSpPr>
            <a:spLocks noGrp="1"/>
          </p:cNvSpPr>
          <p:nvPr>
            <p:ph idx="1"/>
          </p:nvPr>
        </p:nvSpPr>
        <p:spPr>
          <a:xfrm>
            <a:off x="1143000" y="990600"/>
            <a:ext cx="7162800" cy="5410200"/>
          </a:xfrm>
        </p:spPr>
        <p:txBody>
          <a:bodyPr/>
          <a:lstStyle/>
          <a:p>
            <a:pPr marL="0" indent="0">
              <a:buNone/>
            </a:pPr>
            <a:r>
              <a:rPr lang="en-US" u="sng" dirty="0" smtClean="0"/>
              <a:t>Pin PDN</a:t>
            </a:r>
            <a:endParaRPr lang="en-US" u="sng" dirty="0"/>
          </a:p>
          <a:p>
            <a:pPr marL="400050" lvl="1" indent="0">
              <a:buNone/>
            </a:pPr>
            <a:r>
              <a:rPr lang="en-US" sz="1600" dirty="0"/>
              <a:t>Pin.&lt;</a:t>
            </a:r>
            <a:r>
              <a:rPr lang="en-US" sz="1600" dirty="0" err="1"/>
              <a:t>pin_number</a:t>
            </a:r>
            <a:r>
              <a:rPr lang="en-US" sz="1600" dirty="0"/>
              <a:t>&gt;</a:t>
            </a:r>
          </a:p>
          <a:p>
            <a:pPr marL="400050" lvl="1" indent="0">
              <a:buNone/>
            </a:pPr>
            <a:r>
              <a:rPr lang="en-US" sz="1600" dirty="0" err="1">
                <a:solidFill>
                  <a:srgbClr val="FF0000"/>
                </a:solidFill>
              </a:rPr>
              <a:t>Pin_Sig</a:t>
            </a:r>
            <a:r>
              <a:rPr lang="en-US" sz="1600" dirty="0"/>
              <a:t>.&lt;</a:t>
            </a:r>
            <a:r>
              <a:rPr lang="en-US" sz="1600" dirty="0" err="1"/>
              <a:t>signal_name</a:t>
            </a:r>
            <a:r>
              <a:rPr lang="en-US" sz="1600" dirty="0"/>
              <a:t>&gt;</a:t>
            </a:r>
          </a:p>
          <a:p>
            <a:pPr marL="400050" lvl="1" indent="0">
              <a:buNone/>
            </a:pPr>
            <a:endParaRPr lang="en-US" sz="1600" dirty="0"/>
          </a:p>
          <a:p>
            <a:pPr marL="0" indent="0">
              <a:buNone/>
            </a:pPr>
            <a:r>
              <a:rPr lang="en-US" u="sng" dirty="0"/>
              <a:t>Die Pad </a:t>
            </a:r>
            <a:r>
              <a:rPr lang="en-US" u="sng" dirty="0" smtClean="0"/>
              <a:t>PDN</a:t>
            </a:r>
            <a:endParaRPr lang="en-US" u="sng" dirty="0"/>
          </a:p>
          <a:p>
            <a:pPr marL="400050" lvl="1" indent="0">
              <a:buNone/>
            </a:pPr>
            <a:r>
              <a:rPr lang="en-US" sz="1600" dirty="0"/>
              <a:t>Pad</a:t>
            </a:r>
            <a:r>
              <a:rPr lang="en-US" sz="1600" dirty="0" smtClean="0"/>
              <a:t>.&lt;</a:t>
            </a:r>
            <a:r>
              <a:rPr lang="en-US" sz="1600" dirty="0" err="1" smtClean="0"/>
              <a:t>die_supply_pad_name</a:t>
            </a:r>
            <a:r>
              <a:rPr lang="en-US" sz="1600" dirty="0"/>
              <a:t>&gt;</a:t>
            </a:r>
          </a:p>
          <a:p>
            <a:pPr marL="400050" lvl="1" indent="0">
              <a:buNone/>
            </a:pPr>
            <a:r>
              <a:rPr lang="en-US" sz="1600" dirty="0" err="1">
                <a:solidFill>
                  <a:srgbClr val="FF0000"/>
                </a:solidFill>
              </a:rPr>
              <a:t>Pad_Sig</a:t>
            </a:r>
            <a:r>
              <a:rPr lang="en-US" sz="1600" dirty="0"/>
              <a:t>.&lt;</a:t>
            </a:r>
            <a:r>
              <a:rPr lang="en-US" sz="1600" dirty="0" err="1"/>
              <a:t>signal_name</a:t>
            </a:r>
            <a:r>
              <a:rPr lang="en-US" sz="1600" dirty="0"/>
              <a:t>&gt;</a:t>
            </a:r>
          </a:p>
          <a:p>
            <a:pPr marL="0" indent="0">
              <a:buNone/>
            </a:pPr>
            <a:endParaRPr lang="en-US" sz="1600" u="sng" dirty="0" smtClean="0"/>
          </a:p>
          <a:p>
            <a:pPr marL="0" indent="0">
              <a:buNone/>
            </a:pPr>
            <a:r>
              <a:rPr lang="en-US" u="sng" dirty="0" smtClean="0"/>
              <a:t>Buffer Terminal Supply (PDN)</a:t>
            </a:r>
          </a:p>
          <a:p>
            <a:pPr marL="400050" lvl="1" indent="0">
              <a:buNone/>
            </a:pPr>
            <a:r>
              <a:rPr lang="en-US" sz="1600" dirty="0" err="1" smtClean="0">
                <a:solidFill>
                  <a:srgbClr val="FF0000"/>
                </a:solidFill>
              </a:rPr>
              <a:t>Buf_PUR</a:t>
            </a:r>
            <a:r>
              <a:rPr lang="en-US" sz="1600" dirty="0" smtClean="0"/>
              <a:t>.&lt;</a:t>
            </a:r>
            <a:r>
              <a:rPr lang="en-US" sz="1600" dirty="0" err="1"/>
              <a:t>pin_number</a:t>
            </a:r>
            <a:r>
              <a:rPr lang="en-US" sz="1600" dirty="0" smtClean="0"/>
              <a:t>&gt;</a:t>
            </a:r>
          </a:p>
          <a:p>
            <a:pPr marL="400050" lvl="1" indent="0">
              <a:buNone/>
            </a:pPr>
            <a:r>
              <a:rPr lang="en-US" sz="1600" dirty="0" err="1" smtClean="0">
                <a:solidFill>
                  <a:srgbClr val="FF0000"/>
                </a:solidFill>
              </a:rPr>
              <a:t>Buf_PDR</a:t>
            </a:r>
            <a:r>
              <a:rPr lang="en-US" sz="1600" dirty="0"/>
              <a:t>.&lt;</a:t>
            </a:r>
            <a:r>
              <a:rPr lang="en-US" sz="1600" dirty="0" err="1"/>
              <a:t>pin_number</a:t>
            </a:r>
            <a:r>
              <a:rPr lang="en-US" sz="1600" dirty="0"/>
              <a:t>&gt;</a:t>
            </a:r>
          </a:p>
          <a:p>
            <a:pPr marL="400050" lvl="1" indent="0">
              <a:buNone/>
            </a:pPr>
            <a:r>
              <a:rPr lang="en-US" sz="1600" dirty="0" err="1" smtClean="0">
                <a:solidFill>
                  <a:srgbClr val="FF0000"/>
                </a:solidFill>
              </a:rPr>
              <a:t>Buf_PCR</a:t>
            </a:r>
            <a:r>
              <a:rPr lang="en-US" sz="1600" dirty="0"/>
              <a:t>.&lt;</a:t>
            </a:r>
            <a:r>
              <a:rPr lang="en-US" sz="1600" dirty="0" err="1"/>
              <a:t>pin_number</a:t>
            </a:r>
            <a:r>
              <a:rPr lang="en-US" sz="1600" dirty="0"/>
              <a:t>&gt;</a:t>
            </a:r>
          </a:p>
          <a:p>
            <a:pPr marL="400050" lvl="1" indent="0">
              <a:buNone/>
            </a:pPr>
            <a:r>
              <a:rPr lang="en-US" sz="1600" dirty="0" err="1" smtClean="0">
                <a:solidFill>
                  <a:srgbClr val="FF0000"/>
                </a:solidFill>
              </a:rPr>
              <a:t>Buf_GCR</a:t>
            </a:r>
            <a:r>
              <a:rPr lang="en-US" sz="1600" dirty="0" smtClean="0"/>
              <a:t>.&lt;</a:t>
            </a:r>
            <a:r>
              <a:rPr lang="en-US" sz="1600" dirty="0" err="1"/>
              <a:t>pin_number</a:t>
            </a:r>
            <a:r>
              <a:rPr lang="en-US" sz="1600" dirty="0" smtClean="0"/>
              <a:t>&gt;</a:t>
            </a:r>
          </a:p>
          <a:p>
            <a:pPr marL="400050" lvl="1" indent="0">
              <a:buNone/>
            </a:pPr>
            <a:r>
              <a:rPr lang="en-US" sz="1600" dirty="0" err="1" smtClean="0">
                <a:solidFill>
                  <a:srgbClr val="FF0000"/>
                </a:solidFill>
              </a:rPr>
              <a:t>Buf_Sig</a:t>
            </a:r>
            <a:r>
              <a:rPr lang="en-US" sz="1600" dirty="0" smtClean="0"/>
              <a:t>.&lt;</a:t>
            </a:r>
            <a:r>
              <a:rPr lang="en-US" sz="1600" dirty="0" err="1"/>
              <a:t>signal_name</a:t>
            </a:r>
            <a:r>
              <a:rPr lang="en-US" sz="1600" dirty="0"/>
              <a:t>&gt;</a:t>
            </a:r>
          </a:p>
          <a:p>
            <a:pPr marL="400050" lvl="1" indent="0">
              <a:buNone/>
            </a:pPr>
            <a:endParaRPr lang="en-US" sz="1600" dirty="0">
              <a:solidFill>
                <a:srgbClr val="FF0000"/>
              </a:solidFill>
            </a:endParaRPr>
          </a:p>
        </p:txBody>
      </p:sp>
      <p:sp>
        <p:nvSpPr>
          <p:cNvPr id="4" name="Footer Placeholder 3"/>
          <p:cNvSpPr>
            <a:spLocks noGrp="1"/>
          </p:cNvSpPr>
          <p:nvPr>
            <p:ph type="ftr" sz="quarter" idx="3"/>
          </p:nvPr>
        </p:nvSpPr>
        <p:spPr/>
        <p:txBody>
          <a:bodyPr/>
          <a:lstStyle/>
          <a:p>
            <a:fld id="{64DFFA53-7A85-49BB-896B-3AD28954ACCD}" type="slidenum">
              <a:rPr lang="en-US" smtClean="0"/>
              <a:pPr/>
              <a:t>17</a:t>
            </a:fld>
            <a:r>
              <a:rPr lang="en-US" dirty="0" smtClean="0"/>
              <a:t>	 	</a:t>
            </a:r>
          </a:p>
          <a:p>
            <a:endParaRPr lang="en-US" dirty="0" smtClean="0"/>
          </a:p>
          <a:p>
            <a:endParaRPr lang="en-US" dirty="0"/>
          </a:p>
        </p:txBody>
      </p:sp>
    </p:spTree>
    <p:extLst>
      <p:ext uri="{BB962C8B-B14F-4D97-AF65-F5344CB8AC3E}">
        <p14:creationId xmlns:p14="http://schemas.microsoft.com/office/powerpoint/2010/main" val="2720561262"/>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010400" cy="762000"/>
          </a:xfrm>
        </p:spPr>
        <p:txBody>
          <a:bodyPr/>
          <a:lstStyle/>
          <a:p>
            <a:pPr marL="0" indent="0"/>
            <a:r>
              <a:rPr lang="en-US" sz="2800" dirty="0"/>
              <a:t> </a:t>
            </a:r>
            <a:r>
              <a:rPr lang="en-US" sz="2800" b="1" dirty="0" smtClean="0"/>
              <a:t>Unconnected Port Naming Rules</a:t>
            </a:r>
            <a:endParaRPr lang="en-US" sz="2800" dirty="0"/>
          </a:p>
        </p:txBody>
      </p:sp>
      <p:sp>
        <p:nvSpPr>
          <p:cNvPr id="3" name="Content Placeholder 2"/>
          <p:cNvSpPr>
            <a:spLocks noGrp="1"/>
          </p:cNvSpPr>
          <p:nvPr>
            <p:ph idx="1"/>
          </p:nvPr>
        </p:nvSpPr>
        <p:spPr>
          <a:xfrm>
            <a:off x="1143000" y="990600"/>
            <a:ext cx="7162800" cy="5410200"/>
          </a:xfrm>
        </p:spPr>
        <p:txBody>
          <a:bodyPr/>
          <a:lstStyle/>
          <a:p>
            <a:pPr marL="0" indent="0">
              <a:buNone/>
            </a:pPr>
            <a:r>
              <a:rPr lang="en-US" sz="1600" dirty="0" smtClean="0"/>
              <a:t>Several Options</a:t>
            </a:r>
          </a:p>
          <a:p>
            <a:pPr marL="400050" lvl="1" indent="0">
              <a:buNone/>
            </a:pPr>
            <a:r>
              <a:rPr lang="en-US" sz="1600" dirty="0" smtClean="0">
                <a:solidFill>
                  <a:srgbClr val="FF0000"/>
                </a:solidFill>
              </a:rPr>
              <a:t>R</a:t>
            </a:r>
            <a:r>
              <a:rPr lang="en-US" sz="1600" dirty="0" smtClean="0"/>
              <a:t>.&lt;value&gt;</a:t>
            </a:r>
          </a:p>
          <a:p>
            <a:pPr marL="800100" lvl="2" indent="0">
              <a:buNone/>
            </a:pPr>
            <a:r>
              <a:rPr lang="en-US" sz="1600" dirty="0" smtClean="0"/>
              <a:t>Connect this node to GND with a resistance of &lt;value&gt;</a:t>
            </a:r>
          </a:p>
          <a:p>
            <a:pPr marL="800100" lvl="2" indent="0">
              <a:buNone/>
            </a:pPr>
            <a:r>
              <a:rPr lang="en-US" sz="1600" dirty="0" smtClean="0"/>
              <a:t>&lt;value&gt; can be either</a:t>
            </a:r>
          </a:p>
          <a:p>
            <a:pPr marL="1257300" lvl="3" indent="0">
              <a:buNone/>
            </a:pPr>
            <a:r>
              <a:rPr lang="en-US" dirty="0" smtClean="0"/>
              <a:t>Non-negative IBIS number</a:t>
            </a:r>
          </a:p>
          <a:p>
            <a:pPr marL="1714500" lvl="4" indent="0">
              <a:buNone/>
            </a:pPr>
            <a:r>
              <a:rPr lang="en-US" dirty="0" smtClean="0"/>
              <a:t>Treated as Resistance in Ohms</a:t>
            </a:r>
          </a:p>
          <a:p>
            <a:pPr marL="1257300" lvl="3" indent="0">
              <a:buNone/>
            </a:pPr>
            <a:r>
              <a:rPr lang="en-US" dirty="0" smtClean="0"/>
              <a:t>Blank</a:t>
            </a:r>
          </a:p>
          <a:p>
            <a:pPr marL="1714500" lvl="4" indent="0">
              <a:buNone/>
            </a:pPr>
            <a:r>
              <a:rPr lang="en-US" dirty="0" smtClean="0"/>
              <a:t>Can only be used when Language Touchstone</a:t>
            </a:r>
          </a:p>
          <a:p>
            <a:pPr marL="1714500" lvl="4" indent="0">
              <a:buNone/>
            </a:pPr>
            <a:r>
              <a:rPr lang="en-US" dirty="0" smtClean="0"/>
              <a:t>Simulator shall use the Tstonefile </a:t>
            </a:r>
            <a:r>
              <a:rPr lang="en-US" dirty="0"/>
              <a:t>reference resistance </a:t>
            </a:r>
            <a:r>
              <a:rPr lang="en-US" dirty="0" smtClean="0"/>
              <a:t>of the port in ohms.</a:t>
            </a:r>
          </a:p>
          <a:p>
            <a:pPr marL="400050" lvl="1" indent="0">
              <a:buNone/>
            </a:pPr>
            <a:r>
              <a:rPr lang="en-US" sz="1600" dirty="0" smtClean="0">
                <a:solidFill>
                  <a:srgbClr val="FF0000"/>
                </a:solidFill>
              </a:rPr>
              <a:t>S</a:t>
            </a:r>
            <a:r>
              <a:rPr lang="en-US" sz="1600" dirty="0" smtClean="0"/>
              <a:t>.&lt;file&gt;.&lt;subckt&gt;</a:t>
            </a:r>
          </a:p>
          <a:p>
            <a:pPr marL="800100" lvl="2" indent="0">
              <a:buNone/>
            </a:pPr>
            <a:r>
              <a:rPr lang="en-US" sz="1600" dirty="0" smtClean="0"/>
              <a:t>&lt;subckt&gt; shall be a single Port sub–circuit in IBIS-ISS &lt;file&gt;</a:t>
            </a:r>
          </a:p>
          <a:p>
            <a:pPr marL="400050" lvl="1" indent="0">
              <a:buNone/>
            </a:pPr>
            <a:r>
              <a:rPr lang="en-US" sz="1600" dirty="0" smtClean="0">
                <a:solidFill>
                  <a:srgbClr val="FF0000"/>
                </a:solidFill>
              </a:rPr>
              <a:t>0</a:t>
            </a:r>
          </a:p>
          <a:p>
            <a:pPr marL="800100" lvl="2" indent="0">
              <a:buNone/>
            </a:pPr>
            <a:r>
              <a:rPr lang="en-US" sz="1600" dirty="0" smtClean="0"/>
              <a:t>Language </a:t>
            </a:r>
            <a:r>
              <a:rPr lang="en-US" sz="1600" dirty="0"/>
              <a:t>is </a:t>
            </a:r>
            <a:r>
              <a:rPr lang="en-US" sz="1600" dirty="0" smtClean="0"/>
              <a:t>IBIS-ISS</a:t>
            </a:r>
          </a:p>
          <a:p>
            <a:pPr marL="1257300" lvl="3" indent="0">
              <a:buNone/>
            </a:pPr>
            <a:r>
              <a:rPr lang="en-US" dirty="0"/>
              <a:t>E</a:t>
            </a:r>
            <a:r>
              <a:rPr lang="en-US" dirty="0" smtClean="0"/>
              <a:t>quivalent to R.0</a:t>
            </a:r>
            <a:endParaRPr lang="en-US" dirty="0"/>
          </a:p>
          <a:p>
            <a:pPr marL="800100" lvl="2" indent="0">
              <a:buNone/>
            </a:pPr>
            <a:r>
              <a:rPr lang="en-US" sz="1600" dirty="0" smtClean="0"/>
              <a:t>Language Touchstone</a:t>
            </a:r>
          </a:p>
          <a:p>
            <a:pPr marL="1257300" lvl="3" indent="0">
              <a:buNone/>
            </a:pPr>
            <a:r>
              <a:rPr lang="en-US" dirty="0"/>
              <a:t>Tstonefile reference resistance of the port in ohms</a:t>
            </a:r>
            <a:r>
              <a:rPr lang="en-US" dirty="0" smtClean="0"/>
              <a:t>.</a:t>
            </a:r>
            <a:endParaRPr lang="en-US" dirty="0"/>
          </a:p>
          <a:p>
            <a:pPr marL="800100" lvl="2" indent="0">
              <a:buNone/>
            </a:pPr>
            <a:endParaRPr lang="en-US" dirty="0"/>
          </a:p>
        </p:txBody>
      </p:sp>
      <p:sp>
        <p:nvSpPr>
          <p:cNvPr id="4" name="Footer Placeholder 3"/>
          <p:cNvSpPr>
            <a:spLocks noGrp="1"/>
          </p:cNvSpPr>
          <p:nvPr>
            <p:ph type="ftr" sz="quarter" idx="3"/>
          </p:nvPr>
        </p:nvSpPr>
        <p:spPr/>
        <p:txBody>
          <a:bodyPr/>
          <a:lstStyle/>
          <a:p>
            <a:fld id="{64DFFA53-7A85-49BB-896B-3AD28954ACCD}" type="slidenum">
              <a:rPr lang="en-US" smtClean="0"/>
              <a:pPr/>
              <a:t>18</a:t>
            </a:fld>
            <a:r>
              <a:rPr lang="en-US" dirty="0" smtClean="0"/>
              <a:t>	 	</a:t>
            </a:r>
          </a:p>
          <a:p>
            <a:endParaRPr lang="en-US" dirty="0" smtClean="0"/>
          </a:p>
          <a:p>
            <a:endParaRPr lang="en-US" dirty="0"/>
          </a:p>
        </p:txBody>
      </p:sp>
    </p:spTree>
    <p:extLst>
      <p:ext uri="{BB962C8B-B14F-4D97-AF65-F5344CB8AC3E}">
        <p14:creationId xmlns:p14="http://schemas.microsoft.com/office/powerpoint/2010/main" val="4017834542"/>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010400" cy="685800"/>
          </a:xfrm>
        </p:spPr>
        <p:txBody>
          <a:bodyPr/>
          <a:lstStyle/>
          <a:p>
            <a:pPr marL="0" indent="0"/>
            <a:r>
              <a:rPr lang="en-US" sz="2800" dirty="0"/>
              <a:t> </a:t>
            </a:r>
            <a:r>
              <a:rPr lang="en-US" sz="2800" b="1" dirty="0" smtClean="0"/>
              <a:t>Port Rules</a:t>
            </a:r>
            <a:endParaRPr lang="en-US" sz="2800" dirty="0"/>
          </a:p>
        </p:txBody>
      </p:sp>
      <p:sp>
        <p:nvSpPr>
          <p:cNvPr id="3" name="Content Placeholder 2"/>
          <p:cNvSpPr>
            <a:spLocks noGrp="1"/>
          </p:cNvSpPr>
          <p:nvPr>
            <p:ph idx="1"/>
          </p:nvPr>
        </p:nvSpPr>
        <p:spPr>
          <a:xfrm>
            <a:off x="1143000" y="990600"/>
            <a:ext cx="7162800" cy="5410200"/>
          </a:xfrm>
        </p:spPr>
        <p:txBody>
          <a:bodyPr/>
          <a:lstStyle/>
          <a:p>
            <a:pPr marL="0" indent="0">
              <a:buNone/>
            </a:pPr>
            <a:r>
              <a:rPr lang="en-US" sz="1600" dirty="0" smtClean="0"/>
              <a:t>The model creator is responsible for the data in each package model (Language, File, Subckt, Parameter, and Ports) are consistent and follow the following rules:</a:t>
            </a:r>
            <a:endParaRPr lang="en-US" sz="1600" dirty="0"/>
          </a:p>
          <a:p>
            <a:pPr marL="685800" lvl="1"/>
            <a:r>
              <a:rPr lang="en-US" sz="1600" dirty="0" smtClean="0"/>
              <a:t>Package Models may have the following combinations of Ports:</a:t>
            </a:r>
          </a:p>
          <a:p>
            <a:pPr marL="1085850" lvl="2" indent="-285750"/>
            <a:r>
              <a:rPr lang="en-US" sz="1600" dirty="0" smtClean="0"/>
              <a:t>Pins and Pads	(Package only models)</a:t>
            </a:r>
          </a:p>
          <a:p>
            <a:pPr marL="1085850" lvl="2" indent="-285750"/>
            <a:r>
              <a:rPr lang="en-US" sz="1600" dirty="0" smtClean="0"/>
              <a:t>Pads and Buffer	(On-Die only Models)</a:t>
            </a:r>
          </a:p>
          <a:p>
            <a:pPr marL="1085850" lvl="2" indent="-285750"/>
            <a:r>
              <a:rPr lang="en-US" sz="1600" dirty="0" smtClean="0"/>
              <a:t>Pins and Buffer	(combined package and on-die models.</a:t>
            </a:r>
          </a:p>
          <a:p>
            <a:pPr marL="685800" lvl="1"/>
            <a:r>
              <a:rPr lang="en-US" sz="1600" dirty="0" smtClean="0"/>
              <a:t>If there are any </a:t>
            </a:r>
            <a:r>
              <a:rPr lang="en-US" sz="1600" dirty="0" err="1" smtClean="0"/>
              <a:t>Pin_Mod</a:t>
            </a:r>
            <a:r>
              <a:rPr lang="en-US" sz="1600" dirty="0"/>
              <a:t>(+/-), </a:t>
            </a:r>
            <a:r>
              <a:rPr lang="en-US" sz="1600" dirty="0" err="1"/>
              <a:t>Pad_Mod</a:t>
            </a:r>
            <a:r>
              <a:rPr lang="en-US" sz="1600" dirty="0"/>
              <a:t>(+/-) </a:t>
            </a:r>
            <a:r>
              <a:rPr lang="en-US" sz="1600" dirty="0" smtClean="0"/>
              <a:t>or </a:t>
            </a:r>
            <a:r>
              <a:rPr lang="en-US" sz="1600" dirty="0" err="1"/>
              <a:t>Buf_Mod</a:t>
            </a:r>
            <a:r>
              <a:rPr lang="en-US" sz="1600" dirty="0"/>
              <a:t>(+/-) </a:t>
            </a:r>
            <a:r>
              <a:rPr lang="en-US" sz="1600" dirty="0" smtClean="0"/>
              <a:t>ports, then all I/O ports must be either </a:t>
            </a:r>
            <a:r>
              <a:rPr lang="en-US" sz="1600" dirty="0" err="1"/>
              <a:t>Pin_Mod</a:t>
            </a:r>
            <a:r>
              <a:rPr lang="en-US" sz="1600" dirty="0"/>
              <a:t>(+/-), </a:t>
            </a:r>
            <a:r>
              <a:rPr lang="en-US" sz="1600" dirty="0" err="1"/>
              <a:t>Pad_Mod</a:t>
            </a:r>
            <a:r>
              <a:rPr lang="en-US" sz="1600" dirty="0"/>
              <a:t>(+/-) </a:t>
            </a:r>
            <a:r>
              <a:rPr lang="en-US" sz="1600" dirty="0"/>
              <a:t>or </a:t>
            </a:r>
            <a:r>
              <a:rPr lang="en-US" sz="1600" dirty="0" err="1"/>
              <a:t>Buf_Mod</a:t>
            </a:r>
            <a:r>
              <a:rPr lang="en-US" sz="1600" dirty="0"/>
              <a:t>(+/-) </a:t>
            </a:r>
            <a:r>
              <a:rPr lang="en-US" sz="1600" dirty="0" smtClean="0"/>
              <a:t>ports, and the interconnect model may only represent a single “channel”, i.e. crosstalk or coupling is not supported with such models.</a:t>
            </a:r>
          </a:p>
          <a:p>
            <a:pPr marL="1085850" lvl="2"/>
            <a:r>
              <a:rPr lang="en-US" sz="1400" dirty="0" smtClean="0"/>
              <a:t>We could support crosstalk by assu</a:t>
            </a:r>
            <a:r>
              <a:rPr lang="en-US" sz="1400" dirty="0" smtClean="0"/>
              <a:t>ming the above port names are victim port names and that aggressor ports would be named </a:t>
            </a:r>
            <a:r>
              <a:rPr lang="en-US" sz="1400" dirty="0" err="1"/>
              <a:t>Pin_Mod</a:t>
            </a:r>
            <a:r>
              <a:rPr lang="en-US" sz="1400" dirty="0" smtClean="0"/>
              <a:t>(+/-)&lt;n&gt;, </a:t>
            </a:r>
            <a:r>
              <a:rPr lang="en-US" sz="1400" dirty="0" err="1"/>
              <a:t>Pad_Mod</a:t>
            </a:r>
            <a:r>
              <a:rPr lang="en-US" sz="1400" dirty="0" smtClean="0"/>
              <a:t>(+/-)&lt;</a:t>
            </a:r>
            <a:r>
              <a:rPr lang="en-US" sz="1400" dirty="0"/>
              <a:t>n</a:t>
            </a:r>
            <a:r>
              <a:rPr lang="en-US" sz="1400" dirty="0" smtClean="0"/>
              <a:t>&gt;  </a:t>
            </a:r>
            <a:r>
              <a:rPr lang="en-US" sz="1400" dirty="0"/>
              <a:t>or </a:t>
            </a:r>
            <a:r>
              <a:rPr lang="en-US" sz="1400" dirty="0" err="1"/>
              <a:t>Buf_Mod</a:t>
            </a:r>
            <a:r>
              <a:rPr lang="en-US" sz="1400" dirty="0" smtClean="0"/>
              <a:t>(+/-)&lt;</a:t>
            </a:r>
            <a:r>
              <a:rPr lang="en-US" sz="1400" dirty="0"/>
              <a:t>n</a:t>
            </a:r>
            <a:r>
              <a:rPr lang="en-US" sz="1400" dirty="0" smtClean="0"/>
              <a:t>&gt;, where &lt;n&gt; would identify each unique aggressor.  </a:t>
            </a:r>
            <a:endParaRPr lang="en-US" sz="1200" dirty="0"/>
          </a:p>
        </p:txBody>
      </p:sp>
      <p:sp>
        <p:nvSpPr>
          <p:cNvPr id="4" name="Footer Placeholder 3"/>
          <p:cNvSpPr>
            <a:spLocks noGrp="1"/>
          </p:cNvSpPr>
          <p:nvPr>
            <p:ph type="ftr" sz="quarter" idx="3"/>
          </p:nvPr>
        </p:nvSpPr>
        <p:spPr/>
        <p:txBody>
          <a:bodyPr/>
          <a:lstStyle/>
          <a:p>
            <a:fld id="{64DFFA53-7A85-49BB-896B-3AD28954ACCD}" type="slidenum">
              <a:rPr lang="en-US" smtClean="0"/>
              <a:pPr/>
              <a:t>19</a:t>
            </a:fld>
            <a:r>
              <a:rPr lang="en-US" dirty="0" smtClean="0"/>
              <a:t>	 	</a:t>
            </a:r>
          </a:p>
          <a:p>
            <a:endParaRPr lang="en-US" dirty="0" smtClean="0"/>
          </a:p>
          <a:p>
            <a:endParaRPr lang="en-US" dirty="0"/>
          </a:p>
        </p:txBody>
      </p:sp>
    </p:spTree>
    <p:extLst>
      <p:ext uri="{BB962C8B-B14F-4D97-AF65-F5344CB8AC3E}">
        <p14:creationId xmlns:p14="http://schemas.microsoft.com/office/powerpoint/2010/main" val="1892128264"/>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010400" cy="685800"/>
          </a:xfrm>
        </p:spPr>
        <p:txBody>
          <a:bodyPr/>
          <a:lstStyle/>
          <a:p>
            <a:r>
              <a:rPr lang="en-US" b="1" dirty="0" smtClean="0"/>
              <a:t>Overview</a:t>
            </a:r>
            <a:endParaRPr lang="en-US" b="1" dirty="0"/>
          </a:p>
        </p:txBody>
      </p:sp>
      <p:sp>
        <p:nvSpPr>
          <p:cNvPr id="3" name="Content Placeholder 2"/>
          <p:cNvSpPr>
            <a:spLocks noGrp="1"/>
          </p:cNvSpPr>
          <p:nvPr>
            <p:ph idx="1"/>
          </p:nvPr>
        </p:nvSpPr>
        <p:spPr>
          <a:xfrm>
            <a:off x="1066800" y="762000"/>
            <a:ext cx="7162800" cy="5638800"/>
          </a:xfrm>
        </p:spPr>
        <p:txBody>
          <a:bodyPr/>
          <a:lstStyle/>
          <a:p>
            <a:r>
              <a:rPr lang="en-US" sz="1400" dirty="0" smtClean="0"/>
              <a:t>Decisions Made</a:t>
            </a:r>
          </a:p>
          <a:p>
            <a:r>
              <a:rPr lang="en-US" sz="1400" dirty="0"/>
              <a:t>What These Decisions Mean</a:t>
            </a:r>
            <a:endParaRPr lang="en-US" sz="1400" dirty="0" smtClean="0"/>
          </a:p>
          <a:p>
            <a:r>
              <a:rPr lang="en-US" sz="1400" dirty="0" smtClean="0"/>
              <a:t>Active </a:t>
            </a:r>
            <a:r>
              <a:rPr lang="en-US" sz="1400" dirty="0" smtClean="0"/>
              <a:t>Questions</a:t>
            </a:r>
          </a:p>
          <a:p>
            <a:r>
              <a:rPr lang="en-US" sz="1400" dirty="0" smtClean="0"/>
              <a:t>Intent of this proposed syntax</a:t>
            </a:r>
          </a:p>
          <a:p>
            <a:r>
              <a:rPr lang="en-US" sz="1400" dirty="0" smtClean="0"/>
              <a:t>New Keywords</a:t>
            </a:r>
          </a:p>
          <a:p>
            <a:pPr lvl="1"/>
            <a:r>
              <a:rPr lang="en-US" sz="1400" dirty="0"/>
              <a:t>[Begin Package Models] </a:t>
            </a:r>
            <a:endParaRPr lang="en-US" sz="1400" dirty="0" smtClean="0"/>
          </a:p>
          <a:p>
            <a:pPr lvl="1"/>
            <a:r>
              <a:rPr lang="en-US" sz="1400" dirty="0" smtClean="0"/>
              <a:t>[Begin Package </a:t>
            </a:r>
            <a:r>
              <a:rPr lang="en-US" sz="1400" dirty="0"/>
              <a:t>Model</a:t>
            </a:r>
            <a:r>
              <a:rPr lang="en-US" sz="1400" dirty="0" smtClean="0"/>
              <a:t>]</a:t>
            </a:r>
          </a:p>
          <a:p>
            <a:pPr lvl="1"/>
            <a:r>
              <a:rPr lang="en-US" sz="1400" dirty="0" smtClean="0"/>
              <a:t>Language</a:t>
            </a:r>
          </a:p>
          <a:p>
            <a:pPr lvl="1"/>
            <a:r>
              <a:rPr lang="en-US" sz="1400" dirty="0" smtClean="0"/>
              <a:t>File</a:t>
            </a:r>
          </a:p>
          <a:p>
            <a:pPr lvl="1"/>
            <a:r>
              <a:rPr lang="en-US" sz="1400" dirty="0" smtClean="0"/>
              <a:t>Subckt</a:t>
            </a:r>
          </a:p>
          <a:p>
            <a:pPr lvl="1"/>
            <a:r>
              <a:rPr lang="en-US" sz="1400" dirty="0" smtClean="0"/>
              <a:t>Parameter</a:t>
            </a:r>
          </a:p>
          <a:p>
            <a:pPr lvl="1"/>
            <a:r>
              <a:rPr lang="en-US" sz="1400" dirty="0" smtClean="0"/>
              <a:t>Enhanced Parameter Formats</a:t>
            </a:r>
          </a:p>
          <a:p>
            <a:pPr lvl="1"/>
            <a:r>
              <a:rPr lang="en-US" sz="1400" dirty="0" smtClean="0"/>
              <a:t>Ports</a:t>
            </a:r>
          </a:p>
          <a:p>
            <a:pPr lvl="1"/>
            <a:r>
              <a:rPr lang="en-US" sz="1400" dirty="0" err="1" smtClean="0"/>
              <a:t>Sparse_Ports</a:t>
            </a:r>
            <a:endParaRPr lang="en-US" sz="1400" dirty="0" smtClean="0"/>
          </a:p>
          <a:p>
            <a:r>
              <a:rPr lang="en-US" sz="1400" dirty="0" smtClean="0"/>
              <a:t>Rules</a:t>
            </a:r>
          </a:p>
          <a:p>
            <a:pPr lvl="1"/>
            <a:r>
              <a:rPr lang="en-US" sz="1400" dirty="0" smtClean="0"/>
              <a:t>Port Naming Rules</a:t>
            </a:r>
          </a:p>
          <a:p>
            <a:pPr lvl="1"/>
            <a:r>
              <a:rPr lang="en-US" sz="1400" dirty="0"/>
              <a:t>Signal (I/O) Port Naming </a:t>
            </a:r>
            <a:r>
              <a:rPr lang="en-US" sz="1400" dirty="0" smtClean="0"/>
              <a:t>Rules</a:t>
            </a:r>
          </a:p>
          <a:p>
            <a:pPr lvl="1"/>
            <a:r>
              <a:rPr lang="en-US" sz="1400" dirty="0" smtClean="0"/>
              <a:t>Supply (PDN) </a:t>
            </a:r>
            <a:r>
              <a:rPr lang="en-US" sz="1400" dirty="0"/>
              <a:t>Port Naming </a:t>
            </a:r>
            <a:r>
              <a:rPr lang="en-US" sz="1400" dirty="0" smtClean="0"/>
              <a:t>Rules</a:t>
            </a:r>
          </a:p>
          <a:p>
            <a:pPr lvl="1"/>
            <a:r>
              <a:rPr lang="en-US" sz="1400" dirty="0" smtClean="0"/>
              <a:t>Unconnected Port </a:t>
            </a:r>
            <a:r>
              <a:rPr lang="en-US" sz="1400" dirty="0"/>
              <a:t>Naming Rules</a:t>
            </a:r>
            <a:endParaRPr lang="en-US" sz="1400" dirty="0" smtClean="0"/>
          </a:p>
          <a:p>
            <a:pPr lvl="1"/>
            <a:r>
              <a:rPr lang="en-US" sz="1400" dirty="0" smtClean="0"/>
              <a:t>Port Rules</a:t>
            </a:r>
          </a:p>
          <a:p>
            <a:r>
              <a:rPr lang="en-US" sz="1400" dirty="0" smtClean="0"/>
              <a:t>While we are at it</a:t>
            </a:r>
          </a:p>
        </p:txBody>
      </p:sp>
      <p:sp>
        <p:nvSpPr>
          <p:cNvPr id="4" name="Footer Placeholder 3"/>
          <p:cNvSpPr>
            <a:spLocks noGrp="1"/>
          </p:cNvSpPr>
          <p:nvPr>
            <p:ph type="ftr" sz="quarter" idx="3"/>
          </p:nvPr>
        </p:nvSpPr>
        <p:spPr/>
        <p:txBody>
          <a:bodyPr/>
          <a:lstStyle/>
          <a:p>
            <a:fld id="{64DFFA53-7A85-49BB-896B-3AD28954ACCD}" type="slidenum">
              <a:rPr lang="en-US" smtClean="0"/>
              <a:pPr/>
              <a:t>2</a:t>
            </a:fld>
            <a:r>
              <a:rPr lang="en-US" dirty="0" smtClean="0"/>
              <a:t>	 	</a:t>
            </a:r>
          </a:p>
          <a:p>
            <a:endParaRPr lang="en-US" dirty="0" smtClean="0"/>
          </a:p>
          <a:p>
            <a:endParaRPr lang="en-US" dirty="0"/>
          </a:p>
        </p:txBody>
      </p:sp>
    </p:spTree>
    <p:extLst>
      <p:ext uri="{BB962C8B-B14F-4D97-AF65-F5344CB8AC3E}">
        <p14:creationId xmlns:p14="http://schemas.microsoft.com/office/powerpoint/2010/main" val="2050857802"/>
      </p:ext>
    </p:extLst>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While we are at it</a:t>
            </a:r>
            <a:endParaRPr lang="en-US" dirty="0"/>
          </a:p>
        </p:txBody>
      </p:sp>
      <p:sp>
        <p:nvSpPr>
          <p:cNvPr id="3" name="Content Placeholder 2"/>
          <p:cNvSpPr>
            <a:spLocks noGrp="1"/>
          </p:cNvSpPr>
          <p:nvPr>
            <p:ph idx="1"/>
          </p:nvPr>
        </p:nvSpPr>
        <p:spPr/>
        <p:txBody>
          <a:bodyPr/>
          <a:lstStyle/>
          <a:p>
            <a:r>
              <a:rPr lang="en-US" dirty="0" smtClean="0"/>
              <a:t>Allow all Pin Names </a:t>
            </a:r>
            <a:r>
              <a:rPr lang="en-US" dirty="0"/>
              <a:t>(aka Pin number) </a:t>
            </a:r>
            <a:r>
              <a:rPr lang="en-US" dirty="0" smtClean="0"/>
              <a:t>in IBIS Component and EBD to be 40 characters</a:t>
            </a:r>
          </a:p>
          <a:p>
            <a:pPr lvl="1"/>
            <a:r>
              <a:rPr lang="en-US" dirty="0" smtClean="0"/>
              <a:t>Pin_names in [Pin List] cannot exceed 8 characters</a:t>
            </a:r>
          </a:p>
          <a:p>
            <a:pPr lvl="1"/>
            <a:r>
              <a:rPr lang="en-US" dirty="0" smtClean="0"/>
              <a:t>Pin names in [Pin] </a:t>
            </a:r>
            <a:r>
              <a:rPr lang="en-US" dirty="0"/>
              <a:t>cannot exceed </a:t>
            </a:r>
            <a:r>
              <a:rPr lang="en-US" dirty="0" smtClean="0"/>
              <a:t>5 </a:t>
            </a:r>
            <a:r>
              <a:rPr lang="en-US" dirty="0"/>
              <a:t>characters</a:t>
            </a:r>
          </a:p>
          <a:p>
            <a:r>
              <a:rPr lang="en-US" dirty="0" smtClean="0"/>
              <a:t>Allow upper and lower case file names</a:t>
            </a:r>
          </a:p>
          <a:p>
            <a:r>
              <a:rPr lang="en-US" dirty="0" smtClean="0"/>
              <a:t>Allow lines longer that 120 characters, e.g.</a:t>
            </a:r>
          </a:p>
          <a:p>
            <a:pPr lvl="1"/>
            <a:r>
              <a:rPr lang="en-US" dirty="0" smtClean="0"/>
              <a:t>256 characters</a:t>
            </a:r>
          </a:p>
          <a:p>
            <a:pPr lvl="1"/>
            <a:r>
              <a:rPr lang="en-US" dirty="0" smtClean="0"/>
              <a:t>512 characters</a:t>
            </a:r>
          </a:p>
          <a:p>
            <a:pPr lvl="1"/>
            <a:r>
              <a:rPr lang="en-US" dirty="0" smtClean="0"/>
              <a:t>1000 characters</a:t>
            </a:r>
          </a:p>
          <a:p>
            <a:pPr lvl="1"/>
            <a:r>
              <a:rPr lang="en-US" dirty="0" smtClean="0"/>
              <a:t>4000 characters</a:t>
            </a:r>
            <a:endParaRPr lang="en-US" dirty="0"/>
          </a:p>
        </p:txBody>
      </p:sp>
      <p:sp>
        <p:nvSpPr>
          <p:cNvPr id="4" name="Footer Placeholder 3"/>
          <p:cNvSpPr>
            <a:spLocks noGrp="1"/>
          </p:cNvSpPr>
          <p:nvPr>
            <p:ph type="ftr" sz="quarter" idx="3"/>
          </p:nvPr>
        </p:nvSpPr>
        <p:spPr/>
        <p:txBody>
          <a:bodyPr/>
          <a:lstStyle/>
          <a:p>
            <a:fld id="{64DFFA53-7A85-49BB-896B-3AD28954ACCD}" type="slidenum">
              <a:rPr lang="en-US" smtClean="0"/>
              <a:pPr/>
              <a:t>20</a:t>
            </a:fld>
            <a:r>
              <a:rPr lang="en-US" smtClean="0"/>
              <a:t>	 	</a:t>
            </a:r>
          </a:p>
          <a:p>
            <a:endParaRPr lang="en-US" smtClean="0"/>
          </a:p>
          <a:p>
            <a:endParaRPr lang="en-US" dirty="0"/>
          </a:p>
        </p:txBody>
      </p:sp>
    </p:spTree>
    <p:extLst>
      <p:ext uri="{BB962C8B-B14F-4D97-AF65-F5344CB8AC3E}">
        <p14:creationId xmlns:p14="http://schemas.microsoft.com/office/powerpoint/2010/main" val="2833203625"/>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Decisions </a:t>
            </a:r>
            <a:r>
              <a:rPr lang="en-US" dirty="0" smtClean="0"/>
              <a:t>Made</a:t>
            </a:r>
            <a:endParaRPr lang="en-US" dirty="0"/>
          </a:p>
        </p:txBody>
      </p:sp>
      <p:sp>
        <p:nvSpPr>
          <p:cNvPr id="4" name="Footer Placeholder 3"/>
          <p:cNvSpPr>
            <a:spLocks noGrp="1"/>
          </p:cNvSpPr>
          <p:nvPr>
            <p:ph type="ftr" sz="quarter" idx="3"/>
          </p:nvPr>
        </p:nvSpPr>
        <p:spPr/>
        <p:txBody>
          <a:bodyPr/>
          <a:lstStyle/>
          <a:p>
            <a:fld id="{64DFFA53-7A85-49BB-896B-3AD28954ACCD}" type="slidenum">
              <a:rPr lang="en-US" smtClean="0"/>
              <a:pPr/>
              <a:t>3</a:t>
            </a:fld>
            <a:r>
              <a:rPr lang="en-US" smtClean="0"/>
              <a:t>	 	</a:t>
            </a:r>
          </a:p>
          <a:p>
            <a:endParaRPr lang="en-US" smtClean="0"/>
          </a:p>
          <a:p>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4164642497"/>
              </p:ext>
            </p:extLst>
          </p:nvPr>
        </p:nvGraphicFramePr>
        <p:xfrm>
          <a:off x="1981200" y="1676400"/>
          <a:ext cx="4711699" cy="3810000"/>
        </p:xfrm>
        <a:graphic>
          <a:graphicData uri="http://schemas.openxmlformats.org/drawingml/2006/table">
            <a:tbl>
              <a:tblPr>
                <a:tableStyleId>{5C22544A-7EE6-4342-B048-85BDC9FD1C3A}</a:tableStyleId>
              </a:tblPr>
              <a:tblGrid>
                <a:gridCol w="3578988"/>
                <a:gridCol w="523522"/>
                <a:gridCol w="609189"/>
              </a:tblGrid>
              <a:tr h="190500">
                <a:tc>
                  <a:txBody>
                    <a:bodyPr/>
                    <a:lstStyle/>
                    <a:p>
                      <a:pPr algn="l" fontAlgn="b"/>
                      <a:r>
                        <a:rPr lang="en-US" sz="1100" b="1" u="none" strike="noStrike" dirty="0">
                          <a:effectLst/>
                        </a:rPr>
                        <a:t>Decisions Made</a:t>
                      </a:r>
                      <a:endParaRPr lang="en-US" sz="1100" b="1" i="0" u="none" strike="noStrike" dirty="0">
                        <a:solidFill>
                          <a:srgbClr val="000000"/>
                        </a:solidFill>
                        <a:effectLst/>
                        <a:latin typeface="Calibri"/>
                      </a:endParaRPr>
                    </a:p>
                  </a:txBody>
                  <a:tcPr marL="85725" marR="9525" marT="9525" marB="0" anchor="b"/>
                </a:tc>
                <a:tc>
                  <a:txBody>
                    <a:bodyPr/>
                    <a:lstStyle/>
                    <a:p>
                      <a:pPr algn="l" fontAlgn="b"/>
                      <a:r>
                        <a:rPr lang="en-US" sz="1100" b="1" u="none" strike="noStrike" dirty="0">
                          <a:effectLst/>
                        </a:rPr>
                        <a:t>In .ibs</a:t>
                      </a:r>
                      <a:endParaRPr lang="en-US" sz="1100" b="1" i="0" u="none" strike="noStrike" dirty="0">
                        <a:solidFill>
                          <a:srgbClr val="000000"/>
                        </a:solidFill>
                        <a:effectLst/>
                        <a:latin typeface="Calibri"/>
                      </a:endParaRPr>
                    </a:p>
                  </a:txBody>
                  <a:tcPr marL="9525" marR="9525" marT="9525" marB="0" anchor="b"/>
                </a:tc>
                <a:tc>
                  <a:txBody>
                    <a:bodyPr/>
                    <a:lstStyle/>
                    <a:p>
                      <a:pPr algn="l" fontAlgn="b"/>
                      <a:r>
                        <a:rPr lang="en-US" sz="1100" b="1" u="none" strike="noStrike" dirty="0">
                          <a:effectLst/>
                        </a:rPr>
                        <a:t>In EMD</a:t>
                      </a:r>
                      <a:endParaRPr lang="en-US" sz="1100" b="1" i="0" u="none" strike="noStrike" dirty="0">
                        <a:solidFill>
                          <a:srgbClr val="000000"/>
                        </a:solidFill>
                        <a:effectLst/>
                        <a:latin typeface="Calibri"/>
                      </a:endParaRPr>
                    </a:p>
                  </a:txBody>
                  <a:tcPr marL="9525" marR="9525" marT="9525" marB="0" anchor="b"/>
                </a:tc>
              </a:tr>
              <a:tr h="190500">
                <a:tc>
                  <a:txBody>
                    <a:bodyPr/>
                    <a:lstStyle/>
                    <a:p>
                      <a:pPr algn="l" fontAlgn="b"/>
                      <a:r>
                        <a:rPr lang="en-US" sz="1100" u="none" strike="noStrike">
                          <a:effectLst/>
                        </a:rPr>
                        <a:t>Connectors</a:t>
                      </a:r>
                      <a:endParaRPr lang="en-US" sz="1100" b="0" i="0" u="none" strike="noStrike">
                        <a:solidFill>
                          <a:srgbClr val="000000"/>
                        </a:solidFill>
                        <a:effectLst/>
                        <a:latin typeface="Calibri"/>
                      </a:endParaRPr>
                    </a:p>
                  </a:txBody>
                  <a:tcPr marL="85725" marR="9525" marT="9525" marB="0" anchor="b"/>
                </a:tc>
                <a:tc>
                  <a:txBody>
                    <a:bodyPr/>
                    <a:lstStyle/>
                    <a:p>
                      <a:pPr algn="l" fontAlgn="b"/>
                      <a:r>
                        <a:rPr lang="en-US" sz="1100" u="none" strike="noStrike">
                          <a:effectLst/>
                        </a:rPr>
                        <a:t>No</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dirty="0">
                          <a:effectLst/>
                        </a:rPr>
                        <a:t>Yes</a:t>
                      </a:r>
                      <a:endParaRPr lang="en-US" sz="1100" b="0" i="0" u="none" strike="noStrike" dirty="0">
                        <a:solidFill>
                          <a:srgbClr val="000000"/>
                        </a:solidFill>
                        <a:effectLst/>
                        <a:latin typeface="Calibri"/>
                      </a:endParaRPr>
                    </a:p>
                  </a:txBody>
                  <a:tcPr marL="9525" marR="9525" marT="9525" marB="0" anchor="b"/>
                </a:tc>
              </a:tr>
              <a:tr h="190500">
                <a:tc>
                  <a:txBody>
                    <a:bodyPr/>
                    <a:lstStyle/>
                    <a:p>
                      <a:pPr algn="l" fontAlgn="b"/>
                      <a:r>
                        <a:rPr lang="en-US" sz="1100" u="none" strike="noStrike">
                          <a:effectLst/>
                        </a:rPr>
                        <a:t>Cables</a:t>
                      </a:r>
                      <a:endParaRPr lang="en-US" sz="1100" b="0" i="0" u="none" strike="noStrike">
                        <a:solidFill>
                          <a:srgbClr val="000000"/>
                        </a:solidFill>
                        <a:effectLst/>
                        <a:latin typeface="Calibri"/>
                      </a:endParaRPr>
                    </a:p>
                  </a:txBody>
                  <a:tcPr marL="85725" marR="9525" marT="9525" marB="0" anchor="b"/>
                </a:tc>
                <a:tc>
                  <a:txBody>
                    <a:bodyPr/>
                    <a:lstStyle/>
                    <a:p>
                      <a:pPr algn="l" fontAlgn="b"/>
                      <a:r>
                        <a:rPr lang="en-US" sz="1100" u="none" strike="noStrike">
                          <a:effectLst/>
                        </a:rPr>
                        <a:t>No</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dirty="0">
                          <a:effectLst/>
                        </a:rPr>
                        <a:t>Yes</a:t>
                      </a:r>
                      <a:endParaRPr lang="en-US" sz="1100" b="0" i="0" u="none" strike="noStrike" dirty="0">
                        <a:solidFill>
                          <a:srgbClr val="000000"/>
                        </a:solidFill>
                        <a:effectLst/>
                        <a:latin typeface="Calibri"/>
                      </a:endParaRPr>
                    </a:p>
                  </a:txBody>
                  <a:tcPr marL="9525" marR="9525" marT="9525" marB="0" anchor="b"/>
                </a:tc>
              </a:tr>
              <a:tr h="190500">
                <a:tc>
                  <a:txBody>
                    <a:bodyPr/>
                    <a:lstStyle/>
                    <a:p>
                      <a:pPr algn="l" fontAlgn="b"/>
                      <a:r>
                        <a:rPr lang="en-US" sz="1100" u="none" strike="noStrike">
                          <a:effectLst/>
                        </a:rPr>
                        <a:t>Broadband EBD</a:t>
                      </a:r>
                      <a:endParaRPr lang="en-US" sz="1100" b="0" i="0" u="none" strike="noStrike">
                        <a:solidFill>
                          <a:srgbClr val="000000"/>
                        </a:solidFill>
                        <a:effectLst/>
                        <a:latin typeface="Calibri"/>
                      </a:endParaRPr>
                    </a:p>
                  </a:txBody>
                  <a:tcPr marL="85725" marR="9525" marT="9525" marB="0" anchor="b"/>
                </a:tc>
                <a:tc>
                  <a:txBody>
                    <a:bodyPr/>
                    <a:lstStyle/>
                    <a:p>
                      <a:pPr algn="l" fontAlgn="b"/>
                      <a:r>
                        <a:rPr lang="en-US" sz="1100" u="none" strike="noStrike">
                          <a:effectLst/>
                        </a:rPr>
                        <a:t>No</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dirty="0">
                          <a:effectLst/>
                        </a:rPr>
                        <a:t>Yes</a:t>
                      </a:r>
                      <a:endParaRPr lang="en-US" sz="1100" b="0" i="0" u="none" strike="noStrike" dirty="0">
                        <a:solidFill>
                          <a:srgbClr val="000000"/>
                        </a:solidFill>
                        <a:effectLst/>
                        <a:latin typeface="Calibri"/>
                      </a:endParaRPr>
                    </a:p>
                  </a:txBody>
                  <a:tcPr marL="9525" marR="9525" marT="9525" marB="0" anchor="b"/>
                </a:tc>
              </a:tr>
              <a:tr h="190500">
                <a:tc>
                  <a:txBody>
                    <a:bodyPr/>
                    <a:lstStyle/>
                    <a:p>
                      <a:pPr algn="l" fontAlgn="b"/>
                      <a:r>
                        <a:rPr lang="en-US" sz="1100" u="none" strike="noStrike">
                          <a:effectLst/>
                        </a:rPr>
                        <a:t>MCM</a:t>
                      </a:r>
                      <a:endParaRPr lang="en-US" sz="1100" b="0" i="0" u="none" strike="noStrike">
                        <a:solidFill>
                          <a:srgbClr val="000000"/>
                        </a:solidFill>
                        <a:effectLst/>
                        <a:latin typeface="Calibri"/>
                      </a:endParaRPr>
                    </a:p>
                  </a:txBody>
                  <a:tcPr marL="85725" marR="9525" marT="9525" marB="0" anchor="b"/>
                </a:tc>
                <a:tc>
                  <a:txBody>
                    <a:bodyPr/>
                    <a:lstStyle/>
                    <a:p>
                      <a:pPr algn="l" fontAlgn="b"/>
                      <a:r>
                        <a:rPr lang="en-US" sz="1100" u="none" strike="noStrike" dirty="0">
                          <a:effectLst/>
                        </a:rPr>
                        <a:t>No</a:t>
                      </a:r>
                      <a:endParaRPr lang="en-US" sz="1100" b="0" i="0" u="none" strike="noStrike" dirty="0">
                        <a:solidFill>
                          <a:srgbClr val="000000"/>
                        </a:solidFill>
                        <a:effectLst/>
                        <a:latin typeface="Calibri"/>
                      </a:endParaRPr>
                    </a:p>
                  </a:txBody>
                  <a:tcPr marL="9525" marR="9525" marT="9525" marB="0" anchor="b"/>
                </a:tc>
                <a:tc>
                  <a:txBody>
                    <a:bodyPr/>
                    <a:lstStyle/>
                    <a:p>
                      <a:pPr algn="l" fontAlgn="b"/>
                      <a:r>
                        <a:rPr lang="en-US" sz="1100" u="none" strike="noStrike" dirty="0">
                          <a:effectLst/>
                        </a:rPr>
                        <a:t>Yes</a:t>
                      </a:r>
                      <a:endParaRPr lang="en-US" sz="1100" b="0" i="0" u="none" strike="noStrike" dirty="0">
                        <a:solidFill>
                          <a:srgbClr val="000000"/>
                        </a:solidFill>
                        <a:effectLst/>
                        <a:latin typeface="Calibri"/>
                      </a:endParaRPr>
                    </a:p>
                  </a:txBody>
                  <a:tcPr marL="9525" marR="9525" marT="9525" marB="0" anchor="b"/>
                </a:tc>
              </a:tr>
              <a:tr h="190500">
                <a:tc>
                  <a:txBody>
                    <a:bodyPr/>
                    <a:lstStyle/>
                    <a:p>
                      <a:pPr algn="l" fontAlgn="b"/>
                      <a:r>
                        <a:rPr lang="en-US" sz="1100" u="none" strike="noStrike">
                          <a:effectLst/>
                        </a:rPr>
                        <a:t>Interposers</a:t>
                      </a:r>
                      <a:endParaRPr lang="en-US" sz="1100" b="0" i="0" u="none" strike="noStrike">
                        <a:solidFill>
                          <a:srgbClr val="000000"/>
                        </a:solidFill>
                        <a:effectLst/>
                        <a:latin typeface="Calibri"/>
                      </a:endParaRPr>
                    </a:p>
                  </a:txBody>
                  <a:tcPr marL="85725" marR="9525" marT="9525" marB="0" anchor="b"/>
                </a:tc>
                <a:tc>
                  <a:txBody>
                    <a:bodyPr/>
                    <a:lstStyle/>
                    <a:p>
                      <a:pPr algn="l" fontAlgn="b"/>
                      <a:r>
                        <a:rPr lang="en-US" sz="1100" u="none" strike="noStrike">
                          <a:effectLst/>
                        </a:rPr>
                        <a:t>No</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dirty="0">
                          <a:effectLst/>
                        </a:rPr>
                        <a:t>Yes</a:t>
                      </a:r>
                      <a:endParaRPr lang="en-US" sz="1100" b="0" i="0" u="none" strike="noStrike" dirty="0">
                        <a:solidFill>
                          <a:srgbClr val="000000"/>
                        </a:solidFill>
                        <a:effectLst/>
                        <a:latin typeface="Calibri"/>
                      </a:endParaRPr>
                    </a:p>
                  </a:txBody>
                  <a:tcPr marL="9525" marR="9525" marT="9525" marB="0" anchor="b"/>
                </a:tc>
              </a:tr>
              <a:tr h="190500">
                <a:tc>
                  <a:txBody>
                    <a:bodyPr/>
                    <a:lstStyle/>
                    <a:p>
                      <a:pPr algn="l" fontAlgn="b"/>
                      <a:r>
                        <a:rPr lang="en-US" sz="1100" u="none" strike="noStrike" dirty="0">
                          <a:effectLst/>
                        </a:rPr>
                        <a:t>3-D structures</a:t>
                      </a:r>
                      <a:endParaRPr lang="en-US" sz="1100" b="0" i="0" u="none" strike="noStrike" dirty="0">
                        <a:solidFill>
                          <a:srgbClr val="000000"/>
                        </a:solidFill>
                        <a:effectLst/>
                        <a:latin typeface="Calibri"/>
                      </a:endParaRPr>
                    </a:p>
                  </a:txBody>
                  <a:tcPr marL="85725" marR="9525" marT="9525" marB="0" anchor="b"/>
                </a:tc>
                <a:tc>
                  <a:txBody>
                    <a:bodyPr/>
                    <a:lstStyle/>
                    <a:p>
                      <a:pPr algn="l" fontAlgn="b"/>
                      <a:r>
                        <a:rPr lang="en-US" sz="1100" u="none" strike="noStrike">
                          <a:effectLst/>
                        </a:rPr>
                        <a:t>No</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dirty="0">
                          <a:effectLst/>
                        </a:rPr>
                        <a:t>Yes</a:t>
                      </a:r>
                      <a:endParaRPr lang="en-US" sz="1100" b="0" i="0" u="none" strike="noStrike" dirty="0">
                        <a:solidFill>
                          <a:srgbClr val="000000"/>
                        </a:solidFill>
                        <a:effectLst/>
                        <a:latin typeface="Calibri"/>
                      </a:endParaRPr>
                    </a:p>
                  </a:txBody>
                  <a:tcPr marL="9525" marR="9525" marT="9525" marB="0" anchor="b"/>
                </a:tc>
              </a:tr>
              <a:tr h="190500">
                <a:tc>
                  <a:txBody>
                    <a:bodyPr/>
                    <a:lstStyle/>
                    <a:p>
                      <a:pPr algn="l" fontAlgn="b"/>
                      <a:r>
                        <a:rPr lang="en-US" sz="1100" u="none" strike="noStrike" dirty="0">
                          <a:effectLst/>
                        </a:rPr>
                        <a:t>Stacked Memory</a:t>
                      </a:r>
                      <a:endParaRPr lang="en-US" sz="1100" b="0" i="0" u="none" strike="noStrike" dirty="0">
                        <a:solidFill>
                          <a:srgbClr val="000000"/>
                        </a:solidFill>
                        <a:effectLst/>
                        <a:latin typeface="Calibri"/>
                      </a:endParaRPr>
                    </a:p>
                  </a:txBody>
                  <a:tcPr marL="85725" marR="9525" marT="9525" marB="0" anchor="b"/>
                </a:tc>
                <a:tc>
                  <a:txBody>
                    <a:bodyPr/>
                    <a:lstStyle/>
                    <a:p>
                      <a:pPr algn="l" fontAlgn="b"/>
                      <a:r>
                        <a:rPr lang="en-US" sz="1100" u="none" strike="noStrike">
                          <a:effectLst/>
                        </a:rPr>
                        <a:t>No</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dirty="0">
                          <a:effectLst/>
                        </a:rPr>
                        <a:t>Yes</a:t>
                      </a:r>
                      <a:endParaRPr lang="en-US" sz="1100" b="0" i="0" u="none" strike="noStrike" dirty="0">
                        <a:solidFill>
                          <a:srgbClr val="000000"/>
                        </a:solidFill>
                        <a:effectLst/>
                        <a:latin typeface="Calibri"/>
                      </a:endParaRPr>
                    </a:p>
                  </a:txBody>
                  <a:tcPr marL="9525" marR="9525" marT="9525" marB="0" anchor="b"/>
                </a:tc>
              </a:tr>
              <a:tr h="190500">
                <a:tc>
                  <a:txBody>
                    <a:bodyPr/>
                    <a:lstStyle/>
                    <a:p>
                      <a:pPr algn="l" fontAlgn="b"/>
                      <a:r>
                        <a:rPr lang="en-US" sz="1100" u="none" strike="noStrike">
                          <a:effectLst/>
                        </a:rPr>
                        <a:t>Splits/Joins of Signal (I/O) in Pacxkage or Die</a:t>
                      </a:r>
                      <a:endParaRPr lang="en-US" sz="1100" b="0" i="0" u="none" strike="noStrike">
                        <a:solidFill>
                          <a:srgbClr val="000000"/>
                        </a:solidFill>
                        <a:effectLst/>
                        <a:latin typeface="Calibri"/>
                      </a:endParaRPr>
                    </a:p>
                  </a:txBody>
                  <a:tcPr marL="85725" marR="9525" marT="9525" marB="0" anchor="b"/>
                </a:tc>
                <a:tc>
                  <a:txBody>
                    <a:bodyPr/>
                    <a:lstStyle/>
                    <a:p>
                      <a:pPr algn="l" fontAlgn="b"/>
                      <a:r>
                        <a:rPr lang="en-US" sz="1100" u="none" strike="noStrike">
                          <a:effectLst/>
                        </a:rPr>
                        <a:t>No</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dirty="0">
                          <a:effectLst/>
                        </a:rPr>
                        <a:t>Yes</a:t>
                      </a:r>
                      <a:endParaRPr lang="en-US" sz="1100" b="0" i="0" u="none" strike="noStrike" dirty="0">
                        <a:solidFill>
                          <a:srgbClr val="000000"/>
                        </a:solidFill>
                        <a:effectLst/>
                        <a:latin typeface="Calibri"/>
                      </a:endParaRPr>
                    </a:p>
                  </a:txBody>
                  <a:tcPr marL="9525" marR="9525" marT="9525" marB="0" anchor="b"/>
                </a:tc>
              </a:tr>
              <a:tr h="190500">
                <a:tc>
                  <a:txBody>
                    <a:bodyPr/>
                    <a:lstStyle/>
                    <a:p>
                      <a:pPr algn="l" fontAlgn="b"/>
                      <a:r>
                        <a:rPr lang="en-US" sz="1100" u="none" strike="noStrike">
                          <a:effectLst/>
                        </a:rPr>
                        <a:t>RDL as separate element</a:t>
                      </a:r>
                      <a:endParaRPr lang="en-US" sz="1100" b="0" i="0" u="none" strike="noStrike">
                        <a:solidFill>
                          <a:srgbClr val="000000"/>
                        </a:solidFill>
                        <a:effectLst/>
                        <a:latin typeface="Calibri"/>
                      </a:endParaRPr>
                    </a:p>
                  </a:txBody>
                  <a:tcPr marL="85725" marR="9525" marT="9525" marB="0" anchor="b"/>
                </a:tc>
                <a:tc>
                  <a:txBody>
                    <a:bodyPr/>
                    <a:lstStyle/>
                    <a:p>
                      <a:pPr algn="l" fontAlgn="b"/>
                      <a:r>
                        <a:rPr lang="en-US" sz="1100" u="none" strike="noStrike" dirty="0">
                          <a:effectLst/>
                        </a:rPr>
                        <a:t>No</a:t>
                      </a:r>
                      <a:endParaRPr lang="en-US" sz="1100" b="0" i="0" u="none" strike="noStrike" dirty="0">
                        <a:solidFill>
                          <a:srgbClr val="000000"/>
                        </a:solidFill>
                        <a:effectLst/>
                        <a:latin typeface="Calibri"/>
                      </a:endParaRPr>
                    </a:p>
                  </a:txBody>
                  <a:tcPr marL="9525" marR="9525" marT="9525" marB="0" anchor="b"/>
                </a:tc>
                <a:tc>
                  <a:txBody>
                    <a:bodyPr/>
                    <a:lstStyle/>
                    <a:p>
                      <a:pPr algn="l" fontAlgn="b"/>
                      <a:r>
                        <a:rPr lang="en-US" sz="1100" u="none" strike="noStrike" dirty="0">
                          <a:effectLst/>
                        </a:rPr>
                        <a:t>Yes</a:t>
                      </a:r>
                      <a:endParaRPr lang="en-US" sz="1100" b="0" i="0" u="none" strike="noStrike" dirty="0">
                        <a:solidFill>
                          <a:srgbClr val="000000"/>
                        </a:solidFill>
                        <a:effectLst/>
                        <a:latin typeface="Calibri"/>
                      </a:endParaRPr>
                    </a:p>
                  </a:txBody>
                  <a:tcPr marL="9525" marR="9525" marT="9525" marB="0" anchor="b"/>
                </a:tc>
              </a:tr>
              <a:tr h="190500">
                <a:tc>
                  <a:txBody>
                    <a:bodyPr/>
                    <a:lstStyle/>
                    <a:p>
                      <a:pPr algn="l" fontAlgn="b"/>
                      <a:r>
                        <a:rPr lang="en-US" sz="1100" u="none" strike="noStrike" dirty="0">
                          <a:effectLst/>
                        </a:rPr>
                        <a:t>New list of supply (PDN) die pads</a:t>
                      </a:r>
                      <a:endParaRPr lang="en-US" sz="1100" b="0" i="1" u="none" strike="noStrike" dirty="0">
                        <a:solidFill>
                          <a:srgbClr val="000000"/>
                        </a:solidFill>
                        <a:effectLst/>
                        <a:latin typeface="Calibri"/>
                      </a:endParaRPr>
                    </a:p>
                  </a:txBody>
                  <a:tcPr marL="85725" marR="9525" marT="9525" marB="0" anchor="b"/>
                </a:tc>
                <a:tc>
                  <a:txBody>
                    <a:bodyPr/>
                    <a:lstStyle/>
                    <a:p>
                      <a:pPr algn="l" fontAlgn="b"/>
                      <a:r>
                        <a:rPr lang="en-US" sz="1100" u="none" strike="noStrike">
                          <a:effectLst/>
                        </a:rPr>
                        <a:t>Yes</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Yes</a:t>
                      </a:r>
                      <a:endParaRPr lang="en-US" sz="1100" b="0" i="0" u="none" strike="noStrike">
                        <a:solidFill>
                          <a:srgbClr val="000000"/>
                        </a:solidFill>
                        <a:effectLst/>
                        <a:latin typeface="Calibri"/>
                      </a:endParaRPr>
                    </a:p>
                  </a:txBody>
                  <a:tcPr marL="9525" marR="9525" marT="9525" marB="0" anchor="b"/>
                </a:tc>
              </a:tr>
              <a:tr h="190500">
                <a:tc>
                  <a:txBody>
                    <a:bodyPr/>
                    <a:lstStyle/>
                    <a:p>
                      <a:pPr algn="l" fontAlgn="b"/>
                      <a:r>
                        <a:rPr lang="en-US" sz="1100" u="none" strike="noStrike" dirty="0">
                          <a:effectLst/>
                        </a:rPr>
                        <a:t>Separate package and on-die interconnect model</a:t>
                      </a:r>
                      <a:endParaRPr lang="en-US" sz="1100" b="0" i="1" u="none" strike="noStrike" dirty="0">
                        <a:solidFill>
                          <a:srgbClr val="000000"/>
                        </a:solidFill>
                        <a:effectLst/>
                        <a:latin typeface="Calibri"/>
                      </a:endParaRPr>
                    </a:p>
                  </a:txBody>
                  <a:tcPr marL="85725" marR="9525" marT="9525" marB="0" anchor="b"/>
                </a:tc>
                <a:tc>
                  <a:txBody>
                    <a:bodyPr/>
                    <a:lstStyle/>
                    <a:p>
                      <a:pPr algn="l" fontAlgn="b"/>
                      <a:r>
                        <a:rPr lang="en-US" sz="1100" u="none" strike="noStrike">
                          <a:effectLst/>
                        </a:rPr>
                        <a:t>Yes</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Yes</a:t>
                      </a:r>
                      <a:endParaRPr lang="en-US" sz="1100" b="0" i="0" u="none" strike="noStrike">
                        <a:solidFill>
                          <a:srgbClr val="000000"/>
                        </a:solidFill>
                        <a:effectLst/>
                        <a:latin typeface="Calibri"/>
                      </a:endParaRPr>
                    </a:p>
                  </a:txBody>
                  <a:tcPr marL="9525" marR="9525" marT="9525" marB="0" anchor="b"/>
                </a:tc>
              </a:tr>
              <a:tr h="190500">
                <a:tc>
                  <a:txBody>
                    <a:bodyPr/>
                    <a:lstStyle/>
                    <a:p>
                      <a:pPr algn="l" fontAlgn="b"/>
                      <a:r>
                        <a:rPr lang="en-US" sz="1100" u="none" strike="noStrike" dirty="0">
                          <a:effectLst/>
                        </a:rPr>
                        <a:t>Package model can include  on-die  model</a:t>
                      </a:r>
                      <a:endParaRPr lang="en-US" sz="1100" b="0" i="1" u="none" strike="noStrike" dirty="0">
                        <a:solidFill>
                          <a:srgbClr val="000000"/>
                        </a:solidFill>
                        <a:effectLst/>
                        <a:latin typeface="Calibri"/>
                      </a:endParaRPr>
                    </a:p>
                  </a:txBody>
                  <a:tcPr marL="85725" marR="9525" marT="9525" marB="0" anchor="b"/>
                </a:tc>
                <a:tc>
                  <a:txBody>
                    <a:bodyPr/>
                    <a:lstStyle/>
                    <a:p>
                      <a:pPr algn="l" fontAlgn="b"/>
                      <a:r>
                        <a:rPr lang="en-US" sz="1100" u="none" strike="noStrike">
                          <a:effectLst/>
                        </a:rPr>
                        <a:t>Yes</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Yes</a:t>
                      </a:r>
                      <a:endParaRPr lang="en-US" sz="1100" b="0" i="0" u="none" strike="noStrike">
                        <a:solidFill>
                          <a:srgbClr val="000000"/>
                        </a:solidFill>
                        <a:effectLst/>
                        <a:latin typeface="Calibri"/>
                      </a:endParaRPr>
                    </a:p>
                  </a:txBody>
                  <a:tcPr marL="9525" marR="9525" marT="9525" marB="0" anchor="b"/>
                </a:tc>
              </a:tr>
              <a:tr h="190500">
                <a:tc>
                  <a:txBody>
                    <a:bodyPr/>
                    <a:lstStyle/>
                    <a:p>
                      <a:pPr algn="l" fontAlgn="b"/>
                      <a:r>
                        <a:rPr lang="en-US" sz="1100" u="none" strike="noStrike" dirty="0">
                          <a:effectLst/>
                        </a:rPr>
                        <a:t>Broadband I/O Package Modeling</a:t>
                      </a:r>
                      <a:endParaRPr lang="en-US" sz="1100" b="0" i="0" u="none" strike="noStrike" dirty="0">
                        <a:solidFill>
                          <a:srgbClr val="000000"/>
                        </a:solidFill>
                        <a:effectLst/>
                        <a:latin typeface="Calibri"/>
                      </a:endParaRPr>
                    </a:p>
                  </a:txBody>
                  <a:tcPr marL="85725" marR="9525" marT="9525" marB="0" anchor="b"/>
                </a:tc>
                <a:tc>
                  <a:txBody>
                    <a:bodyPr/>
                    <a:lstStyle/>
                    <a:p>
                      <a:pPr algn="l" fontAlgn="b"/>
                      <a:r>
                        <a:rPr lang="en-US" sz="1100" u="none" strike="noStrike">
                          <a:effectLst/>
                        </a:rPr>
                        <a:t>Yes</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Yes</a:t>
                      </a:r>
                      <a:endParaRPr lang="en-US" sz="1100" b="0" i="0" u="none" strike="noStrike">
                        <a:solidFill>
                          <a:srgbClr val="000000"/>
                        </a:solidFill>
                        <a:effectLst/>
                        <a:latin typeface="Calibri"/>
                      </a:endParaRPr>
                    </a:p>
                  </a:txBody>
                  <a:tcPr marL="9525" marR="9525" marT="9525" marB="0" anchor="b"/>
                </a:tc>
              </a:tr>
              <a:tr h="190500">
                <a:tc>
                  <a:txBody>
                    <a:bodyPr/>
                    <a:lstStyle/>
                    <a:p>
                      <a:pPr algn="l" fontAlgn="b"/>
                      <a:r>
                        <a:rPr lang="en-US" sz="1100" u="none" strike="noStrike" dirty="0">
                          <a:effectLst/>
                        </a:rPr>
                        <a:t>Package PDN</a:t>
                      </a:r>
                      <a:endParaRPr lang="en-US" sz="1100" b="0" i="0" u="none" strike="noStrike" dirty="0">
                        <a:solidFill>
                          <a:srgbClr val="000000"/>
                        </a:solidFill>
                        <a:effectLst/>
                        <a:latin typeface="Calibri"/>
                      </a:endParaRPr>
                    </a:p>
                  </a:txBody>
                  <a:tcPr marL="85725" marR="9525" marT="9525" marB="0" anchor="b"/>
                </a:tc>
                <a:tc>
                  <a:txBody>
                    <a:bodyPr/>
                    <a:lstStyle/>
                    <a:p>
                      <a:pPr algn="l" fontAlgn="b"/>
                      <a:r>
                        <a:rPr lang="en-US" sz="1100" u="none" strike="noStrike">
                          <a:effectLst/>
                        </a:rPr>
                        <a:t>Yes</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Yes</a:t>
                      </a:r>
                      <a:endParaRPr lang="en-US" sz="1100" b="0" i="0" u="none" strike="noStrike">
                        <a:solidFill>
                          <a:srgbClr val="000000"/>
                        </a:solidFill>
                        <a:effectLst/>
                        <a:latin typeface="Calibri"/>
                      </a:endParaRPr>
                    </a:p>
                  </a:txBody>
                  <a:tcPr marL="9525" marR="9525" marT="9525" marB="0" anchor="b"/>
                </a:tc>
              </a:tr>
              <a:tr h="190500">
                <a:tc>
                  <a:txBody>
                    <a:bodyPr/>
                    <a:lstStyle/>
                    <a:p>
                      <a:pPr algn="l" fontAlgn="b"/>
                      <a:r>
                        <a:rPr lang="en-US" sz="1100" u="none" strike="noStrike" dirty="0">
                          <a:effectLst/>
                        </a:rPr>
                        <a:t>Broadband I/O On-Die Modeling</a:t>
                      </a:r>
                      <a:endParaRPr lang="en-US" sz="1100" b="0" i="0" u="none" strike="noStrike" dirty="0">
                        <a:solidFill>
                          <a:srgbClr val="000000"/>
                        </a:solidFill>
                        <a:effectLst/>
                        <a:latin typeface="Calibri"/>
                      </a:endParaRPr>
                    </a:p>
                  </a:txBody>
                  <a:tcPr marL="85725" marR="9525" marT="9525" marB="0" anchor="b"/>
                </a:tc>
                <a:tc>
                  <a:txBody>
                    <a:bodyPr/>
                    <a:lstStyle/>
                    <a:p>
                      <a:pPr algn="l" fontAlgn="b"/>
                      <a:r>
                        <a:rPr lang="en-US" sz="1100" u="none" strike="noStrike">
                          <a:effectLst/>
                        </a:rPr>
                        <a:t>Yes</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Yes</a:t>
                      </a:r>
                      <a:endParaRPr lang="en-US" sz="1100" b="0" i="0" u="none" strike="noStrike">
                        <a:solidFill>
                          <a:srgbClr val="000000"/>
                        </a:solidFill>
                        <a:effectLst/>
                        <a:latin typeface="Calibri"/>
                      </a:endParaRPr>
                    </a:p>
                  </a:txBody>
                  <a:tcPr marL="9525" marR="9525" marT="9525" marB="0" anchor="b"/>
                </a:tc>
              </a:tr>
              <a:tr h="190500">
                <a:tc>
                  <a:txBody>
                    <a:bodyPr/>
                    <a:lstStyle/>
                    <a:p>
                      <a:pPr algn="l" fontAlgn="b"/>
                      <a:r>
                        <a:rPr lang="en-US" sz="1100" u="none" strike="noStrike" dirty="0">
                          <a:effectLst/>
                        </a:rPr>
                        <a:t>On-Die PDN</a:t>
                      </a:r>
                      <a:endParaRPr lang="en-US" sz="1100" b="0" i="0" u="none" strike="noStrike" dirty="0">
                        <a:solidFill>
                          <a:srgbClr val="000000"/>
                        </a:solidFill>
                        <a:effectLst/>
                        <a:latin typeface="Calibri"/>
                      </a:endParaRPr>
                    </a:p>
                  </a:txBody>
                  <a:tcPr marL="85725" marR="9525" marT="9525" marB="0" anchor="b"/>
                </a:tc>
                <a:tc>
                  <a:txBody>
                    <a:bodyPr/>
                    <a:lstStyle/>
                    <a:p>
                      <a:pPr algn="l" fontAlgn="b"/>
                      <a:r>
                        <a:rPr lang="en-US" sz="1100" u="none" strike="noStrike">
                          <a:effectLst/>
                        </a:rPr>
                        <a:t>Yes</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Yes</a:t>
                      </a:r>
                      <a:endParaRPr lang="en-US" sz="1100" b="0" i="0" u="none" strike="noStrike">
                        <a:solidFill>
                          <a:srgbClr val="000000"/>
                        </a:solidFill>
                        <a:effectLst/>
                        <a:latin typeface="Calibri"/>
                      </a:endParaRPr>
                    </a:p>
                  </a:txBody>
                  <a:tcPr marL="9525" marR="9525" marT="9525" marB="0" anchor="b"/>
                </a:tc>
              </a:tr>
              <a:tr h="190500">
                <a:tc>
                  <a:txBody>
                    <a:bodyPr/>
                    <a:lstStyle/>
                    <a:p>
                      <a:pPr algn="l" fontAlgn="b"/>
                      <a:r>
                        <a:rPr lang="en-US" sz="1100" u="none" strike="noStrike" dirty="0">
                          <a:effectLst/>
                        </a:rPr>
                        <a:t>Interconnect coupling (crosstalk) between I/O and I/O</a:t>
                      </a:r>
                      <a:endParaRPr lang="en-US" sz="1100" b="0" i="0" u="none" strike="noStrike" dirty="0">
                        <a:solidFill>
                          <a:srgbClr val="000000"/>
                        </a:solidFill>
                        <a:effectLst/>
                        <a:latin typeface="Calibri"/>
                      </a:endParaRPr>
                    </a:p>
                  </a:txBody>
                  <a:tcPr marL="85725" marR="9525" marT="9525" marB="0" anchor="b"/>
                </a:tc>
                <a:tc>
                  <a:txBody>
                    <a:bodyPr/>
                    <a:lstStyle/>
                    <a:p>
                      <a:pPr algn="l" fontAlgn="b"/>
                      <a:r>
                        <a:rPr lang="en-US" sz="1100" u="none" strike="noStrike">
                          <a:effectLst/>
                        </a:rPr>
                        <a:t>Yes</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Yes</a:t>
                      </a:r>
                      <a:endParaRPr lang="en-US" sz="1100" b="0" i="0" u="none" strike="noStrike">
                        <a:solidFill>
                          <a:srgbClr val="000000"/>
                        </a:solidFill>
                        <a:effectLst/>
                        <a:latin typeface="Calibri"/>
                      </a:endParaRPr>
                    </a:p>
                  </a:txBody>
                  <a:tcPr marL="9525" marR="9525" marT="9525" marB="0" anchor="b"/>
                </a:tc>
              </a:tr>
              <a:tr h="190500">
                <a:tc>
                  <a:txBody>
                    <a:bodyPr/>
                    <a:lstStyle/>
                    <a:p>
                      <a:pPr algn="l" fontAlgn="b"/>
                      <a:r>
                        <a:rPr lang="en-US" sz="1100" u="none" strike="noStrike" dirty="0">
                          <a:effectLst/>
                        </a:rPr>
                        <a:t>Interconnect coupling between I/O and PDN</a:t>
                      </a:r>
                      <a:endParaRPr lang="en-US" sz="1100" b="0" i="0" u="none" strike="noStrike" dirty="0">
                        <a:solidFill>
                          <a:srgbClr val="000000"/>
                        </a:solidFill>
                        <a:effectLst/>
                        <a:latin typeface="Calibri"/>
                      </a:endParaRPr>
                    </a:p>
                  </a:txBody>
                  <a:tcPr marL="85725" marR="9525" marT="9525" marB="0" anchor="b"/>
                </a:tc>
                <a:tc>
                  <a:txBody>
                    <a:bodyPr/>
                    <a:lstStyle/>
                    <a:p>
                      <a:pPr algn="l" fontAlgn="b"/>
                      <a:r>
                        <a:rPr lang="en-US" sz="1100" u="none" strike="noStrike">
                          <a:effectLst/>
                        </a:rPr>
                        <a:t>Yes</a:t>
                      </a:r>
                      <a:endParaRPr lang="en-US" sz="1100" b="0" i="0" u="none" strike="noStrike">
                        <a:solidFill>
                          <a:srgbClr val="000000"/>
                        </a:solidFill>
                        <a:effectLst/>
                        <a:latin typeface="Calibri"/>
                      </a:endParaRPr>
                    </a:p>
                  </a:txBody>
                  <a:tcPr marL="9525" marR="9525" marT="9525" marB="0" anchor="b"/>
                </a:tc>
                <a:tc>
                  <a:txBody>
                    <a:bodyPr/>
                    <a:lstStyle/>
                    <a:p>
                      <a:pPr algn="l" fontAlgn="b"/>
                      <a:r>
                        <a:rPr lang="en-US" sz="1100" u="none" strike="noStrike">
                          <a:effectLst/>
                        </a:rPr>
                        <a:t>Yes</a:t>
                      </a:r>
                      <a:endParaRPr lang="en-US" sz="1100" b="0" i="0" u="none" strike="noStrike">
                        <a:solidFill>
                          <a:srgbClr val="000000"/>
                        </a:solidFill>
                        <a:effectLst/>
                        <a:latin typeface="Calibri"/>
                      </a:endParaRPr>
                    </a:p>
                  </a:txBody>
                  <a:tcPr marL="9525" marR="9525" marT="9525" marB="0" anchor="b"/>
                </a:tc>
              </a:tr>
              <a:tr h="190500">
                <a:tc>
                  <a:txBody>
                    <a:bodyPr/>
                    <a:lstStyle/>
                    <a:p>
                      <a:pPr algn="l" fontAlgn="b"/>
                      <a:r>
                        <a:rPr lang="en-US" sz="1100" u="none" strike="noStrike" dirty="0">
                          <a:effectLst/>
                        </a:rPr>
                        <a:t>Optical Interconnect</a:t>
                      </a:r>
                      <a:endParaRPr lang="en-US" sz="1100" b="0" i="0" u="none" strike="noStrike" dirty="0">
                        <a:solidFill>
                          <a:srgbClr val="000000"/>
                        </a:solidFill>
                        <a:effectLst/>
                        <a:latin typeface="Calibri"/>
                      </a:endParaRPr>
                    </a:p>
                  </a:txBody>
                  <a:tcPr marL="85725" marR="9525" marT="9525" marB="0" anchor="b"/>
                </a:tc>
                <a:tc>
                  <a:txBody>
                    <a:bodyPr/>
                    <a:lstStyle/>
                    <a:p>
                      <a:pPr algn="l" fontAlgn="b"/>
                      <a:r>
                        <a:rPr lang="en-US" sz="1100" u="none" strike="noStrike" dirty="0">
                          <a:effectLst/>
                        </a:rPr>
                        <a:t>No</a:t>
                      </a:r>
                      <a:endParaRPr lang="en-US" sz="1100" b="0" i="0" u="none" strike="noStrike" dirty="0">
                        <a:solidFill>
                          <a:srgbClr val="000000"/>
                        </a:solidFill>
                        <a:effectLst/>
                        <a:latin typeface="Calibri"/>
                      </a:endParaRPr>
                    </a:p>
                  </a:txBody>
                  <a:tcPr marL="9525" marR="9525" marT="9525" marB="0" anchor="b"/>
                </a:tc>
                <a:tc>
                  <a:txBody>
                    <a:bodyPr/>
                    <a:lstStyle/>
                    <a:p>
                      <a:pPr algn="l" fontAlgn="b"/>
                      <a:r>
                        <a:rPr lang="en-US" sz="1100" u="none" strike="noStrike" dirty="0">
                          <a:effectLst/>
                        </a:rPr>
                        <a:t>No</a:t>
                      </a:r>
                      <a:endParaRPr lang="en-US" sz="1100" b="0" i="0" u="none" strike="noStrike" dirty="0">
                        <a:solidFill>
                          <a:srgbClr val="000000"/>
                        </a:solidFill>
                        <a:effectLst/>
                        <a:latin typeface="Calibri"/>
                      </a:endParaRPr>
                    </a:p>
                  </a:txBody>
                  <a:tcPr marL="9525" marR="9525" marT="9525" marB="0" anchor="b"/>
                </a:tc>
              </a:tr>
            </a:tbl>
          </a:graphicData>
        </a:graphic>
      </p:graphicFrame>
    </p:spTree>
    <p:extLst>
      <p:ext uri="{BB962C8B-B14F-4D97-AF65-F5344CB8AC3E}">
        <p14:creationId xmlns:p14="http://schemas.microsoft.com/office/powerpoint/2010/main" val="883994560"/>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These Decisions Mean</a:t>
            </a:r>
            <a:endParaRPr lang="en-US" dirty="0"/>
          </a:p>
        </p:txBody>
      </p:sp>
      <p:sp>
        <p:nvSpPr>
          <p:cNvPr id="3" name="Content Placeholder 2"/>
          <p:cNvSpPr>
            <a:spLocks noGrp="1"/>
          </p:cNvSpPr>
          <p:nvPr>
            <p:ph idx="1"/>
          </p:nvPr>
        </p:nvSpPr>
        <p:spPr/>
        <p:txBody>
          <a:bodyPr/>
          <a:lstStyle/>
          <a:p>
            <a:r>
              <a:rPr lang="en-US" dirty="0" smtClean="0"/>
              <a:t>For signal (I/O) pins there is a one to one correspondence between Pin Number, Die Pad, and Buffer.</a:t>
            </a:r>
          </a:p>
          <a:p>
            <a:r>
              <a:rPr lang="en-US" dirty="0" smtClean="0"/>
              <a:t>There is a Few to Many or Many to Few relationship between supply (PDN) pins and supply die pads, and buffer Pullup, </a:t>
            </a:r>
            <a:r>
              <a:rPr lang="en-US" dirty="0" err="1" smtClean="0"/>
              <a:t>Pulldown</a:t>
            </a:r>
            <a:r>
              <a:rPr lang="en-US" dirty="0" smtClean="0"/>
              <a:t>, Power Clamp and Ground Clamp Reference terminals.</a:t>
            </a:r>
          </a:p>
          <a:p>
            <a:r>
              <a:rPr lang="en-US" dirty="0" smtClean="0"/>
              <a:t>There </a:t>
            </a:r>
            <a:r>
              <a:rPr lang="en-US" b="1" dirty="0" smtClean="0"/>
              <a:t>MAY</a:t>
            </a:r>
            <a:r>
              <a:rPr lang="en-US" dirty="0" smtClean="0"/>
              <a:t> be a </a:t>
            </a:r>
            <a:r>
              <a:rPr lang="en-US" dirty="0"/>
              <a:t>one </a:t>
            </a:r>
            <a:r>
              <a:rPr lang="en-US" dirty="0" smtClean="0"/>
              <a:t>to one correspondence between signal (I/O) Pin Numbers and Signal Names (IBIS 6.0 is not clear on this).</a:t>
            </a:r>
            <a:endParaRPr lang="en-US" dirty="0"/>
          </a:p>
        </p:txBody>
      </p:sp>
      <p:sp>
        <p:nvSpPr>
          <p:cNvPr id="4" name="Footer Placeholder 3"/>
          <p:cNvSpPr>
            <a:spLocks noGrp="1"/>
          </p:cNvSpPr>
          <p:nvPr>
            <p:ph type="ftr" sz="quarter" idx="3"/>
          </p:nvPr>
        </p:nvSpPr>
        <p:spPr/>
        <p:txBody>
          <a:bodyPr/>
          <a:lstStyle/>
          <a:p>
            <a:fld id="{64DFFA53-7A85-49BB-896B-3AD28954ACCD}" type="slidenum">
              <a:rPr lang="en-US" smtClean="0"/>
              <a:pPr/>
              <a:t>4</a:t>
            </a:fld>
            <a:r>
              <a:rPr lang="en-US" smtClean="0"/>
              <a:t>	 	</a:t>
            </a:r>
          </a:p>
          <a:p>
            <a:endParaRPr lang="en-US" smtClean="0"/>
          </a:p>
          <a:p>
            <a:endParaRPr lang="en-US" dirty="0"/>
          </a:p>
        </p:txBody>
      </p:sp>
    </p:spTree>
    <p:extLst>
      <p:ext uri="{BB962C8B-B14F-4D97-AF65-F5344CB8AC3E}">
        <p14:creationId xmlns:p14="http://schemas.microsoft.com/office/powerpoint/2010/main" val="2457103954"/>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28600"/>
            <a:ext cx="7010400" cy="685800"/>
          </a:xfrm>
        </p:spPr>
        <p:txBody>
          <a:bodyPr/>
          <a:lstStyle/>
          <a:p>
            <a:r>
              <a:rPr lang="en-US" dirty="0" smtClean="0"/>
              <a:t>Active Questions</a:t>
            </a:r>
            <a:endParaRPr lang="en-US" dirty="0"/>
          </a:p>
        </p:txBody>
      </p:sp>
      <p:sp>
        <p:nvSpPr>
          <p:cNvPr id="3" name="Content Placeholder 2"/>
          <p:cNvSpPr>
            <a:spLocks noGrp="1"/>
          </p:cNvSpPr>
          <p:nvPr>
            <p:ph idx="1"/>
          </p:nvPr>
        </p:nvSpPr>
        <p:spPr>
          <a:xfrm>
            <a:off x="914400" y="990600"/>
            <a:ext cx="7162800" cy="5181600"/>
          </a:xfrm>
        </p:spPr>
        <p:txBody>
          <a:bodyPr/>
          <a:lstStyle/>
          <a:p>
            <a:pPr lvl="0">
              <a:buFont typeface="+mj-lt"/>
              <a:buAutoNum type="arabicPeriod"/>
            </a:pPr>
            <a:r>
              <a:rPr lang="en-US" sz="1600" dirty="0"/>
              <a:t>Do we support </a:t>
            </a:r>
            <a:r>
              <a:rPr lang="en-US" sz="1600" dirty="0" err="1"/>
              <a:t>sNp</a:t>
            </a:r>
            <a:r>
              <a:rPr lang="en-US" sz="1600" dirty="0"/>
              <a:t> directly without requiring they be wrapped in a subckt?</a:t>
            </a:r>
          </a:p>
          <a:p>
            <a:pPr marL="800100" lvl="1" indent="-342900">
              <a:buFont typeface="+mj-lt"/>
              <a:buAutoNum type="arabicPeriod"/>
            </a:pPr>
            <a:r>
              <a:rPr lang="en-US" sz="1600" dirty="0"/>
              <a:t>R</a:t>
            </a:r>
            <a:r>
              <a:rPr lang="en-US" sz="1600" dirty="0" smtClean="0"/>
              <a:t>ecommend </a:t>
            </a:r>
            <a:r>
              <a:rPr lang="en-US" sz="1600" dirty="0" smtClean="0">
                <a:solidFill>
                  <a:srgbClr val="FF0000"/>
                </a:solidFill>
              </a:rPr>
              <a:t>Maybe</a:t>
            </a:r>
            <a:r>
              <a:rPr lang="en-US" sz="1600" dirty="0" smtClean="0"/>
              <a:t>.</a:t>
            </a:r>
            <a:endParaRPr lang="en-US" sz="1600" dirty="0"/>
          </a:p>
          <a:p>
            <a:pPr lvl="0">
              <a:buFont typeface="+mj-lt"/>
              <a:buAutoNum type="arabicPeriod"/>
            </a:pPr>
            <a:r>
              <a:rPr lang="en-US" sz="1600" dirty="0"/>
              <a:t>Port naming options</a:t>
            </a:r>
          </a:p>
          <a:p>
            <a:pPr marL="800100" lvl="1" indent="-342900">
              <a:buFont typeface="+mj-lt"/>
              <a:buAutoNum type="arabicPeriod"/>
            </a:pPr>
            <a:r>
              <a:rPr lang="en-US" sz="1600" dirty="0"/>
              <a:t>Can we identify signal (I/O) ports using </a:t>
            </a:r>
            <a:r>
              <a:rPr lang="en-US" sz="1600" dirty="0" err="1"/>
              <a:t>Signal_name</a:t>
            </a:r>
            <a:r>
              <a:rPr lang="en-US" sz="1600" dirty="0"/>
              <a:t>?</a:t>
            </a:r>
          </a:p>
          <a:p>
            <a:pPr marL="1257300" lvl="2" indent="-342900">
              <a:buFont typeface="+mj-lt"/>
              <a:buAutoNum type="arabicPeriod"/>
            </a:pPr>
            <a:r>
              <a:rPr lang="en-US" sz="1600" dirty="0"/>
              <a:t>R</a:t>
            </a:r>
            <a:r>
              <a:rPr lang="en-US" sz="1600" dirty="0" smtClean="0"/>
              <a:t>ecommend </a:t>
            </a:r>
            <a:r>
              <a:rPr lang="en-US" sz="1600" dirty="0" smtClean="0">
                <a:solidFill>
                  <a:srgbClr val="FF0000"/>
                </a:solidFill>
              </a:rPr>
              <a:t>No</a:t>
            </a:r>
            <a:r>
              <a:rPr lang="en-US" sz="1600" dirty="0" smtClean="0"/>
              <a:t>.</a:t>
            </a:r>
            <a:endParaRPr lang="en-US" sz="1600" dirty="0"/>
          </a:p>
          <a:p>
            <a:pPr marL="800100" lvl="1" indent="-342900">
              <a:buFont typeface="+mj-lt"/>
              <a:buAutoNum type="arabicPeriod"/>
            </a:pPr>
            <a:r>
              <a:rPr lang="en-US" sz="1600" dirty="0"/>
              <a:t>Can we identify supply (PDN) ports using </a:t>
            </a:r>
            <a:r>
              <a:rPr lang="en-US" sz="1600" dirty="0" err="1"/>
              <a:t>Signal_name</a:t>
            </a:r>
            <a:r>
              <a:rPr lang="en-US" sz="1600" dirty="0"/>
              <a:t>?</a:t>
            </a:r>
          </a:p>
          <a:p>
            <a:pPr marL="1257300" lvl="2" indent="-342900">
              <a:buFont typeface="+mj-lt"/>
              <a:buAutoNum type="arabicPeriod"/>
            </a:pPr>
            <a:r>
              <a:rPr lang="en-US" sz="1600" dirty="0"/>
              <a:t>Recommend </a:t>
            </a:r>
            <a:r>
              <a:rPr lang="en-US" sz="1600" dirty="0" smtClean="0">
                <a:solidFill>
                  <a:srgbClr val="FF0000"/>
                </a:solidFill>
              </a:rPr>
              <a:t>Yes</a:t>
            </a:r>
            <a:r>
              <a:rPr lang="en-US" sz="1600" dirty="0"/>
              <a:t>.</a:t>
            </a:r>
          </a:p>
          <a:p>
            <a:pPr marL="800100" lvl="1" indent="-342900">
              <a:buFont typeface="+mj-lt"/>
              <a:buAutoNum type="arabicPeriod"/>
            </a:pPr>
            <a:r>
              <a:rPr lang="en-US" sz="1600" dirty="0"/>
              <a:t>Can we identify signal (I/O) ports using </a:t>
            </a:r>
            <a:r>
              <a:rPr lang="en-US" sz="1600" dirty="0" err="1"/>
              <a:t>Model_name</a:t>
            </a:r>
            <a:r>
              <a:rPr lang="en-US" sz="1600" dirty="0"/>
              <a:t>?</a:t>
            </a:r>
          </a:p>
          <a:p>
            <a:pPr marL="1257300" lvl="2" indent="-342900">
              <a:buFont typeface="+mj-lt"/>
              <a:buAutoNum type="arabicPeriod"/>
            </a:pPr>
            <a:r>
              <a:rPr lang="en-US" sz="1600" dirty="0"/>
              <a:t>Recommend </a:t>
            </a:r>
            <a:r>
              <a:rPr lang="en-US" sz="1600" dirty="0" smtClean="0">
                <a:solidFill>
                  <a:srgbClr val="FF0000"/>
                </a:solidFill>
              </a:rPr>
              <a:t>Maybe</a:t>
            </a:r>
            <a:r>
              <a:rPr lang="en-US" sz="1600" dirty="0" smtClean="0"/>
              <a:t>.</a:t>
            </a:r>
            <a:endParaRPr lang="en-US" sz="1600" dirty="0"/>
          </a:p>
          <a:p>
            <a:pPr lvl="0">
              <a:buFont typeface="+mj-lt"/>
              <a:buAutoNum type="arabicPeriod"/>
            </a:pPr>
            <a:r>
              <a:rPr lang="en-US" sz="1600" dirty="0"/>
              <a:t>Syntax Details</a:t>
            </a:r>
          </a:p>
          <a:p>
            <a:pPr marL="800100" lvl="1" indent="-342900">
              <a:buFont typeface="+mj-lt"/>
              <a:buAutoNum type="arabicPeriod"/>
            </a:pPr>
            <a:r>
              <a:rPr lang="en-US" sz="1600" dirty="0"/>
              <a:t>Should Parameters have Typ, Min, Max values?</a:t>
            </a:r>
          </a:p>
          <a:p>
            <a:pPr marL="1257300" lvl="2" indent="-342900">
              <a:buFont typeface="+mj-lt"/>
              <a:buAutoNum type="arabicPeriod"/>
            </a:pPr>
            <a:r>
              <a:rPr lang="en-US" sz="1600" dirty="0"/>
              <a:t>Recommend </a:t>
            </a:r>
            <a:r>
              <a:rPr lang="en-US" sz="1600" dirty="0" smtClean="0">
                <a:solidFill>
                  <a:srgbClr val="FF0000"/>
                </a:solidFill>
              </a:rPr>
              <a:t>Yes</a:t>
            </a:r>
            <a:r>
              <a:rPr lang="en-US" sz="1600" dirty="0" smtClean="0"/>
              <a:t>.</a:t>
            </a:r>
          </a:p>
          <a:p>
            <a:pPr marL="857250" lvl="1" indent="-342900">
              <a:buFont typeface="+mj-lt"/>
              <a:buAutoNum type="arabicPeriod"/>
            </a:pPr>
            <a:r>
              <a:rPr lang="en-US" sz="1600" dirty="0"/>
              <a:t>Should Parameters have additional functionality (e.g. List, Range, Increment, …) </a:t>
            </a:r>
            <a:r>
              <a:rPr lang="en-US" sz="1600" dirty="0" smtClean="0"/>
              <a:t>?</a:t>
            </a:r>
            <a:endParaRPr lang="en-US" sz="1600" dirty="0"/>
          </a:p>
          <a:p>
            <a:pPr marL="1257300" lvl="2" indent="-342900">
              <a:buFont typeface="+mj-lt"/>
              <a:buAutoNum type="arabicPeriod"/>
            </a:pPr>
            <a:r>
              <a:rPr lang="en-US" sz="1600" dirty="0"/>
              <a:t>R</a:t>
            </a:r>
            <a:r>
              <a:rPr lang="en-US" sz="1600" dirty="0" smtClean="0"/>
              <a:t>ecommend </a:t>
            </a:r>
            <a:r>
              <a:rPr lang="en-US" sz="1600" dirty="0" smtClean="0">
                <a:solidFill>
                  <a:srgbClr val="FF0000"/>
                </a:solidFill>
              </a:rPr>
              <a:t>Maybe</a:t>
            </a:r>
            <a:r>
              <a:rPr lang="en-US" sz="1600" dirty="0" smtClean="0"/>
              <a:t>.</a:t>
            </a:r>
            <a:endParaRPr lang="en-US" sz="1600" dirty="0"/>
          </a:p>
          <a:p>
            <a:pPr marL="1257300" lvl="2" indent="-342900">
              <a:buFont typeface="+mj-lt"/>
              <a:buAutoNum type="arabicPeriod"/>
            </a:pPr>
            <a:endParaRPr lang="en-US" sz="1600" dirty="0"/>
          </a:p>
          <a:p>
            <a:endParaRPr lang="en-US" dirty="0"/>
          </a:p>
        </p:txBody>
      </p:sp>
      <p:sp>
        <p:nvSpPr>
          <p:cNvPr id="4" name="Footer Placeholder 3"/>
          <p:cNvSpPr>
            <a:spLocks noGrp="1"/>
          </p:cNvSpPr>
          <p:nvPr>
            <p:ph type="ftr" sz="quarter" idx="3"/>
          </p:nvPr>
        </p:nvSpPr>
        <p:spPr/>
        <p:txBody>
          <a:bodyPr/>
          <a:lstStyle/>
          <a:p>
            <a:fld id="{64DFFA53-7A85-49BB-896B-3AD28954ACCD}" type="slidenum">
              <a:rPr lang="en-US" smtClean="0"/>
              <a:pPr/>
              <a:t>5</a:t>
            </a:fld>
            <a:r>
              <a:rPr lang="en-US" smtClean="0"/>
              <a:t>	 	</a:t>
            </a:r>
          </a:p>
          <a:p>
            <a:endParaRPr lang="en-US" smtClean="0"/>
          </a:p>
          <a:p>
            <a:endParaRPr lang="en-US" dirty="0"/>
          </a:p>
        </p:txBody>
      </p:sp>
    </p:spTree>
    <p:extLst>
      <p:ext uri="{BB962C8B-B14F-4D97-AF65-F5344CB8AC3E}">
        <p14:creationId xmlns:p14="http://schemas.microsoft.com/office/powerpoint/2010/main" val="2477554164"/>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010400" cy="609600"/>
          </a:xfrm>
        </p:spPr>
        <p:txBody>
          <a:bodyPr/>
          <a:lstStyle/>
          <a:p>
            <a:r>
              <a:rPr lang="en-US" sz="2800" b="1" dirty="0"/>
              <a:t> Intent of this proposed syntax</a:t>
            </a:r>
          </a:p>
        </p:txBody>
      </p:sp>
      <p:sp>
        <p:nvSpPr>
          <p:cNvPr id="3" name="Content Placeholder 2"/>
          <p:cNvSpPr>
            <a:spLocks noGrp="1"/>
          </p:cNvSpPr>
          <p:nvPr>
            <p:ph idx="1"/>
          </p:nvPr>
        </p:nvSpPr>
        <p:spPr>
          <a:xfrm>
            <a:off x="1143000" y="990600"/>
            <a:ext cx="7162800" cy="5257800"/>
          </a:xfrm>
        </p:spPr>
        <p:txBody>
          <a:bodyPr/>
          <a:lstStyle/>
          <a:p>
            <a:pPr marL="0" indent="0">
              <a:buNone/>
            </a:pPr>
            <a:r>
              <a:rPr lang="en-US" sz="1600" dirty="0" smtClean="0"/>
              <a:t>This is a proposed syntax that satisfies the requirement discussed in last weeks IBIS-ATM meeting. I took the liberty of adding some limited support for Touchstone Files, supporting Ports that reference Model Names, and some extended Parameter capabilities. These are functionality that we could support with additional usage rules.</a:t>
            </a:r>
          </a:p>
          <a:p>
            <a:pPr marL="0" indent="0">
              <a:buNone/>
            </a:pPr>
            <a:endParaRPr lang="en-US" sz="1600" dirty="0"/>
          </a:p>
          <a:p>
            <a:pPr marL="0" indent="0">
              <a:buNone/>
            </a:pPr>
            <a:r>
              <a:rPr lang="en-US" sz="1600" dirty="0" smtClean="0"/>
              <a:t>Although we may not choose to support Touchstone files, Ports that reference Model Names and extended Parameter capabilities, I want us to use a syntax that could be easily extended to include these capabilities.</a:t>
            </a:r>
          </a:p>
          <a:p>
            <a:pPr marL="0" indent="0">
              <a:buNone/>
            </a:pPr>
            <a:endParaRPr lang="en-US" sz="1600" dirty="0"/>
          </a:p>
          <a:p>
            <a:pPr marL="0" indent="0">
              <a:buNone/>
            </a:pPr>
            <a:r>
              <a:rPr lang="en-US" sz="1600" dirty="0" smtClean="0"/>
              <a:t>This syntax is a compromise between BIRD 125 and EMD-Like. It has most of the flexibility of parameter tree format, while keeping the IBIS line oriented format:  “keyword &lt;values&gt;” </a:t>
            </a:r>
          </a:p>
          <a:p>
            <a:pPr marL="0" indent="0">
              <a:buNone/>
            </a:pPr>
            <a:endParaRPr lang="en-US" sz="1100" dirty="0"/>
          </a:p>
        </p:txBody>
      </p:sp>
      <p:sp>
        <p:nvSpPr>
          <p:cNvPr id="4" name="Footer Placeholder 3"/>
          <p:cNvSpPr>
            <a:spLocks noGrp="1"/>
          </p:cNvSpPr>
          <p:nvPr>
            <p:ph type="ftr" sz="quarter" idx="3"/>
          </p:nvPr>
        </p:nvSpPr>
        <p:spPr/>
        <p:txBody>
          <a:bodyPr/>
          <a:lstStyle/>
          <a:p>
            <a:fld id="{64DFFA53-7A85-49BB-896B-3AD28954ACCD}" type="slidenum">
              <a:rPr lang="en-US" smtClean="0"/>
              <a:pPr/>
              <a:t>6</a:t>
            </a:fld>
            <a:r>
              <a:rPr lang="en-US" smtClean="0"/>
              <a:t>	 	</a:t>
            </a:r>
          </a:p>
          <a:p>
            <a:endParaRPr lang="en-US" smtClean="0"/>
          </a:p>
          <a:p>
            <a:endParaRPr lang="en-US" dirty="0"/>
          </a:p>
        </p:txBody>
      </p:sp>
    </p:spTree>
    <p:extLst>
      <p:ext uri="{BB962C8B-B14F-4D97-AF65-F5344CB8AC3E}">
        <p14:creationId xmlns:p14="http://schemas.microsoft.com/office/powerpoint/2010/main" val="1481587692"/>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010400" cy="609600"/>
          </a:xfrm>
        </p:spPr>
        <p:txBody>
          <a:bodyPr/>
          <a:lstStyle/>
          <a:p>
            <a:pPr marL="0" indent="0"/>
            <a:r>
              <a:rPr lang="en-US" sz="2800" b="1" dirty="0"/>
              <a:t> </a:t>
            </a:r>
            <a:r>
              <a:rPr lang="en-US" sz="2800" b="1" dirty="0" smtClean="0"/>
              <a:t>[Begin </a:t>
            </a:r>
            <a:r>
              <a:rPr lang="en-US" sz="2800" b="1" dirty="0"/>
              <a:t>Package Models</a:t>
            </a:r>
            <a:r>
              <a:rPr lang="en-US" sz="2800" b="1" dirty="0" smtClean="0"/>
              <a:t>]</a:t>
            </a:r>
            <a:endParaRPr lang="en-US" sz="2800" b="1" dirty="0"/>
          </a:p>
        </p:txBody>
      </p:sp>
      <p:sp>
        <p:nvSpPr>
          <p:cNvPr id="3" name="Content Placeholder 2"/>
          <p:cNvSpPr>
            <a:spLocks noGrp="1"/>
          </p:cNvSpPr>
          <p:nvPr>
            <p:ph idx="1"/>
          </p:nvPr>
        </p:nvSpPr>
        <p:spPr>
          <a:xfrm>
            <a:off x="1143000" y="990600"/>
            <a:ext cx="7162800" cy="5257800"/>
          </a:xfrm>
        </p:spPr>
        <p:txBody>
          <a:bodyPr/>
          <a:lstStyle/>
          <a:p>
            <a:pPr marL="0" indent="0">
              <a:buNone/>
            </a:pPr>
            <a:r>
              <a:rPr lang="en-US" sz="1600" dirty="0"/>
              <a:t>Keyword:         </a:t>
            </a:r>
            <a:r>
              <a:rPr lang="en-US" sz="1600" dirty="0" smtClean="0"/>
              <a:t>[ Begin Package Models]</a:t>
            </a:r>
            <a:endParaRPr lang="en-US" sz="1600" dirty="0"/>
          </a:p>
          <a:p>
            <a:pPr marL="0" indent="0">
              <a:buNone/>
            </a:pPr>
            <a:r>
              <a:rPr lang="en-US" sz="1600" i="1" dirty="0"/>
              <a:t>Required:</a:t>
            </a:r>
            <a:r>
              <a:rPr lang="en-US" sz="1600" dirty="0"/>
              <a:t>        No</a:t>
            </a:r>
          </a:p>
          <a:p>
            <a:pPr marL="0" indent="0">
              <a:buNone/>
            </a:pPr>
            <a:r>
              <a:rPr lang="en-US" sz="1600" i="1" dirty="0"/>
              <a:t>Description:  </a:t>
            </a:r>
            <a:r>
              <a:rPr lang="en-US" sz="1600" i="1" dirty="0" smtClean="0"/>
              <a:t>   </a:t>
            </a:r>
            <a:r>
              <a:rPr lang="en-US" sz="1600" dirty="0" smtClean="0"/>
              <a:t>New Section within [Component] containing IBIS-ISS Package and On-Die interconnect models</a:t>
            </a:r>
            <a:endParaRPr lang="en-US" sz="1600" dirty="0"/>
          </a:p>
          <a:p>
            <a:pPr marL="0" indent="0">
              <a:buNone/>
            </a:pPr>
            <a:r>
              <a:rPr lang="en-US" sz="1600" i="1" dirty="0"/>
              <a:t>Sub-</a:t>
            </a:r>
            <a:r>
              <a:rPr lang="en-US" sz="1600" i="1" dirty="0" err="1"/>
              <a:t>Params</a:t>
            </a:r>
            <a:r>
              <a:rPr lang="en-US" sz="1600" i="1" dirty="0"/>
              <a:t>:    </a:t>
            </a:r>
            <a:r>
              <a:rPr lang="en-US" sz="1600" dirty="0" smtClean="0"/>
              <a:t>[End Package Models], </a:t>
            </a:r>
            <a:r>
              <a:rPr lang="en-US" sz="1600" dirty="0" smtClean="0"/>
              <a:t>[</a:t>
            </a:r>
            <a:r>
              <a:rPr lang="en-US" sz="1600" dirty="0" err="1" smtClean="0"/>
              <a:t>Begine</a:t>
            </a:r>
            <a:r>
              <a:rPr lang="en-US" sz="1600" dirty="0" smtClean="0"/>
              <a:t> Package </a:t>
            </a:r>
            <a:r>
              <a:rPr lang="en-US" sz="1600" dirty="0" smtClean="0"/>
              <a:t>Model], [End Package </a:t>
            </a:r>
            <a:r>
              <a:rPr lang="en-US" sz="1600" dirty="0"/>
              <a:t>Model</a:t>
            </a:r>
            <a:r>
              <a:rPr lang="en-US" sz="1600" dirty="0" smtClean="0"/>
              <a:t>]</a:t>
            </a:r>
            <a:endParaRPr lang="en-US" sz="1600" dirty="0"/>
          </a:p>
          <a:p>
            <a:pPr marL="0" indent="0">
              <a:buNone/>
            </a:pPr>
            <a:r>
              <a:rPr lang="en-US" sz="1600" i="1" dirty="0"/>
              <a:t>Usage Rules:   </a:t>
            </a:r>
            <a:r>
              <a:rPr lang="en-US" sz="1600" dirty="0" smtClean="0"/>
              <a:t>This section within [Component] contains one or more package or on-die interconnect models.</a:t>
            </a:r>
          </a:p>
          <a:p>
            <a:pPr marL="0" indent="0">
              <a:buNone/>
            </a:pPr>
            <a:r>
              <a:rPr lang="en-US" sz="1600" i="1" dirty="0"/>
              <a:t>Example::  </a:t>
            </a:r>
            <a:endParaRPr lang="en-US" sz="1600" dirty="0"/>
          </a:p>
          <a:p>
            <a:pPr marL="0" indent="0">
              <a:buNone/>
            </a:pPr>
            <a:r>
              <a:rPr lang="en-US" sz="1600" dirty="0">
                <a:solidFill>
                  <a:srgbClr val="FF0000"/>
                </a:solidFill>
              </a:rPr>
              <a:t>[Begin Package Models] </a:t>
            </a:r>
          </a:p>
          <a:p>
            <a:pPr marL="0" indent="0">
              <a:buNone/>
            </a:pPr>
            <a:r>
              <a:rPr lang="en-US" sz="1600" dirty="0" smtClean="0"/>
              <a:t>…</a:t>
            </a:r>
            <a:endParaRPr lang="en-US" sz="1600" dirty="0"/>
          </a:p>
          <a:p>
            <a:pPr marL="0" indent="0">
              <a:buNone/>
            </a:pPr>
            <a:r>
              <a:rPr lang="en-US" sz="1600" dirty="0" smtClean="0">
                <a:solidFill>
                  <a:srgbClr val="FF0000"/>
                </a:solidFill>
              </a:rPr>
              <a:t>[</a:t>
            </a:r>
            <a:r>
              <a:rPr lang="en-US" sz="1600" dirty="0">
                <a:solidFill>
                  <a:srgbClr val="FF0000"/>
                </a:solidFill>
              </a:rPr>
              <a:t>End Package Models] </a:t>
            </a:r>
          </a:p>
          <a:p>
            <a:pPr marL="0" indent="0">
              <a:buNone/>
            </a:pPr>
            <a:endParaRPr lang="en-US" sz="1100" dirty="0"/>
          </a:p>
        </p:txBody>
      </p:sp>
      <p:sp>
        <p:nvSpPr>
          <p:cNvPr id="4" name="Footer Placeholder 3"/>
          <p:cNvSpPr>
            <a:spLocks noGrp="1"/>
          </p:cNvSpPr>
          <p:nvPr>
            <p:ph type="ftr" sz="quarter" idx="3"/>
          </p:nvPr>
        </p:nvSpPr>
        <p:spPr/>
        <p:txBody>
          <a:bodyPr/>
          <a:lstStyle/>
          <a:p>
            <a:fld id="{64DFFA53-7A85-49BB-896B-3AD28954ACCD}" type="slidenum">
              <a:rPr lang="en-US" smtClean="0"/>
              <a:pPr/>
              <a:t>7</a:t>
            </a:fld>
            <a:r>
              <a:rPr lang="en-US" smtClean="0"/>
              <a:t>	 	</a:t>
            </a:r>
          </a:p>
          <a:p>
            <a:endParaRPr lang="en-US" smtClean="0"/>
          </a:p>
          <a:p>
            <a:endParaRPr lang="en-US" dirty="0"/>
          </a:p>
        </p:txBody>
      </p:sp>
    </p:spTree>
    <p:extLst>
      <p:ext uri="{BB962C8B-B14F-4D97-AF65-F5344CB8AC3E}">
        <p14:creationId xmlns:p14="http://schemas.microsoft.com/office/powerpoint/2010/main" val="543421895"/>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010400" cy="609600"/>
          </a:xfrm>
        </p:spPr>
        <p:txBody>
          <a:bodyPr/>
          <a:lstStyle/>
          <a:p>
            <a:pPr marL="0" indent="0"/>
            <a:r>
              <a:rPr lang="en-US" sz="2800" b="1" dirty="0"/>
              <a:t> </a:t>
            </a:r>
            <a:r>
              <a:rPr lang="en-US" sz="2800" b="1" dirty="0" smtClean="0"/>
              <a:t>[Begin Package </a:t>
            </a:r>
            <a:r>
              <a:rPr lang="en-US" sz="2800" b="1" dirty="0"/>
              <a:t>Model</a:t>
            </a:r>
            <a:r>
              <a:rPr lang="en-US" sz="2800" b="1" dirty="0" smtClean="0"/>
              <a:t>] </a:t>
            </a:r>
            <a:endParaRPr lang="en-US" sz="2800" b="1" dirty="0"/>
          </a:p>
        </p:txBody>
      </p:sp>
      <p:sp>
        <p:nvSpPr>
          <p:cNvPr id="3" name="Content Placeholder 2"/>
          <p:cNvSpPr>
            <a:spLocks noGrp="1"/>
          </p:cNvSpPr>
          <p:nvPr>
            <p:ph idx="1"/>
          </p:nvPr>
        </p:nvSpPr>
        <p:spPr>
          <a:xfrm>
            <a:off x="1143000" y="990600"/>
            <a:ext cx="7162800" cy="5257800"/>
          </a:xfrm>
        </p:spPr>
        <p:txBody>
          <a:bodyPr/>
          <a:lstStyle/>
          <a:p>
            <a:pPr marL="0" indent="0">
              <a:buNone/>
            </a:pPr>
            <a:r>
              <a:rPr lang="en-US" sz="1600" dirty="0" smtClean="0"/>
              <a:t>Keyword</a:t>
            </a:r>
            <a:r>
              <a:rPr lang="en-US" sz="1600" dirty="0"/>
              <a:t>:         </a:t>
            </a:r>
            <a:r>
              <a:rPr lang="en-US" sz="1600" dirty="0" smtClean="0"/>
              <a:t>[Begin Package </a:t>
            </a:r>
            <a:r>
              <a:rPr lang="en-US" sz="1600" dirty="0"/>
              <a:t>Model], </a:t>
            </a:r>
            <a:r>
              <a:rPr lang="en-US" sz="1600" dirty="0" smtClean="0"/>
              <a:t>&lt;Package Model Name&gt;</a:t>
            </a:r>
          </a:p>
          <a:p>
            <a:pPr marL="0" indent="0">
              <a:buNone/>
            </a:pPr>
            <a:r>
              <a:rPr lang="en-US" sz="1600" i="1" dirty="0" smtClean="0"/>
              <a:t>Required</a:t>
            </a:r>
            <a:r>
              <a:rPr lang="en-US" sz="1600" i="1" dirty="0"/>
              <a:t>:</a:t>
            </a:r>
            <a:r>
              <a:rPr lang="en-US" sz="1600" dirty="0"/>
              <a:t>        No</a:t>
            </a:r>
          </a:p>
          <a:p>
            <a:pPr marL="0" indent="0">
              <a:buNone/>
            </a:pPr>
            <a:r>
              <a:rPr lang="en-US" sz="1600" i="1" dirty="0"/>
              <a:t>Description:     </a:t>
            </a:r>
            <a:r>
              <a:rPr lang="en-US" sz="1600" dirty="0"/>
              <a:t>New Section within [ Begin Package </a:t>
            </a:r>
            <a:r>
              <a:rPr lang="en-US" sz="1600" dirty="0" smtClean="0"/>
              <a:t>Models] that defines an interface to a IBIS-ISS subckt or Touchstone File.</a:t>
            </a:r>
          </a:p>
          <a:p>
            <a:pPr marL="0" indent="0">
              <a:buNone/>
            </a:pPr>
            <a:r>
              <a:rPr lang="en-US" sz="1600" i="1" dirty="0" smtClean="0"/>
              <a:t>Sub-</a:t>
            </a:r>
            <a:r>
              <a:rPr lang="en-US" sz="1600" i="1" dirty="0" err="1" smtClean="0"/>
              <a:t>Params</a:t>
            </a:r>
            <a:r>
              <a:rPr lang="en-US" sz="1600" i="1" dirty="0"/>
              <a:t>:    </a:t>
            </a:r>
            <a:r>
              <a:rPr lang="en-US" sz="1600" dirty="0" smtClean="0"/>
              <a:t>[</a:t>
            </a:r>
            <a:r>
              <a:rPr lang="en-US" sz="1600" dirty="0"/>
              <a:t>End Package Model</a:t>
            </a:r>
            <a:r>
              <a:rPr lang="en-US" sz="1600" dirty="0" smtClean="0"/>
              <a:t>], Language, File, Subckt, Parameter, Ports</a:t>
            </a:r>
            <a:endParaRPr lang="en-US" sz="1600" dirty="0"/>
          </a:p>
          <a:p>
            <a:pPr marL="0" indent="0">
              <a:buNone/>
            </a:pPr>
            <a:r>
              <a:rPr lang="en-US" sz="1600" i="1" dirty="0"/>
              <a:t>Usage Rules:   </a:t>
            </a:r>
            <a:r>
              <a:rPr lang="en-US" sz="1600" dirty="0"/>
              <a:t>This section within </a:t>
            </a:r>
            <a:r>
              <a:rPr lang="en-US" sz="1600" dirty="0" smtClean="0"/>
              <a:t>[Begin </a:t>
            </a:r>
            <a:r>
              <a:rPr lang="en-US" sz="1600" dirty="0"/>
              <a:t>Package </a:t>
            </a:r>
            <a:r>
              <a:rPr lang="en-US" sz="1600" dirty="0" smtClean="0"/>
              <a:t>Models] </a:t>
            </a:r>
            <a:r>
              <a:rPr lang="en-US" sz="1600" dirty="0"/>
              <a:t>defines an interface to a IBIS-ISS subckt or Touchstone File</a:t>
            </a:r>
            <a:r>
              <a:rPr lang="en-US" sz="1600" dirty="0" smtClean="0"/>
              <a:t>.</a:t>
            </a:r>
          </a:p>
          <a:p>
            <a:pPr marL="0" indent="0">
              <a:buNone/>
            </a:pPr>
            <a:r>
              <a:rPr lang="en-US" sz="1600" i="1" dirty="0" smtClean="0"/>
              <a:t>Example::</a:t>
            </a:r>
            <a:r>
              <a:rPr lang="en-US" sz="1600" i="1" dirty="0"/>
              <a:t>  </a:t>
            </a:r>
            <a:endParaRPr lang="en-US" sz="1600" dirty="0"/>
          </a:p>
          <a:p>
            <a:pPr marL="0" indent="0">
              <a:buNone/>
            </a:pPr>
            <a:r>
              <a:rPr lang="en-US" sz="1600" dirty="0" smtClean="0"/>
              <a:t>[Begin Package Models] </a:t>
            </a:r>
          </a:p>
          <a:p>
            <a:pPr marL="0" indent="0">
              <a:buNone/>
            </a:pPr>
            <a:r>
              <a:rPr lang="en-US" sz="1600" dirty="0" smtClean="0">
                <a:solidFill>
                  <a:srgbClr val="FF0000"/>
                </a:solidFill>
              </a:rPr>
              <a:t>[Begin Package </a:t>
            </a:r>
            <a:r>
              <a:rPr lang="en-US" sz="1600" dirty="0">
                <a:solidFill>
                  <a:srgbClr val="FF0000"/>
                </a:solidFill>
              </a:rPr>
              <a:t>Model] </a:t>
            </a:r>
            <a:r>
              <a:rPr lang="en-US" sz="1600" dirty="0" smtClean="0">
                <a:solidFill>
                  <a:srgbClr val="FF0000"/>
                </a:solidFill>
              </a:rPr>
              <a:t>DQ1</a:t>
            </a:r>
          </a:p>
          <a:p>
            <a:pPr marL="0" indent="0">
              <a:buNone/>
            </a:pPr>
            <a:r>
              <a:rPr lang="en-US" sz="1600" dirty="0" smtClean="0"/>
              <a:t>…</a:t>
            </a:r>
          </a:p>
          <a:p>
            <a:pPr marL="0" indent="0">
              <a:buNone/>
            </a:pPr>
            <a:r>
              <a:rPr lang="en-US" sz="1600" dirty="0" smtClean="0">
                <a:solidFill>
                  <a:srgbClr val="FF0000"/>
                </a:solidFill>
              </a:rPr>
              <a:t>[End Package </a:t>
            </a:r>
            <a:r>
              <a:rPr lang="en-US" sz="1600" dirty="0" smtClean="0">
                <a:solidFill>
                  <a:srgbClr val="FF0000"/>
                </a:solidFill>
              </a:rPr>
              <a:t>Model]</a:t>
            </a:r>
            <a:r>
              <a:rPr lang="en-US" sz="1600" dirty="0"/>
              <a:t> </a:t>
            </a:r>
            <a:endParaRPr lang="en-US" sz="1600" dirty="0" smtClean="0"/>
          </a:p>
          <a:p>
            <a:pPr marL="0" indent="0">
              <a:buNone/>
            </a:pPr>
            <a:r>
              <a:rPr lang="en-US" sz="1600" dirty="0"/>
              <a:t>[</a:t>
            </a:r>
            <a:r>
              <a:rPr lang="en-US" sz="1600" dirty="0" smtClean="0"/>
              <a:t>Begin Package </a:t>
            </a:r>
            <a:r>
              <a:rPr lang="en-US" sz="1600" dirty="0"/>
              <a:t>Model] </a:t>
            </a:r>
            <a:r>
              <a:rPr lang="en-US" sz="1600" dirty="0" smtClean="0"/>
              <a:t>DQ2</a:t>
            </a:r>
            <a:endParaRPr lang="en-US" sz="1600" dirty="0"/>
          </a:p>
          <a:p>
            <a:pPr marL="0" indent="0">
              <a:buNone/>
            </a:pPr>
            <a:r>
              <a:rPr lang="en-US" sz="1600" dirty="0"/>
              <a:t>…</a:t>
            </a:r>
          </a:p>
          <a:p>
            <a:pPr marL="0" indent="0">
              <a:buNone/>
            </a:pPr>
            <a:r>
              <a:rPr lang="en-US" sz="1600" dirty="0"/>
              <a:t>[End Package Model</a:t>
            </a:r>
            <a:r>
              <a:rPr lang="en-US" sz="1600" dirty="0" smtClean="0"/>
              <a:t>]</a:t>
            </a:r>
          </a:p>
          <a:p>
            <a:pPr marL="0" indent="0">
              <a:buNone/>
            </a:pPr>
            <a:r>
              <a:rPr lang="en-US" sz="1600" dirty="0" smtClean="0"/>
              <a:t>[End Package </a:t>
            </a:r>
            <a:r>
              <a:rPr lang="en-US" sz="1600" dirty="0"/>
              <a:t>Models] </a:t>
            </a:r>
            <a:endParaRPr lang="en-US" sz="1600" dirty="0" smtClean="0"/>
          </a:p>
          <a:p>
            <a:pPr marL="0" indent="0">
              <a:buNone/>
            </a:pPr>
            <a:endParaRPr lang="en-US" sz="1100" dirty="0"/>
          </a:p>
        </p:txBody>
      </p:sp>
      <p:sp>
        <p:nvSpPr>
          <p:cNvPr id="4" name="Footer Placeholder 3"/>
          <p:cNvSpPr>
            <a:spLocks noGrp="1"/>
          </p:cNvSpPr>
          <p:nvPr>
            <p:ph type="ftr" sz="quarter" idx="3"/>
          </p:nvPr>
        </p:nvSpPr>
        <p:spPr/>
        <p:txBody>
          <a:bodyPr/>
          <a:lstStyle/>
          <a:p>
            <a:fld id="{64DFFA53-7A85-49BB-896B-3AD28954ACCD}" type="slidenum">
              <a:rPr lang="en-US" smtClean="0"/>
              <a:pPr/>
              <a:t>8</a:t>
            </a:fld>
            <a:r>
              <a:rPr lang="en-US" smtClean="0"/>
              <a:t>	 	</a:t>
            </a:r>
          </a:p>
          <a:p>
            <a:endParaRPr lang="en-US" smtClean="0"/>
          </a:p>
          <a:p>
            <a:endParaRPr lang="en-US" dirty="0"/>
          </a:p>
        </p:txBody>
      </p:sp>
    </p:spTree>
    <p:extLst>
      <p:ext uri="{BB962C8B-B14F-4D97-AF65-F5344CB8AC3E}">
        <p14:creationId xmlns:p14="http://schemas.microsoft.com/office/powerpoint/2010/main" val="3492495983"/>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010400" cy="762000"/>
          </a:xfrm>
        </p:spPr>
        <p:txBody>
          <a:bodyPr/>
          <a:lstStyle/>
          <a:p>
            <a:pPr marL="0" indent="0"/>
            <a:r>
              <a:rPr lang="en-US" sz="2800" dirty="0"/>
              <a:t> </a:t>
            </a:r>
            <a:r>
              <a:rPr lang="en-US" sz="2800" b="1" dirty="0" smtClean="0"/>
              <a:t>Language</a:t>
            </a:r>
            <a:endParaRPr lang="en-US" sz="2800" dirty="0"/>
          </a:p>
        </p:txBody>
      </p:sp>
      <p:sp>
        <p:nvSpPr>
          <p:cNvPr id="3" name="Content Placeholder 2"/>
          <p:cNvSpPr>
            <a:spLocks noGrp="1"/>
          </p:cNvSpPr>
          <p:nvPr>
            <p:ph idx="1"/>
          </p:nvPr>
        </p:nvSpPr>
        <p:spPr>
          <a:xfrm>
            <a:off x="1143000" y="1295400"/>
            <a:ext cx="7162800" cy="5105400"/>
          </a:xfrm>
        </p:spPr>
        <p:txBody>
          <a:bodyPr/>
          <a:lstStyle/>
          <a:p>
            <a:pPr marL="0" indent="0">
              <a:buNone/>
            </a:pPr>
            <a:r>
              <a:rPr lang="en-US" sz="1600" dirty="0"/>
              <a:t>Keyword:         Language &lt;language&gt;</a:t>
            </a:r>
          </a:p>
          <a:p>
            <a:pPr marL="0" indent="0">
              <a:buNone/>
            </a:pPr>
            <a:r>
              <a:rPr lang="en-US" sz="1600" i="1" dirty="0"/>
              <a:t>Required:</a:t>
            </a:r>
            <a:r>
              <a:rPr lang="en-US" sz="1600" dirty="0"/>
              <a:t>        Yes</a:t>
            </a:r>
          </a:p>
          <a:p>
            <a:pPr marL="0" indent="0">
              <a:buNone/>
            </a:pPr>
            <a:r>
              <a:rPr lang="en-US" sz="1600" i="1" dirty="0"/>
              <a:t>Description:     </a:t>
            </a:r>
            <a:r>
              <a:rPr lang="en-US" sz="1600" dirty="0"/>
              <a:t>Language is either IBIS-ISS or Touchstone</a:t>
            </a:r>
          </a:p>
          <a:p>
            <a:pPr marL="0" indent="0">
              <a:buNone/>
            </a:pPr>
            <a:r>
              <a:rPr lang="en-US" sz="1600" i="1" dirty="0"/>
              <a:t>Sub-</a:t>
            </a:r>
            <a:r>
              <a:rPr lang="en-US" sz="1600" i="1" dirty="0" err="1"/>
              <a:t>Params</a:t>
            </a:r>
            <a:r>
              <a:rPr lang="en-US" sz="1600" i="1" dirty="0"/>
              <a:t>:    </a:t>
            </a:r>
            <a:r>
              <a:rPr lang="en-US" sz="1600" dirty="0"/>
              <a:t>None</a:t>
            </a:r>
          </a:p>
          <a:p>
            <a:pPr marL="0" indent="0">
              <a:buNone/>
            </a:pPr>
            <a:r>
              <a:rPr lang="en-US" sz="1600" i="1" dirty="0"/>
              <a:t>Usage Rules:   </a:t>
            </a:r>
            <a:r>
              <a:rPr lang="en-US" sz="1600" dirty="0"/>
              <a:t>This Keyword within </a:t>
            </a:r>
            <a:r>
              <a:rPr lang="en-US" sz="1600" dirty="0"/>
              <a:t>[Begin Package </a:t>
            </a:r>
            <a:r>
              <a:rPr lang="en-US" sz="1600" dirty="0"/>
              <a:t>Model] determines if the model is a IBIS-ISS subckt or a Touchstone file</a:t>
            </a:r>
          </a:p>
          <a:p>
            <a:pPr marL="0" indent="0">
              <a:buNone/>
            </a:pPr>
            <a:r>
              <a:rPr lang="en-US" sz="1600" i="1" dirty="0"/>
              <a:t>Examples</a:t>
            </a:r>
            <a:r>
              <a:rPr lang="en-US" sz="1600" i="1" dirty="0" smtClean="0"/>
              <a:t>:</a:t>
            </a:r>
            <a:r>
              <a:rPr lang="en-US" sz="1600" i="1" dirty="0"/>
              <a:t>  </a:t>
            </a:r>
            <a:endParaRPr lang="en-US" sz="1600" dirty="0" smtClean="0"/>
          </a:p>
          <a:p>
            <a:pPr marL="0" indent="0">
              <a:buNone/>
            </a:pPr>
            <a:r>
              <a:rPr lang="en-US" sz="1600" dirty="0" smtClean="0"/>
              <a:t>[Begin Package </a:t>
            </a:r>
            <a:r>
              <a:rPr lang="en-US" sz="1600" dirty="0"/>
              <a:t>Model] </a:t>
            </a:r>
            <a:r>
              <a:rPr lang="en-US" sz="1600" dirty="0" smtClean="0"/>
              <a:t>DQ1</a:t>
            </a:r>
          </a:p>
          <a:p>
            <a:pPr marL="0" indent="0">
              <a:buNone/>
            </a:pPr>
            <a:r>
              <a:rPr lang="en-US" sz="1600" dirty="0">
                <a:solidFill>
                  <a:srgbClr val="FF0000"/>
                </a:solidFill>
              </a:rPr>
              <a:t>Language </a:t>
            </a:r>
            <a:r>
              <a:rPr lang="en-US" sz="1600" dirty="0" smtClean="0">
                <a:solidFill>
                  <a:srgbClr val="FF0000"/>
                </a:solidFill>
              </a:rPr>
              <a:t>IBIS-ISS</a:t>
            </a:r>
            <a:endParaRPr lang="en-US" sz="1600" dirty="0">
              <a:solidFill>
                <a:srgbClr val="FF0000"/>
              </a:solidFill>
            </a:endParaRPr>
          </a:p>
          <a:p>
            <a:pPr marL="0" indent="0">
              <a:buNone/>
            </a:pPr>
            <a:r>
              <a:rPr lang="en-US" sz="1600" dirty="0"/>
              <a:t>…</a:t>
            </a:r>
          </a:p>
          <a:p>
            <a:pPr marL="0" indent="0">
              <a:buNone/>
            </a:pPr>
            <a:r>
              <a:rPr lang="en-US" sz="1600" dirty="0"/>
              <a:t>[End Package Model</a:t>
            </a:r>
            <a:r>
              <a:rPr lang="en-US" sz="1600" dirty="0" smtClean="0"/>
              <a:t>]</a:t>
            </a:r>
          </a:p>
          <a:p>
            <a:pPr marL="0" indent="0">
              <a:buNone/>
            </a:pPr>
            <a:endParaRPr lang="en-US" sz="1600" dirty="0" smtClean="0"/>
          </a:p>
          <a:p>
            <a:pPr marL="0" indent="0">
              <a:buNone/>
            </a:pPr>
            <a:r>
              <a:rPr lang="en-US" sz="1600" dirty="0"/>
              <a:t>[Begin Package Model] </a:t>
            </a:r>
            <a:r>
              <a:rPr lang="en-US" sz="1600" dirty="0" smtClean="0"/>
              <a:t>DQ2</a:t>
            </a:r>
            <a:endParaRPr lang="en-US" sz="1600" dirty="0"/>
          </a:p>
          <a:p>
            <a:pPr marL="0" indent="0">
              <a:buNone/>
            </a:pPr>
            <a:r>
              <a:rPr lang="en-US" sz="1600" dirty="0">
                <a:solidFill>
                  <a:srgbClr val="FF0000"/>
                </a:solidFill>
              </a:rPr>
              <a:t>Language </a:t>
            </a:r>
            <a:r>
              <a:rPr lang="en-US" sz="1600" dirty="0" smtClean="0">
                <a:solidFill>
                  <a:srgbClr val="FF0000"/>
                </a:solidFill>
              </a:rPr>
              <a:t>Touchstone</a:t>
            </a:r>
          </a:p>
          <a:p>
            <a:pPr marL="0" indent="0">
              <a:buNone/>
            </a:pPr>
            <a:r>
              <a:rPr lang="en-US" sz="1600" dirty="0" smtClean="0"/>
              <a:t> …</a:t>
            </a:r>
            <a:endParaRPr lang="en-US" sz="1600" dirty="0"/>
          </a:p>
          <a:p>
            <a:pPr marL="0" indent="0">
              <a:buNone/>
            </a:pPr>
            <a:r>
              <a:rPr lang="en-US" sz="1600" dirty="0"/>
              <a:t>[End Package Model</a:t>
            </a:r>
            <a:r>
              <a:rPr lang="en-US" sz="1600" dirty="0" smtClean="0"/>
              <a:t>]</a:t>
            </a:r>
            <a:endParaRPr lang="en-US" sz="1600" dirty="0"/>
          </a:p>
        </p:txBody>
      </p:sp>
      <p:sp>
        <p:nvSpPr>
          <p:cNvPr id="4" name="Footer Placeholder 3"/>
          <p:cNvSpPr>
            <a:spLocks noGrp="1"/>
          </p:cNvSpPr>
          <p:nvPr>
            <p:ph type="ftr" sz="quarter" idx="3"/>
          </p:nvPr>
        </p:nvSpPr>
        <p:spPr/>
        <p:txBody>
          <a:bodyPr/>
          <a:lstStyle/>
          <a:p>
            <a:fld id="{64DFFA53-7A85-49BB-896B-3AD28954ACCD}" type="slidenum">
              <a:rPr lang="en-US" smtClean="0"/>
              <a:pPr/>
              <a:t>9</a:t>
            </a:fld>
            <a:r>
              <a:rPr lang="en-US" smtClean="0"/>
              <a:t>	 	</a:t>
            </a:r>
          </a:p>
          <a:p>
            <a:endParaRPr lang="en-US" smtClean="0"/>
          </a:p>
          <a:p>
            <a:endParaRPr lang="en-US" dirty="0"/>
          </a:p>
        </p:txBody>
      </p:sp>
    </p:spTree>
    <p:extLst>
      <p:ext uri="{BB962C8B-B14F-4D97-AF65-F5344CB8AC3E}">
        <p14:creationId xmlns:p14="http://schemas.microsoft.com/office/powerpoint/2010/main" val="849593298"/>
      </p:ext>
    </p:extLst>
  </p:cSld>
  <p:clrMapOvr>
    <a:masterClrMapping/>
  </p:clrMapOvr>
  <p:transition>
    <p:fade/>
  </p:transition>
</p:sld>
</file>

<file path=ppt/theme/theme1.xml><?xml version="1.0" encoding="utf-8"?>
<a:theme xmlns:a="http://schemas.openxmlformats.org/drawingml/2006/main" name="Blank Presentation">
  <a:themeElements>
    <a:clrScheme name="Blank Presentation 14">
      <a:dk1>
        <a:srgbClr val="336699"/>
      </a:dk1>
      <a:lt1>
        <a:srgbClr val="FFFFFF"/>
      </a:lt1>
      <a:dk2>
        <a:srgbClr val="336699"/>
      </a:dk2>
      <a:lt2>
        <a:srgbClr val="505050"/>
      </a:lt2>
      <a:accent1>
        <a:srgbClr val="BBE0E3"/>
      </a:accent1>
      <a:accent2>
        <a:srgbClr val="FFFC6D"/>
      </a:accent2>
      <a:accent3>
        <a:srgbClr val="FFFFFF"/>
      </a:accent3>
      <a:accent4>
        <a:srgbClr val="2A5682"/>
      </a:accent4>
      <a:accent5>
        <a:srgbClr val="DAEDEF"/>
      </a:accent5>
      <a:accent6>
        <a:srgbClr val="E7E462"/>
      </a:accent6>
      <a:hlink>
        <a:srgbClr val="0000FF"/>
      </a:hlink>
      <a:folHlink>
        <a:srgbClr val="CF1FA1"/>
      </a:folHlink>
    </a:clrScheme>
    <a:fontScheme name="Blank Presentation">
      <a:majorFont>
        <a:latin typeface="Arial"/>
        <a:ea typeface="ヒラギノ角ゴ Pro W3"/>
        <a:cs typeface=""/>
      </a:majorFont>
      <a:minorFont>
        <a:latin typeface="Arial"/>
        <a:ea typeface="ヒラギノ角ゴ Pro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ヒラギノ角ゴ Pro W3" pitchFamily="80"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ヒラギノ角ゴ Pro W3" pitchFamily="80"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5D87A1"/>
        </a:dk1>
        <a:lt1>
          <a:srgbClr val="FFFFFF"/>
        </a:lt1>
        <a:dk2>
          <a:srgbClr val="5D87A1"/>
        </a:dk2>
        <a:lt2>
          <a:srgbClr val="505050"/>
        </a:lt2>
        <a:accent1>
          <a:srgbClr val="BBE0E3"/>
        </a:accent1>
        <a:accent2>
          <a:srgbClr val="FFFC6D"/>
        </a:accent2>
        <a:accent3>
          <a:srgbClr val="FFFFFF"/>
        </a:accent3>
        <a:accent4>
          <a:srgbClr val="4E7289"/>
        </a:accent4>
        <a:accent5>
          <a:srgbClr val="DAEDEF"/>
        </a:accent5>
        <a:accent6>
          <a:srgbClr val="E7E462"/>
        </a:accent6>
        <a:hlink>
          <a:srgbClr val="0000FF"/>
        </a:hlink>
        <a:folHlink>
          <a:srgbClr val="82ADCF"/>
        </a:folHlink>
      </a:clrScheme>
      <a:clrMap bg1="lt1" tx1="dk1" bg2="lt2" tx2="dk2" accent1="accent1" accent2="accent2" accent3="accent3" accent4="accent4" accent5="accent5" accent6="accent6" hlink="hlink" folHlink="folHlink"/>
    </a:extraClrScheme>
    <a:extraClrScheme>
      <a:clrScheme name="Blank Presentation 14">
        <a:dk1>
          <a:srgbClr val="336699"/>
        </a:dk1>
        <a:lt1>
          <a:srgbClr val="FFFFFF"/>
        </a:lt1>
        <a:dk2>
          <a:srgbClr val="336699"/>
        </a:dk2>
        <a:lt2>
          <a:srgbClr val="505050"/>
        </a:lt2>
        <a:accent1>
          <a:srgbClr val="BBE0E3"/>
        </a:accent1>
        <a:accent2>
          <a:srgbClr val="FFFC6D"/>
        </a:accent2>
        <a:accent3>
          <a:srgbClr val="FFFFFF"/>
        </a:accent3>
        <a:accent4>
          <a:srgbClr val="2A5682"/>
        </a:accent4>
        <a:accent5>
          <a:srgbClr val="DAEDEF"/>
        </a:accent5>
        <a:accent6>
          <a:srgbClr val="E7E462"/>
        </a:accent6>
        <a:hlink>
          <a:srgbClr val="0000FF"/>
        </a:hlink>
        <a:folHlink>
          <a:srgbClr val="CF1FA1"/>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3040</TotalTime>
  <Words>990</Words>
  <Application>Microsoft Office PowerPoint</Application>
  <PresentationFormat>On-screen Show (4:3)</PresentationFormat>
  <Paragraphs>327</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Blank Presentation</vt:lpstr>
      <vt:lpstr>IBIS-ISS Package Status</vt:lpstr>
      <vt:lpstr>Overview</vt:lpstr>
      <vt:lpstr>Decisions Made</vt:lpstr>
      <vt:lpstr>What These Decisions Mean</vt:lpstr>
      <vt:lpstr>Active Questions</vt:lpstr>
      <vt:lpstr> Intent of this proposed syntax</vt:lpstr>
      <vt:lpstr> [Begin Package Models]</vt:lpstr>
      <vt:lpstr> [Begin Package Model] </vt:lpstr>
      <vt:lpstr> Language</vt:lpstr>
      <vt:lpstr> File</vt:lpstr>
      <vt:lpstr> Subckt</vt:lpstr>
      <vt:lpstr> Parameter</vt:lpstr>
      <vt:lpstr> Enhanced Parameter Formats</vt:lpstr>
      <vt:lpstr> Ports</vt:lpstr>
      <vt:lpstr> Sparse_Ports</vt:lpstr>
      <vt:lpstr> Signal (I/O) Port Naming Rules</vt:lpstr>
      <vt:lpstr>Supply (PDN) Port Naming Rules</vt:lpstr>
      <vt:lpstr> Unconnected Port Naming Rules</vt:lpstr>
      <vt:lpstr> Port Rules</vt:lpstr>
      <vt:lpstr>While we are at it</vt:lpstr>
    </vt:vector>
  </TitlesOfParts>
  <Company>Think Marketing,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Ronald Smith</dc:creator>
  <cp:lastModifiedBy>wkatz</cp:lastModifiedBy>
  <cp:revision>202</cp:revision>
  <dcterms:created xsi:type="dcterms:W3CDTF">2010-01-20T19:11:57Z</dcterms:created>
  <dcterms:modified xsi:type="dcterms:W3CDTF">2013-12-18T05:10:44Z</dcterms:modified>
</cp:coreProperties>
</file>