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0"/>
  </p:notesMasterIdLst>
  <p:handoutMasterIdLst>
    <p:handoutMasterId r:id="rId31"/>
  </p:handoutMasterIdLst>
  <p:sldIdLst>
    <p:sldId id="310" r:id="rId2"/>
    <p:sldId id="312" r:id="rId3"/>
    <p:sldId id="333" r:id="rId4"/>
    <p:sldId id="332" r:id="rId5"/>
    <p:sldId id="313" r:id="rId6"/>
    <p:sldId id="343" r:id="rId7"/>
    <p:sldId id="314" r:id="rId8"/>
    <p:sldId id="339" r:id="rId9"/>
    <p:sldId id="344" r:id="rId10"/>
    <p:sldId id="336" r:id="rId11"/>
    <p:sldId id="334" r:id="rId12"/>
    <p:sldId id="315" r:id="rId13"/>
    <p:sldId id="318" r:id="rId14"/>
    <p:sldId id="319" r:id="rId15"/>
    <p:sldId id="338" r:id="rId16"/>
    <p:sldId id="341" r:id="rId17"/>
    <p:sldId id="331" r:id="rId18"/>
    <p:sldId id="322" r:id="rId19"/>
    <p:sldId id="323" r:id="rId20"/>
    <p:sldId id="325" r:id="rId21"/>
    <p:sldId id="340" r:id="rId22"/>
    <p:sldId id="324" r:id="rId23"/>
    <p:sldId id="326" r:id="rId24"/>
    <p:sldId id="327" r:id="rId25"/>
    <p:sldId id="328" r:id="rId26"/>
    <p:sldId id="329" r:id="rId27"/>
    <p:sldId id="342" r:id="rId28"/>
    <p:sldId id="330" r:id="rId29"/>
  </p:sldIdLst>
  <p:sldSz cx="9144000" cy="6858000" type="screen4x3"/>
  <p:notesSz cx="9236075" cy="7010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5pPr>
    <a:lvl6pPr marL="2286000" algn="l" defTabSz="914400" rtl="0" eaLnBrk="1" latinLnBrk="0" hangingPunct="1">
      <a:defRPr sz="2400" kern="1200">
        <a:solidFill>
          <a:schemeClr val="tx1"/>
        </a:solidFill>
        <a:latin typeface="Arial" charset="0"/>
        <a:ea typeface="ヒラギノ角ゴ Pro W3" pitchFamily="80" charset="-128"/>
        <a:cs typeface="+mn-cs"/>
      </a:defRPr>
    </a:lvl6pPr>
    <a:lvl7pPr marL="2743200" algn="l" defTabSz="914400" rtl="0" eaLnBrk="1" latinLnBrk="0" hangingPunct="1">
      <a:defRPr sz="2400" kern="1200">
        <a:solidFill>
          <a:schemeClr val="tx1"/>
        </a:solidFill>
        <a:latin typeface="Arial" charset="0"/>
        <a:ea typeface="ヒラギノ角ゴ Pro W3" pitchFamily="80" charset="-128"/>
        <a:cs typeface="+mn-cs"/>
      </a:defRPr>
    </a:lvl7pPr>
    <a:lvl8pPr marL="3200400" algn="l" defTabSz="914400" rtl="0" eaLnBrk="1" latinLnBrk="0" hangingPunct="1">
      <a:defRPr sz="2400" kern="1200">
        <a:solidFill>
          <a:schemeClr val="tx1"/>
        </a:solidFill>
        <a:latin typeface="Arial" charset="0"/>
        <a:ea typeface="ヒラギノ角ゴ Pro W3" pitchFamily="80" charset="-128"/>
        <a:cs typeface="+mn-cs"/>
      </a:defRPr>
    </a:lvl8pPr>
    <a:lvl9pPr marL="3657600" algn="l" defTabSz="914400" rtl="0" eaLnBrk="1" latinLnBrk="0" hangingPunct="1">
      <a:defRPr sz="2400" kern="1200">
        <a:solidFill>
          <a:schemeClr val="tx1"/>
        </a:solidFill>
        <a:latin typeface="Arial" charset="0"/>
        <a:ea typeface="ヒラギノ角ゴ Pro W3" pitchFamily="8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000000"/>
    <a:srgbClr val="85AED7"/>
    <a:srgbClr val="2B5681"/>
    <a:srgbClr val="E8F0F8"/>
    <a:srgbClr val="E2ECF6"/>
    <a:srgbClr val="D6E4F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735" autoAdjust="0"/>
    <p:restoredTop sz="94591" autoAdjust="0"/>
  </p:normalViewPr>
  <p:slideViewPr>
    <p:cSldViewPr>
      <p:cViewPr varScale="1">
        <p:scale>
          <a:sx n="116" d="100"/>
          <a:sy n="116" d="100"/>
        </p:scale>
        <p:origin x="-11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6"/>
    </p:cViewPr>
  </p:sorterViewPr>
  <p:notesViewPr>
    <p:cSldViewPr>
      <p:cViewPr varScale="1">
        <p:scale>
          <a:sx n="95" d="100"/>
          <a:sy n="95" d="100"/>
        </p:scale>
        <p:origin x="-2514" y="-96"/>
      </p:cViewPr>
      <p:guideLst>
        <p:guide orient="horz" pos="2208"/>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sz="quarter" idx="1"/>
          </p:nvPr>
        </p:nvSpPr>
        <p:spPr bwMode="auto">
          <a:xfrm>
            <a:off x="5231639" y="0"/>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43012" name="Rectangle 4"/>
          <p:cNvSpPr>
            <a:spLocks noGrp="1" noChangeArrowheads="1"/>
          </p:cNvSpPr>
          <p:nvPr>
            <p:ph type="ftr" sz="quarter" idx="2"/>
          </p:nvPr>
        </p:nvSpPr>
        <p:spPr bwMode="auto">
          <a:xfrm>
            <a:off x="0" y="6658664"/>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43013" name="Rectangle 5"/>
          <p:cNvSpPr>
            <a:spLocks noGrp="1" noChangeArrowheads="1"/>
          </p:cNvSpPr>
          <p:nvPr>
            <p:ph type="sldNum" sz="quarter" idx="3"/>
          </p:nvPr>
        </p:nvSpPr>
        <p:spPr bwMode="auto">
          <a:xfrm>
            <a:off x="5231639" y="6658664"/>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vl1pPr>
          </a:lstStyle>
          <a:p>
            <a:fld id="{485C0540-2735-4C90-A6E9-E5B1908156F6}" type="slidenum">
              <a:rPr lang="en-US"/>
              <a:pPr/>
              <a:t>‹#›</a:t>
            </a:fld>
            <a:endParaRPr lang="en-US"/>
          </a:p>
        </p:txBody>
      </p:sp>
    </p:spTree>
    <p:extLst>
      <p:ext uri="{BB962C8B-B14F-4D97-AF65-F5344CB8AC3E}">
        <p14:creationId xmlns:p14="http://schemas.microsoft.com/office/powerpoint/2010/main" val="1442825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5233776" y="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865438" y="525463"/>
            <a:ext cx="3505200" cy="26289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1477" y="3329940"/>
            <a:ext cx="6773122" cy="3154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665988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5233776" y="665988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b" anchorCtr="0" compatLnSpc="1">
            <a:prstTxWarp prst="textNoShape">
              <a:avLst/>
            </a:prstTxWarp>
          </a:bodyPr>
          <a:lstStyle>
            <a:lvl1pPr algn="r">
              <a:defRPr sz="1200"/>
            </a:lvl1pPr>
          </a:lstStyle>
          <a:p>
            <a:fld id="{D74CE81C-62CF-4B7A-9580-ADF406D9421B}" type="slidenum">
              <a:rPr lang="en-US"/>
              <a:pPr/>
              <a:t>‹#›</a:t>
            </a:fld>
            <a:endParaRPr lang="en-US"/>
          </a:p>
        </p:txBody>
      </p:sp>
    </p:spTree>
    <p:extLst>
      <p:ext uri="{BB962C8B-B14F-4D97-AF65-F5344CB8AC3E}">
        <p14:creationId xmlns:p14="http://schemas.microsoft.com/office/powerpoint/2010/main" val="1242453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80"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80"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80"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80"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1981200"/>
            <a:ext cx="7772400" cy="685800"/>
          </a:xfrm>
        </p:spPr>
        <p:txBody>
          <a:bodyPr/>
          <a:lstStyle>
            <a:lvl1pPr algn="ctr">
              <a:defRPr b="1"/>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676400" y="2971800"/>
            <a:ext cx="6400800" cy="990600"/>
          </a:xfrm>
        </p:spPr>
        <p:txBody>
          <a:bodyPr/>
          <a:lstStyle>
            <a:lvl1pPr marL="0" indent="0" algn="ctr">
              <a:buFontTx/>
              <a:buNone/>
              <a:defRPr/>
            </a:lvl1pPr>
          </a:lstStyle>
          <a:p>
            <a:pPr lvl="0"/>
            <a:r>
              <a:rPr lang="en-US" noProof="0" smtClean="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81333744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430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6795687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52400"/>
            <a:ext cx="7010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143000" y="1295400"/>
            <a:ext cx="71628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ransition>
    <p:fade/>
  </p:transition>
  <p:hf sldNum="0" hdr="0" dt="0"/>
  <p:txStyles>
    <p:titleStyle>
      <a:lvl1pPr algn="l" rtl="0" fontAlgn="base">
        <a:spcBef>
          <a:spcPct val="0"/>
        </a:spcBef>
        <a:spcAft>
          <a:spcPct val="0"/>
        </a:spcAft>
        <a:defRPr sz="3600">
          <a:solidFill>
            <a:srgbClr val="336699"/>
          </a:solidFill>
          <a:latin typeface="+mj-lt"/>
          <a:ea typeface="+mj-ea"/>
          <a:cs typeface="+mj-cs"/>
        </a:defRPr>
      </a:lvl1pPr>
      <a:lvl2pPr algn="l" rtl="0" fontAlgn="base">
        <a:spcBef>
          <a:spcPct val="0"/>
        </a:spcBef>
        <a:spcAft>
          <a:spcPct val="0"/>
        </a:spcAft>
        <a:defRPr sz="3600">
          <a:solidFill>
            <a:srgbClr val="336699"/>
          </a:solidFill>
          <a:latin typeface="Arial" charset="0"/>
          <a:ea typeface="ヒラギノ角ゴ Pro W3" pitchFamily="80" charset="-128"/>
        </a:defRPr>
      </a:lvl2pPr>
      <a:lvl3pPr algn="l" rtl="0" fontAlgn="base">
        <a:spcBef>
          <a:spcPct val="0"/>
        </a:spcBef>
        <a:spcAft>
          <a:spcPct val="0"/>
        </a:spcAft>
        <a:defRPr sz="3600">
          <a:solidFill>
            <a:srgbClr val="336699"/>
          </a:solidFill>
          <a:latin typeface="Arial" charset="0"/>
          <a:ea typeface="ヒラギノ角ゴ Pro W3" pitchFamily="80" charset="-128"/>
        </a:defRPr>
      </a:lvl3pPr>
      <a:lvl4pPr algn="l" rtl="0" fontAlgn="base">
        <a:spcBef>
          <a:spcPct val="0"/>
        </a:spcBef>
        <a:spcAft>
          <a:spcPct val="0"/>
        </a:spcAft>
        <a:defRPr sz="3600">
          <a:solidFill>
            <a:srgbClr val="336699"/>
          </a:solidFill>
          <a:latin typeface="Arial" charset="0"/>
          <a:ea typeface="ヒラギノ角ゴ Pro W3" pitchFamily="80" charset="-128"/>
        </a:defRPr>
      </a:lvl4pPr>
      <a:lvl5pPr algn="l" rtl="0" fontAlgn="base">
        <a:spcBef>
          <a:spcPct val="0"/>
        </a:spcBef>
        <a:spcAft>
          <a:spcPct val="0"/>
        </a:spcAft>
        <a:defRPr sz="3600">
          <a:solidFill>
            <a:srgbClr val="336699"/>
          </a:solidFill>
          <a:latin typeface="Arial" charset="0"/>
          <a:ea typeface="ヒラギノ角ゴ Pro W3" pitchFamily="80" charset="-128"/>
        </a:defRPr>
      </a:lvl5pPr>
      <a:lvl6pPr marL="457200" algn="l" rtl="0" fontAlgn="base">
        <a:spcBef>
          <a:spcPct val="0"/>
        </a:spcBef>
        <a:spcAft>
          <a:spcPct val="0"/>
        </a:spcAft>
        <a:defRPr sz="3600">
          <a:solidFill>
            <a:srgbClr val="336699"/>
          </a:solidFill>
          <a:latin typeface="Arial" charset="0"/>
          <a:ea typeface="ヒラギノ角ゴ Pro W3" pitchFamily="80" charset="-128"/>
        </a:defRPr>
      </a:lvl6pPr>
      <a:lvl7pPr marL="914400" algn="l" rtl="0" fontAlgn="base">
        <a:spcBef>
          <a:spcPct val="0"/>
        </a:spcBef>
        <a:spcAft>
          <a:spcPct val="0"/>
        </a:spcAft>
        <a:defRPr sz="3600">
          <a:solidFill>
            <a:srgbClr val="336699"/>
          </a:solidFill>
          <a:latin typeface="Arial" charset="0"/>
          <a:ea typeface="ヒラギノ角ゴ Pro W3" pitchFamily="80" charset="-128"/>
        </a:defRPr>
      </a:lvl7pPr>
      <a:lvl8pPr marL="1371600" algn="l" rtl="0" fontAlgn="base">
        <a:spcBef>
          <a:spcPct val="0"/>
        </a:spcBef>
        <a:spcAft>
          <a:spcPct val="0"/>
        </a:spcAft>
        <a:defRPr sz="3600">
          <a:solidFill>
            <a:srgbClr val="336699"/>
          </a:solidFill>
          <a:latin typeface="Arial" charset="0"/>
          <a:ea typeface="ヒラギノ角ゴ Pro W3" pitchFamily="80" charset="-128"/>
        </a:defRPr>
      </a:lvl8pPr>
      <a:lvl9pPr marL="1828800" algn="l" rtl="0" fontAlgn="base">
        <a:spcBef>
          <a:spcPct val="0"/>
        </a:spcBef>
        <a:spcAft>
          <a:spcPct val="0"/>
        </a:spcAft>
        <a:defRPr sz="3600">
          <a:solidFill>
            <a:srgbClr val="336699"/>
          </a:solidFill>
          <a:latin typeface="Arial" charset="0"/>
          <a:ea typeface="ヒラギノ角ゴ Pro W3" pitchFamily="80" charset="-128"/>
        </a:defRPr>
      </a:lvl9pPr>
    </p:titleStyle>
    <p:bodyStyle>
      <a:lvl1pPr marL="342900" indent="-342900" algn="l" rtl="0" fontAlgn="base">
        <a:spcBef>
          <a:spcPct val="20000"/>
        </a:spcBef>
        <a:spcAft>
          <a:spcPct val="0"/>
        </a:spcAft>
        <a:buChar char="•"/>
        <a:defRPr sz="2400">
          <a:solidFill>
            <a:srgbClr val="336699"/>
          </a:solidFill>
          <a:latin typeface="+mn-lt"/>
          <a:ea typeface="+mn-ea"/>
          <a:cs typeface="+mn-cs"/>
        </a:defRPr>
      </a:lvl1pPr>
      <a:lvl2pPr marL="742950" indent="-285750" algn="l" rtl="0" fontAlgn="base">
        <a:spcBef>
          <a:spcPct val="20000"/>
        </a:spcBef>
        <a:spcAft>
          <a:spcPct val="0"/>
        </a:spcAft>
        <a:buChar char="–"/>
        <a:defRPr sz="2000">
          <a:solidFill>
            <a:srgbClr val="336699"/>
          </a:solidFill>
          <a:latin typeface="+mn-lt"/>
          <a:ea typeface="+mn-ea"/>
        </a:defRPr>
      </a:lvl2pPr>
      <a:lvl3pPr marL="1143000" indent="-228600" algn="l" rtl="0" fontAlgn="base">
        <a:spcBef>
          <a:spcPct val="20000"/>
        </a:spcBef>
        <a:spcAft>
          <a:spcPct val="0"/>
        </a:spcAft>
        <a:buChar char="•"/>
        <a:defRPr>
          <a:solidFill>
            <a:srgbClr val="336699"/>
          </a:solidFill>
          <a:latin typeface="+mn-lt"/>
          <a:ea typeface="+mn-ea"/>
        </a:defRPr>
      </a:lvl3pPr>
      <a:lvl4pPr marL="1600200" indent="-228600" algn="l" rtl="0" fontAlgn="base">
        <a:spcBef>
          <a:spcPct val="20000"/>
        </a:spcBef>
        <a:spcAft>
          <a:spcPct val="0"/>
        </a:spcAft>
        <a:buChar char="–"/>
        <a:defRPr sz="1600">
          <a:solidFill>
            <a:srgbClr val="336699"/>
          </a:solidFill>
          <a:latin typeface="+mn-lt"/>
          <a:ea typeface="+mn-ea"/>
        </a:defRPr>
      </a:lvl4pPr>
      <a:lvl5pPr marL="2057400" indent="-228600" algn="l" rtl="0" fontAlgn="base">
        <a:spcBef>
          <a:spcPct val="20000"/>
        </a:spcBef>
        <a:spcAft>
          <a:spcPct val="0"/>
        </a:spcAft>
        <a:buChar char="»"/>
        <a:defRPr sz="1600">
          <a:solidFill>
            <a:srgbClr val="336699"/>
          </a:solidFill>
          <a:latin typeface="+mn-lt"/>
          <a:ea typeface="+mn-ea"/>
        </a:defRPr>
      </a:lvl5pPr>
      <a:lvl6pPr marL="2514600" indent="-228600" algn="l" rtl="0" fontAlgn="base">
        <a:spcBef>
          <a:spcPct val="20000"/>
        </a:spcBef>
        <a:spcAft>
          <a:spcPct val="0"/>
        </a:spcAft>
        <a:buChar char="»"/>
        <a:defRPr sz="1600">
          <a:solidFill>
            <a:srgbClr val="336699"/>
          </a:solidFill>
          <a:latin typeface="+mn-lt"/>
          <a:ea typeface="+mn-ea"/>
        </a:defRPr>
      </a:lvl6pPr>
      <a:lvl7pPr marL="2971800" indent="-228600" algn="l" rtl="0" fontAlgn="base">
        <a:spcBef>
          <a:spcPct val="20000"/>
        </a:spcBef>
        <a:spcAft>
          <a:spcPct val="0"/>
        </a:spcAft>
        <a:buChar char="»"/>
        <a:defRPr sz="1600">
          <a:solidFill>
            <a:srgbClr val="336699"/>
          </a:solidFill>
          <a:latin typeface="+mn-lt"/>
          <a:ea typeface="+mn-ea"/>
        </a:defRPr>
      </a:lvl7pPr>
      <a:lvl8pPr marL="3429000" indent="-228600" algn="l" rtl="0" fontAlgn="base">
        <a:spcBef>
          <a:spcPct val="20000"/>
        </a:spcBef>
        <a:spcAft>
          <a:spcPct val="0"/>
        </a:spcAft>
        <a:buChar char="»"/>
        <a:defRPr sz="1600">
          <a:solidFill>
            <a:srgbClr val="336699"/>
          </a:solidFill>
          <a:latin typeface="+mn-lt"/>
          <a:ea typeface="+mn-ea"/>
        </a:defRPr>
      </a:lvl8pPr>
      <a:lvl9pPr marL="3886200" indent="-228600" algn="l" rtl="0" fontAlgn="base">
        <a:spcBef>
          <a:spcPct val="20000"/>
        </a:spcBef>
        <a:spcAft>
          <a:spcPct val="0"/>
        </a:spcAft>
        <a:buChar char="»"/>
        <a:defRPr sz="1600">
          <a:solidFill>
            <a:srgbClr val="33669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1600200" y="1219200"/>
            <a:ext cx="6629400" cy="2209800"/>
          </a:xfrm>
        </p:spPr>
        <p:txBody>
          <a:bodyPr/>
          <a:lstStyle/>
          <a:p>
            <a:pPr eaLnBrk="1" hangingPunct="1"/>
            <a:r>
              <a:rPr lang="en-US" dirty="0" smtClean="0"/>
              <a:t>Backchannel, Training and Co-Optimization BIRD Introduction and Flows</a:t>
            </a:r>
          </a:p>
        </p:txBody>
      </p:sp>
      <p:sp>
        <p:nvSpPr>
          <p:cNvPr id="15362" name="Subtitle 2"/>
          <p:cNvSpPr>
            <a:spLocks noGrp="1"/>
          </p:cNvSpPr>
          <p:nvPr>
            <p:ph type="subTitle" idx="1"/>
          </p:nvPr>
        </p:nvSpPr>
        <p:spPr>
          <a:xfrm>
            <a:off x="1676400" y="3657600"/>
            <a:ext cx="6553200" cy="2286000"/>
          </a:xfrm>
        </p:spPr>
        <p:txBody>
          <a:bodyPr>
            <a:normAutofit/>
          </a:bodyPr>
          <a:lstStyle/>
          <a:p>
            <a:pPr eaLnBrk="1" hangingPunct="1"/>
            <a:r>
              <a:rPr lang="en-US" dirty="0" smtClean="0"/>
              <a:t>Walter Katz</a:t>
            </a:r>
          </a:p>
          <a:p>
            <a:pPr eaLnBrk="1" hangingPunct="1"/>
            <a:r>
              <a:rPr lang="en-US" dirty="0" smtClean="0"/>
              <a:t>Signal Integrity Software, Inc.</a:t>
            </a:r>
          </a:p>
          <a:p>
            <a:pPr eaLnBrk="1" hangingPunct="1"/>
            <a:r>
              <a:rPr lang="en-US" dirty="0" smtClean="0"/>
              <a:t>IBIS-ATM</a:t>
            </a:r>
          </a:p>
          <a:p>
            <a:pPr eaLnBrk="1" hangingPunct="1"/>
            <a:r>
              <a:rPr lang="en-US" dirty="0" smtClean="0"/>
              <a:t>May </a:t>
            </a:r>
            <a:r>
              <a:rPr lang="en-US" dirty="0" smtClean="0"/>
              <a:t>13, </a:t>
            </a:r>
            <a:r>
              <a:rPr lang="en-US" dirty="0" smtClean="0"/>
              <a:t>2014</a:t>
            </a:r>
          </a:p>
        </p:txBody>
      </p:sp>
    </p:spTree>
    <p:extLst>
      <p:ext uri="{BB962C8B-B14F-4D97-AF65-F5344CB8AC3E}">
        <p14:creationId xmlns:p14="http://schemas.microsoft.com/office/powerpoint/2010/main" val="1805993433"/>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Tx .ami </a:t>
            </a:r>
            <a:r>
              <a:rPr lang="en-US" sz="3200" dirty="0" smtClean="0"/>
              <a:t>Reserved Parameters</a:t>
            </a:r>
            <a:endParaRPr lang="en-US" sz="3200" dirty="0"/>
          </a:p>
        </p:txBody>
      </p:sp>
      <p:sp>
        <p:nvSpPr>
          <p:cNvPr id="3" name="Content Placeholder 2"/>
          <p:cNvSpPr>
            <a:spLocks noGrp="1"/>
          </p:cNvSpPr>
          <p:nvPr>
            <p:ph idx="1"/>
          </p:nvPr>
        </p:nvSpPr>
        <p:spPr>
          <a:xfrm>
            <a:off x="1143000" y="914400"/>
            <a:ext cx="7162800" cy="5638800"/>
          </a:xfrm>
        </p:spPr>
        <p:txBody>
          <a:bodyPr/>
          <a:lstStyle/>
          <a:p>
            <a:r>
              <a:rPr lang="en-US" sz="1800" dirty="0" err="1" smtClean="0"/>
              <a:t>Tx_Peak_to_Peak_Voltage_Parameter</a:t>
            </a:r>
            <a:endParaRPr lang="en-US" sz="1800" dirty="0" smtClean="0"/>
          </a:p>
          <a:p>
            <a:pPr lvl="1"/>
            <a:r>
              <a:rPr lang="en-US" sz="1800" dirty="0"/>
              <a:t>(Type </a:t>
            </a:r>
            <a:r>
              <a:rPr lang="en-US" sz="1800" dirty="0" smtClean="0"/>
              <a:t>String) </a:t>
            </a:r>
            <a:r>
              <a:rPr lang="en-US" sz="1800" dirty="0"/>
              <a:t>(Usage </a:t>
            </a:r>
            <a:r>
              <a:rPr lang="en-US" sz="1800" dirty="0" smtClean="0"/>
              <a:t>Info)</a:t>
            </a:r>
          </a:p>
          <a:p>
            <a:pPr lvl="1"/>
            <a:r>
              <a:rPr lang="en-US" sz="1800" dirty="0" smtClean="0"/>
              <a:t>Model </a:t>
            </a:r>
            <a:r>
              <a:rPr lang="en-US" sz="1800" dirty="0"/>
              <a:t>Specific </a:t>
            </a:r>
            <a:r>
              <a:rPr lang="en-US" sz="1800" dirty="0" err="1" smtClean="0"/>
              <a:t>Tx_Peak_to_Peak_Voltage</a:t>
            </a:r>
            <a:r>
              <a:rPr lang="en-US" sz="1800" dirty="0" smtClean="0"/>
              <a:t> Parameter </a:t>
            </a:r>
          </a:p>
          <a:p>
            <a:r>
              <a:rPr lang="en-US" sz="1800" dirty="0" err="1" smtClean="0"/>
              <a:t>Tx_Tap_Coefficient_Parameter</a:t>
            </a:r>
            <a:endParaRPr lang="en-US" sz="1800" dirty="0" smtClean="0"/>
          </a:p>
          <a:p>
            <a:pPr lvl="1"/>
            <a:r>
              <a:rPr lang="en-US" sz="1800" dirty="0"/>
              <a:t>(Type String) (Usage Info</a:t>
            </a:r>
            <a:r>
              <a:rPr lang="en-US" sz="1800" dirty="0" smtClean="0"/>
              <a:t>)(</a:t>
            </a:r>
            <a:r>
              <a:rPr lang="en-US" sz="1800" dirty="0"/>
              <a:t>Value “</a:t>
            </a:r>
            <a:r>
              <a:rPr lang="en-US" sz="1800" dirty="0" err="1" smtClean="0"/>
              <a:t>My_Tap_Coefficient</a:t>
            </a:r>
            <a:r>
              <a:rPr lang="en-US" sz="1800" dirty="0" smtClean="0"/>
              <a:t>”)</a:t>
            </a:r>
            <a:endParaRPr lang="en-US" sz="1800" dirty="0"/>
          </a:p>
          <a:p>
            <a:pPr lvl="1"/>
            <a:r>
              <a:rPr lang="en-US" sz="1800" dirty="0"/>
              <a:t>Model </a:t>
            </a:r>
            <a:r>
              <a:rPr lang="en-US" sz="1800" dirty="0" smtClean="0"/>
              <a:t>Specific </a:t>
            </a:r>
            <a:r>
              <a:rPr lang="en-US" sz="1800" dirty="0"/>
              <a:t>Coefficient </a:t>
            </a:r>
            <a:r>
              <a:rPr lang="en-US" sz="1800" dirty="0" smtClean="0"/>
              <a:t>values Parameter</a:t>
            </a:r>
          </a:p>
          <a:p>
            <a:r>
              <a:rPr lang="en-US" sz="1800" dirty="0" err="1" smtClean="0"/>
              <a:t>Tx_Tap_Index_Parameter</a:t>
            </a:r>
            <a:endParaRPr lang="en-US" sz="1800" dirty="0"/>
          </a:p>
          <a:p>
            <a:pPr lvl="1"/>
            <a:r>
              <a:rPr lang="en-US" sz="1800" dirty="0"/>
              <a:t>(Type String) (Usage Info)</a:t>
            </a:r>
          </a:p>
          <a:p>
            <a:pPr lvl="1"/>
            <a:r>
              <a:rPr lang="en-US" sz="1800" dirty="0" smtClean="0"/>
              <a:t>Model Specific Index values Parameter</a:t>
            </a:r>
          </a:p>
          <a:p>
            <a:r>
              <a:rPr lang="en-US" sz="1800" dirty="0" err="1" smtClean="0"/>
              <a:t>Tx_Tap_Increment_Parameter</a:t>
            </a:r>
            <a:endParaRPr lang="en-US" sz="1800" dirty="0"/>
          </a:p>
          <a:p>
            <a:pPr lvl="1"/>
            <a:r>
              <a:rPr lang="en-US" sz="1800" dirty="0" smtClean="0"/>
              <a:t>(Type Tap)(Usage InOut)</a:t>
            </a:r>
            <a:endParaRPr lang="en-US" sz="1800" dirty="0"/>
          </a:p>
          <a:p>
            <a:pPr lvl="1"/>
            <a:r>
              <a:rPr lang="en-US" sz="1800" dirty="0" smtClean="0"/>
              <a:t>Taps </a:t>
            </a:r>
            <a:r>
              <a:rPr lang="en-US" sz="1800" dirty="0"/>
              <a:t>with </a:t>
            </a:r>
            <a:r>
              <a:rPr lang="en-US" sz="1800" dirty="0" smtClean="0"/>
              <a:t>Increment values</a:t>
            </a:r>
          </a:p>
          <a:p>
            <a:r>
              <a:rPr lang="en-US" sz="1800" dirty="0" err="1" smtClean="0"/>
              <a:t>Tap_Conversion</a:t>
            </a:r>
            <a:r>
              <a:rPr lang="en-US" sz="1800" dirty="0" smtClean="0"/>
              <a:t>  </a:t>
            </a:r>
          </a:p>
          <a:p>
            <a:pPr lvl="1"/>
            <a:r>
              <a:rPr lang="en-US" sz="1800" dirty="0"/>
              <a:t>(</a:t>
            </a:r>
            <a:r>
              <a:rPr lang="en-US" sz="1800" dirty="0" smtClean="0"/>
              <a:t>Usage </a:t>
            </a:r>
            <a:r>
              <a:rPr lang="en-US" sz="1800" dirty="0"/>
              <a:t>In) (Type Boolean) (List True False</a:t>
            </a:r>
            <a:r>
              <a:rPr lang="en-US" sz="1800" dirty="0" smtClean="0"/>
              <a:t>)</a:t>
            </a:r>
          </a:p>
          <a:p>
            <a:pPr lvl="1"/>
            <a:r>
              <a:rPr lang="en-US" sz="1800" dirty="0" smtClean="0"/>
              <a:t>True converts </a:t>
            </a:r>
            <a:r>
              <a:rPr lang="en-US" sz="1800" dirty="0" err="1" smtClean="0"/>
              <a:t>Tx_Tap_Coefficients</a:t>
            </a:r>
            <a:r>
              <a:rPr lang="en-US" sz="1800" dirty="0" smtClean="0"/>
              <a:t> </a:t>
            </a:r>
            <a:r>
              <a:rPr lang="en-US" sz="1800" dirty="0"/>
              <a:t>to </a:t>
            </a:r>
            <a:r>
              <a:rPr lang="en-US" sz="1800" dirty="0" err="1" smtClean="0"/>
              <a:t>Tx_Tap_Index</a:t>
            </a:r>
            <a:endParaRPr lang="en-US" sz="1800" dirty="0"/>
          </a:p>
          <a:p>
            <a:pPr lvl="1"/>
            <a:r>
              <a:rPr lang="en-US" sz="1800" dirty="0" smtClean="0"/>
              <a:t>False converts </a:t>
            </a:r>
            <a:r>
              <a:rPr lang="en-US" sz="1800" dirty="0" err="1" smtClean="0"/>
              <a:t>Tx_Tap_Index</a:t>
            </a:r>
            <a:r>
              <a:rPr lang="en-US" sz="1800" dirty="0" smtClean="0"/>
              <a:t> </a:t>
            </a:r>
            <a:r>
              <a:rPr lang="en-US" sz="1800" dirty="0"/>
              <a:t>to </a:t>
            </a:r>
            <a:r>
              <a:rPr lang="en-US" sz="1800" dirty="0" err="1" smtClean="0"/>
              <a:t>Tx_Tap_Coefficients</a:t>
            </a:r>
            <a:endParaRPr lang="en-US" sz="1800" dirty="0" smtClean="0"/>
          </a:p>
        </p:txBody>
      </p:sp>
    </p:spTree>
    <p:extLst>
      <p:ext uri="{BB962C8B-B14F-4D97-AF65-F5344CB8AC3E}">
        <p14:creationId xmlns:p14="http://schemas.microsoft.com/office/powerpoint/2010/main" val="377250374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914400"/>
          </a:xfrm>
        </p:spPr>
        <p:txBody>
          <a:bodyPr/>
          <a:lstStyle/>
          <a:p>
            <a:r>
              <a:rPr lang="en-US" sz="3200" dirty="0"/>
              <a:t>Tx .ami Reserved Parameters(</a:t>
            </a:r>
            <a:r>
              <a:rPr lang="en-US" sz="3200" dirty="0" err="1"/>
              <a:t>cont</a:t>
            </a:r>
            <a:r>
              <a:rPr lang="en-US" sz="3200" dirty="0" smtClean="0"/>
              <a:t>)</a:t>
            </a:r>
            <a:endParaRPr lang="en-US" sz="3200" dirty="0"/>
          </a:p>
        </p:txBody>
      </p:sp>
      <p:sp>
        <p:nvSpPr>
          <p:cNvPr id="3" name="Content Placeholder 2"/>
          <p:cNvSpPr>
            <a:spLocks noGrp="1"/>
          </p:cNvSpPr>
          <p:nvPr>
            <p:ph idx="1"/>
          </p:nvPr>
        </p:nvSpPr>
        <p:spPr>
          <a:xfrm>
            <a:off x="914400" y="914400"/>
            <a:ext cx="7162800" cy="5638800"/>
          </a:xfrm>
        </p:spPr>
        <p:txBody>
          <a:bodyPr/>
          <a:lstStyle/>
          <a:p>
            <a:r>
              <a:rPr lang="en-US" sz="1800" dirty="0" err="1" smtClean="0"/>
              <a:t>Tx_Tap_Coefficient_Ranges</a:t>
            </a:r>
            <a:endParaRPr lang="en-US" sz="1800" dirty="0" smtClean="0"/>
          </a:p>
          <a:p>
            <a:pPr lvl="1"/>
            <a:r>
              <a:rPr lang="en-US" sz="1800" dirty="0" smtClean="0"/>
              <a:t>(Type Integer Float Float) </a:t>
            </a:r>
            <a:r>
              <a:rPr lang="en-US" sz="1800" dirty="0"/>
              <a:t>(Usage Info)</a:t>
            </a:r>
          </a:p>
          <a:p>
            <a:pPr lvl="1"/>
            <a:r>
              <a:rPr lang="en-US" sz="1800" dirty="0" smtClean="0"/>
              <a:t>Table with coefficient ranges for each tap</a:t>
            </a:r>
            <a:endParaRPr lang="en-US" sz="1800" dirty="0"/>
          </a:p>
          <a:p>
            <a:r>
              <a:rPr lang="en-US" sz="1800" dirty="0" err="1" smtClean="0"/>
              <a:t>Tx_Tap_Index_Ranges</a:t>
            </a:r>
            <a:endParaRPr lang="en-US" sz="1800" dirty="0"/>
          </a:p>
          <a:p>
            <a:pPr lvl="1"/>
            <a:r>
              <a:rPr lang="en-US" sz="1800" dirty="0"/>
              <a:t>(Type Integer </a:t>
            </a:r>
            <a:r>
              <a:rPr lang="en-US" sz="1800" dirty="0" err="1"/>
              <a:t>Integer</a:t>
            </a:r>
            <a:r>
              <a:rPr lang="en-US" sz="1800" dirty="0"/>
              <a:t> </a:t>
            </a:r>
            <a:r>
              <a:rPr lang="en-US" sz="1800" dirty="0" err="1"/>
              <a:t>Integer</a:t>
            </a:r>
            <a:r>
              <a:rPr lang="en-US" sz="1800" dirty="0"/>
              <a:t> </a:t>
            </a:r>
            <a:r>
              <a:rPr lang="en-US" sz="1800" dirty="0" smtClean="0"/>
              <a:t>) </a:t>
            </a:r>
            <a:r>
              <a:rPr lang="en-US" sz="1800" dirty="0"/>
              <a:t>(Usage Info)</a:t>
            </a:r>
          </a:p>
          <a:p>
            <a:pPr lvl="1"/>
            <a:r>
              <a:rPr lang="en-US" sz="1800" dirty="0"/>
              <a:t>Table with </a:t>
            </a:r>
            <a:r>
              <a:rPr lang="en-US" sz="1800" dirty="0" smtClean="0"/>
              <a:t>index ranges </a:t>
            </a:r>
            <a:r>
              <a:rPr lang="en-US" sz="1800" dirty="0"/>
              <a:t>for each </a:t>
            </a:r>
            <a:r>
              <a:rPr lang="en-US" sz="1800" dirty="0" smtClean="0"/>
              <a:t>tap</a:t>
            </a:r>
            <a:endParaRPr lang="en-US" sz="1800" dirty="0"/>
          </a:p>
          <a:p>
            <a:r>
              <a:rPr lang="en-US" sz="1800" dirty="0" err="1"/>
              <a:t>Tx_Optimization_Mode</a:t>
            </a:r>
            <a:r>
              <a:rPr lang="en-US" sz="1800" dirty="0"/>
              <a:t> </a:t>
            </a:r>
          </a:p>
          <a:p>
            <a:pPr marL="0" indent="0">
              <a:buNone/>
            </a:pPr>
            <a:r>
              <a:rPr lang="en-US" sz="1800" dirty="0" smtClean="0"/>
              <a:t>      (</a:t>
            </a:r>
            <a:r>
              <a:rPr lang="en-US" sz="1800" dirty="0" err="1"/>
              <a:t>Tx_Optimization_Mode</a:t>
            </a:r>
            <a:r>
              <a:rPr lang="en-US" sz="1800" dirty="0"/>
              <a:t> (List “Manual” “Auto” “Co-Optimize”) </a:t>
            </a:r>
            <a:endParaRPr lang="en-US" sz="1800" dirty="0" smtClean="0"/>
          </a:p>
          <a:p>
            <a:pPr marL="0" indent="0">
              <a:buNone/>
            </a:pPr>
            <a:r>
              <a:rPr lang="en-US" sz="1800" dirty="0"/>
              <a:t> </a:t>
            </a:r>
            <a:r>
              <a:rPr lang="en-US" sz="1800" dirty="0" smtClean="0"/>
              <a:t>                                            (</a:t>
            </a:r>
            <a:r>
              <a:rPr lang="en-US" sz="1800" dirty="0"/>
              <a:t>Usage In) (Type String) (</a:t>
            </a:r>
            <a:r>
              <a:rPr lang="en-US" sz="1800" dirty="0" smtClean="0"/>
              <a:t>Description “</a:t>
            </a:r>
            <a:endParaRPr lang="en-US" sz="1800" dirty="0"/>
          </a:p>
          <a:p>
            <a:pPr marL="400050" lvl="1" indent="0">
              <a:buNone/>
            </a:pPr>
            <a:r>
              <a:rPr lang="en-US" sz="1600" dirty="0" smtClean="0"/>
              <a:t>Manual</a:t>
            </a:r>
            <a:r>
              <a:rPr lang="en-US" sz="1600" dirty="0"/>
              <a:t>: </a:t>
            </a:r>
            <a:r>
              <a:rPr lang="en-US" sz="1600" dirty="0" smtClean="0"/>
              <a:t>Tx </a:t>
            </a:r>
            <a:r>
              <a:rPr lang="en-US" sz="1600" dirty="0"/>
              <a:t>Equalization will be based on Tx parameter inputs</a:t>
            </a:r>
          </a:p>
          <a:p>
            <a:pPr marL="400050" lvl="1" indent="0">
              <a:buNone/>
            </a:pPr>
            <a:r>
              <a:rPr lang="en-US" sz="1600" dirty="0" smtClean="0"/>
              <a:t>               AMI_Init </a:t>
            </a:r>
            <a:r>
              <a:rPr lang="en-US" sz="1600" dirty="0"/>
              <a:t>will not alter the Tx equalization</a:t>
            </a:r>
          </a:p>
          <a:p>
            <a:pPr marL="400050" lvl="1" indent="0">
              <a:buNone/>
            </a:pPr>
            <a:r>
              <a:rPr lang="en-US" sz="1600" dirty="0" smtClean="0"/>
              <a:t>               AMI_GetWave </a:t>
            </a:r>
            <a:r>
              <a:rPr lang="en-US" sz="1600" dirty="0"/>
              <a:t>will not alter the Tx equalization</a:t>
            </a:r>
          </a:p>
          <a:p>
            <a:pPr marL="400050" lvl="1" indent="0">
              <a:buNone/>
            </a:pPr>
            <a:r>
              <a:rPr lang="en-US" sz="1600" dirty="0" smtClean="0"/>
              <a:t>Auto</a:t>
            </a:r>
            <a:r>
              <a:rPr lang="en-US" sz="1600" dirty="0"/>
              <a:t>:   </a:t>
            </a:r>
            <a:r>
              <a:rPr lang="en-US" sz="1600" dirty="0" smtClean="0"/>
              <a:t>  Tx </a:t>
            </a:r>
            <a:r>
              <a:rPr lang="en-US" sz="1600" dirty="0"/>
              <a:t>Equalization will be based </a:t>
            </a:r>
            <a:r>
              <a:rPr lang="en-US" sz="1600" dirty="0" smtClean="0"/>
              <a:t>on input </a:t>
            </a:r>
            <a:r>
              <a:rPr lang="en-US" sz="1600" dirty="0"/>
              <a:t>impulse </a:t>
            </a:r>
            <a:r>
              <a:rPr lang="en-US" sz="1600" dirty="0" smtClean="0"/>
              <a:t>response</a:t>
            </a:r>
          </a:p>
          <a:p>
            <a:pPr marL="400050" lvl="1" indent="0">
              <a:buNone/>
            </a:pPr>
            <a:r>
              <a:rPr lang="en-US" sz="1600" dirty="0" smtClean="0"/>
              <a:t>               AMI_GetWave </a:t>
            </a:r>
            <a:r>
              <a:rPr lang="en-US" sz="1600" dirty="0"/>
              <a:t>will not alter the Tx </a:t>
            </a:r>
            <a:r>
              <a:rPr lang="en-US" sz="1600" dirty="0" smtClean="0"/>
              <a:t>equalization</a:t>
            </a:r>
          </a:p>
          <a:p>
            <a:pPr marL="400050" lvl="1" indent="0">
              <a:buNone/>
            </a:pPr>
            <a:r>
              <a:rPr lang="en-US" sz="1600" dirty="0" smtClean="0"/>
              <a:t>Co-Optimize</a:t>
            </a:r>
            <a:r>
              <a:rPr lang="en-US" sz="1600" dirty="0"/>
              <a:t> </a:t>
            </a:r>
            <a:r>
              <a:rPr lang="en-US" sz="1600" dirty="0" smtClean="0"/>
              <a:t>  Initial </a:t>
            </a:r>
            <a:r>
              <a:rPr lang="en-US" sz="1600" dirty="0"/>
              <a:t>Tx </a:t>
            </a:r>
            <a:r>
              <a:rPr lang="en-US" sz="1600" dirty="0" smtClean="0"/>
              <a:t>equalization </a:t>
            </a:r>
            <a:r>
              <a:rPr lang="en-US" sz="1600" dirty="0"/>
              <a:t>will be based on Tx </a:t>
            </a:r>
            <a:r>
              <a:rPr lang="en-US" sz="1600" dirty="0" smtClean="0"/>
              <a:t>parameter inputs</a:t>
            </a:r>
            <a:endParaRPr lang="en-US" sz="1600" dirty="0"/>
          </a:p>
          <a:p>
            <a:pPr marL="400050" lvl="1" indent="0">
              <a:buNone/>
            </a:pPr>
            <a:r>
              <a:rPr lang="en-US" sz="1600" dirty="0" smtClean="0"/>
              <a:t>               AMI_Init </a:t>
            </a:r>
            <a:r>
              <a:rPr lang="en-US" sz="1600" dirty="0"/>
              <a:t>will not alter the Tx equalization</a:t>
            </a:r>
          </a:p>
          <a:p>
            <a:pPr marL="400050" lvl="1" indent="0">
              <a:buNone/>
            </a:pPr>
            <a:r>
              <a:rPr lang="en-US" sz="1600" dirty="0" smtClean="0"/>
              <a:t>               AMI_GetWave </a:t>
            </a:r>
            <a:r>
              <a:rPr lang="en-US" sz="1600" dirty="0"/>
              <a:t>will alter the Tx </a:t>
            </a:r>
            <a:r>
              <a:rPr lang="en-US" sz="1600" dirty="0" smtClean="0"/>
              <a:t>equalization based </a:t>
            </a:r>
            <a:r>
              <a:rPr lang="en-US" sz="1600" dirty="0"/>
              <a:t>on </a:t>
            </a:r>
            <a:r>
              <a:rPr lang="en-US" sz="1600" dirty="0" smtClean="0"/>
              <a:t>inputs”))</a:t>
            </a:r>
          </a:p>
        </p:txBody>
      </p:sp>
    </p:spTree>
    <p:extLst>
      <p:ext uri="{BB962C8B-B14F-4D97-AF65-F5344CB8AC3E}">
        <p14:creationId xmlns:p14="http://schemas.microsoft.com/office/powerpoint/2010/main" val="3975522824"/>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Tx .ami </a:t>
            </a:r>
            <a:r>
              <a:rPr lang="en-US" sz="3200" dirty="0" smtClean="0"/>
              <a:t>Model Specific Parameters</a:t>
            </a:r>
            <a:endParaRPr lang="en-US" sz="3200" dirty="0"/>
          </a:p>
        </p:txBody>
      </p:sp>
      <p:sp>
        <p:nvSpPr>
          <p:cNvPr id="3" name="Content Placeholder 2"/>
          <p:cNvSpPr>
            <a:spLocks noGrp="1"/>
          </p:cNvSpPr>
          <p:nvPr>
            <p:ph idx="1"/>
          </p:nvPr>
        </p:nvSpPr>
        <p:spPr>
          <a:xfrm>
            <a:off x="1143000" y="1066800"/>
            <a:ext cx="7162800" cy="5486400"/>
          </a:xfrm>
        </p:spPr>
        <p:txBody>
          <a:bodyPr/>
          <a:lstStyle/>
          <a:p>
            <a:r>
              <a:rPr lang="en-US" sz="1800" dirty="0" err="1" smtClean="0"/>
              <a:t>My_Peak_to_Peak_Voltage</a:t>
            </a:r>
            <a:endParaRPr lang="en-US" sz="1800" dirty="0" smtClean="0"/>
          </a:p>
          <a:p>
            <a:pPr lvl="1"/>
            <a:r>
              <a:rPr lang="en-US" sz="1800" dirty="0"/>
              <a:t>(Type Tap) (Usage InOut</a:t>
            </a:r>
            <a:r>
              <a:rPr lang="en-US" sz="1800" dirty="0" smtClean="0"/>
              <a:t>)</a:t>
            </a:r>
          </a:p>
          <a:p>
            <a:pPr lvl="1"/>
            <a:r>
              <a:rPr lang="en-US" sz="1800" dirty="0" smtClean="0"/>
              <a:t>Tx Peak to Peak Voltage</a:t>
            </a:r>
            <a:endParaRPr lang="en-US" sz="1800" dirty="0"/>
          </a:p>
          <a:p>
            <a:r>
              <a:rPr lang="en-US" sz="1800" dirty="0" err="1" smtClean="0"/>
              <a:t>My_Tap_Coefficient</a:t>
            </a:r>
            <a:endParaRPr lang="en-US" sz="1800" dirty="0" smtClean="0"/>
          </a:p>
          <a:p>
            <a:pPr lvl="1"/>
            <a:r>
              <a:rPr lang="en-US" sz="1800" dirty="0" smtClean="0"/>
              <a:t>(Type Tap)</a:t>
            </a:r>
            <a:r>
              <a:rPr lang="en-US" sz="1800" dirty="0"/>
              <a:t> </a:t>
            </a:r>
            <a:r>
              <a:rPr lang="en-US" sz="1800" dirty="0" smtClean="0"/>
              <a:t>(Usage InOut)</a:t>
            </a:r>
          </a:p>
          <a:p>
            <a:pPr lvl="1"/>
            <a:r>
              <a:rPr lang="en-US" sz="1800" dirty="0" smtClean="0"/>
              <a:t>Taps with Coefficient values</a:t>
            </a:r>
          </a:p>
          <a:p>
            <a:pPr lvl="1"/>
            <a:r>
              <a:rPr lang="en-US" sz="1800" dirty="0" smtClean="0"/>
              <a:t>Sum of absolute values of taps = 1.</a:t>
            </a:r>
          </a:p>
          <a:p>
            <a:r>
              <a:rPr lang="en-US" sz="1800" dirty="0" err="1" smtClean="0"/>
              <a:t>My_Tap_Index</a:t>
            </a:r>
            <a:endParaRPr lang="en-US" sz="1800" dirty="0"/>
          </a:p>
          <a:p>
            <a:pPr lvl="1"/>
            <a:r>
              <a:rPr lang="en-US" sz="1800" dirty="0" smtClean="0"/>
              <a:t>(Type Tap)(Usage InOut)</a:t>
            </a:r>
          </a:p>
          <a:p>
            <a:pPr lvl="1"/>
            <a:r>
              <a:rPr lang="en-US" sz="1800" dirty="0" smtClean="0"/>
              <a:t>Taps </a:t>
            </a:r>
            <a:r>
              <a:rPr lang="en-US" sz="1800" dirty="0"/>
              <a:t>with </a:t>
            </a:r>
            <a:r>
              <a:rPr lang="en-US" sz="1800" dirty="0" smtClean="0"/>
              <a:t>Index values</a:t>
            </a:r>
          </a:p>
          <a:p>
            <a:r>
              <a:rPr lang="en-US" sz="1800" dirty="0" err="1" smtClean="0"/>
              <a:t>My_Tap_Increment</a:t>
            </a:r>
            <a:endParaRPr lang="en-US" sz="1800" dirty="0"/>
          </a:p>
          <a:p>
            <a:pPr lvl="1"/>
            <a:r>
              <a:rPr lang="en-US" sz="1800" dirty="0"/>
              <a:t>(Type Tap)(Usage InOut)</a:t>
            </a:r>
          </a:p>
          <a:p>
            <a:pPr lvl="1"/>
            <a:r>
              <a:rPr lang="en-US" sz="1800" dirty="0" smtClean="0"/>
              <a:t>Taps </a:t>
            </a:r>
            <a:r>
              <a:rPr lang="en-US" sz="1800" dirty="0"/>
              <a:t>with </a:t>
            </a:r>
            <a:r>
              <a:rPr lang="en-US" sz="1800" dirty="0" smtClean="0"/>
              <a:t>Increment values</a:t>
            </a:r>
          </a:p>
        </p:txBody>
      </p:sp>
    </p:spTree>
    <p:extLst>
      <p:ext uri="{BB962C8B-B14F-4D97-AF65-F5344CB8AC3E}">
        <p14:creationId xmlns:p14="http://schemas.microsoft.com/office/powerpoint/2010/main" val="290538614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914400"/>
          </a:xfrm>
        </p:spPr>
        <p:txBody>
          <a:bodyPr/>
          <a:lstStyle/>
          <a:p>
            <a:r>
              <a:rPr lang="en-US" dirty="0" smtClean="0">
                <a:sym typeface="Wingdings" panose="05000000000000000000" pitchFamily="2" charset="2"/>
              </a:rPr>
              <a:t>Rx .ami Info Reserved Parameters</a:t>
            </a:r>
            <a:endParaRPr lang="en-US" dirty="0"/>
          </a:p>
        </p:txBody>
      </p:sp>
      <p:sp>
        <p:nvSpPr>
          <p:cNvPr id="3" name="Content Placeholder 2"/>
          <p:cNvSpPr>
            <a:spLocks noGrp="1"/>
          </p:cNvSpPr>
          <p:nvPr>
            <p:ph idx="1"/>
          </p:nvPr>
        </p:nvSpPr>
        <p:spPr>
          <a:xfrm>
            <a:off x="1143000" y="914400"/>
            <a:ext cx="7162800" cy="4953000"/>
          </a:xfrm>
        </p:spPr>
        <p:txBody>
          <a:bodyPr/>
          <a:lstStyle/>
          <a:p>
            <a:r>
              <a:rPr lang="en-US" dirty="0" err="1" smtClean="0"/>
              <a:t>Rx_Init_Optimizes_Tx</a:t>
            </a:r>
            <a:endParaRPr lang="en-US" dirty="0" smtClean="0"/>
          </a:p>
          <a:p>
            <a:r>
              <a:rPr lang="en-US" dirty="0" err="1" smtClean="0"/>
              <a:t>Rx_GetWave_Optimizes_Tx</a:t>
            </a:r>
            <a:endParaRPr lang="en-US" dirty="0" smtClean="0"/>
          </a:p>
          <a:p>
            <a:r>
              <a:rPr lang="en-US" dirty="0" err="1" smtClean="0"/>
              <a:t>Max_Training_Bits</a:t>
            </a:r>
            <a:endParaRPr lang="en-US" dirty="0" smtClean="0"/>
          </a:p>
          <a:p>
            <a:r>
              <a:rPr lang="en-US" strike="sngStrike" dirty="0" err="1" smtClean="0"/>
              <a:t>Pre_Amble</a:t>
            </a:r>
            <a:r>
              <a:rPr lang="en-US" strike="sngStrike" dirty="0" smtClean="0"/>
              <a:t> (This is really a Link function)</a:t>
            </a:r>
          </a:p>
          <a:p>
            <a:r>
              <a:rPr lang="en-US" dirty="0" err="1" smtClean="0"/>
              <a:t>Training_Pattern</a:t>
            </a:r>
            <a:r>
              <a:rPr lang="en-US" dirty="0" smtClean="0"/>
              <a:t> (Just need PRBS&lt;n&gt;)</a:t>
            </a:r>
          </a:p>
          <a:p>
            <a:r>
              <a:rPr lang="en-US" strike="sngStrike" dirty="0" err="1" smtClean="0"/>
              <a:t>Post_Amble</a:t>
            </a:r>
            <a:r>
              <a:rPr lang="en-US" strike="sngStrike" dirty="0"/>
              <a:t> (This is really a Link function</a:t>
            </a:r>
            <a:r>
              <a:rPr lang="en-US" strike="sngStrike" dirty="0" smtClean="0"/>
              <a:t>)</a:t>
            </a:r>
          </a:p>
          <a:p>
            <a:r>
              <a:rPr lang="en-US" dirty="0" err="1" smtClean="0"/>
              <a:t>Rx_Tap_Coefficient_Parameter</a:t>
            </a:r>
            <a:r>
              <a:rPr lang="en-US" dirty="0" smtClean="0"/>
              <a:t> </a:t>
            </a:r>
          </a:p>
          <a:p>
            <a:r>
              <a:rPr lang="en-US" dirty="0" err="1" smtClean="0"/>
              <a:t>Rx_Tap_Index_Parameter</a:t>
            </a:r>
            <a:r>
              <a:rPr lang="en-US" dirty="0" smtClean="0"/>
              <a:t> </a:t>
            </a:r>
          </a:p>
          <a:p>
            <a:r>
              <a:rPr lang="en-US" dirty="0" err="1" smtClean="0"/>
              <a:t>Rx_Tap_Increment_Parameter</a:t>
            </a:r>
            <a:r>
              <a:rPr lang="en-US" dirty="0" smtClean="0"/>
              <a:t> </a:t>
            </a:r>
          </a:p>
          <a:p>
            <a:r>
              <a:rPr lang="en-US" dirty="0" smtClean="0"/>
              <a:t>Training </a:t>
            </a:r>
            <a:r>
              <a:rPr lang="en-US" dirty="0" err="1"/>
              <a:t>True|False</a:t>
            </a:r>
            <a:endParaRPr lang="en-US" dirty="0"/>
          </a:p>
          <a:p>
            <a:endParaRPr lang="en-US" dirty="0" smtClean="0"/>
          </a:p>
          <a:p>
            <a:pPr marL="0" indent="0">
              <a:buNone/>
            </a:pP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13</a:t>
            </a:fld>
            <a:r>
              <a:rPr lang="en-US" smtClean="0"/>
              <a:t>	 	</a:t>
            </a:r>
          </a:p>
          <a:p>
            <a:endParaRPr lang="en-US" smtClean="0"/>
          </a:p>
          <a:p>
            <a:endParaRPr lang="en-US" dirty="0"/>
          </a:p>
        </p:txBody>
      </p:sp>
    </p:spTree>
    <p:extLst>
      <p:ext uri="{BB962C8B-B14F-4D97-AF65-F5344CB8AC3E}">
        <p14:creationId xmlns:p14="http://schemas.microsoft.com/office/powerpoint/2010/main" val="35184034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914400"/>
          </a:xfrm>
        </p:spPr>
        <p:txBody>
          <a:bodyPr/>
          <a:lstStyle/>
          <a:p>
            <a:r>
              <a:rPr lang="en-US" sz="3200" dirty="0">
                <a:sym typeface="Wingdings" panose="05000000000000000000" pitchFamily="2" charset="2"/>
              </a:rPr>
              <a:t>Rx .ami </a:t>
            </a:r>
            <a:r>
              <a:rPr lang="en-US" sz="3200" dirty="0" smtClean="0">
                <a:sym typeface="Wingdings" panose="05000000000000000000" pitchFamily="2" charset="2"/>
              </a:rPr>
              <a:t>In and InOut Reserved </a:t>
            </a:r>
            <a:r>
              <a:rPr lang="en-US" sz="3200" dirty="0">
                <a:sym typeface="Wingdings" panose="05000000000000000000" pitchFamily="2" charset="2"/>
              </a:rPr>
              <a:t>Parameters</a:t>
            </a:r>
            <a:endParaRPr lang="en-US" sz="3200" dirty="0"/>
          </a:p>
        </p:txBody>
      </p:sp>
      <p:sp>
        <p:nvSpPr>
          <p:cNvPr id="3" name="Content Placeholder 2"/>
          <p:cNvSpPr>
            <a:spLocks noGrp="1"/>
          </p:cNvSpPr>
          <p:nvPr>
            <p:ph idx="1"/>
          </p:nvPr>
        </p:nvSpPr>
        <p:spPr>
          <a:xfrm>
            <a:off x="1143000" y="1371600"/>
            <a:ext cx="7162800" cy="4495800"/>
          </a:xfrm>
        </p:spPr>
        <p:txBody>
          <a:bodyPr/>
          <a:lstStyle/>
          <a:p>
            <a:r>
              <a:rPr lang="en-US" sz="1800" dirty="0" smtClean="0"/>
              <a:t>InOut</a:t>
            </a:r>
          </a:p>
          <a:p>
            <a:pPr lvl="1"/>
            <a:r>
              <a:rPr lang="en-US" sz="1800" dirty="0" smtClean="0"/>
              <a:t>Training </a:t>
            </a:r>
            <a:r>
              <a:rPr lang="en-US" sz="1800" dirty="0" err="1" smtClean="0"/>
              <a:t>True|False</a:t>
            </a:r>
            <a:endParaRPr lang="en-US" sz="1800" dirty="0" smtClean="0"/>
          </a:p>
          <a:p>
            <a:r>
              <a:rPr lang="en-US" sz="1800" dirty="0" smtClean="0"/>
              <a:t>In</a:t>
            </a:r>
          </a:p>
          <a:p>
            <a:pPr lvl="1"/>
            <a:r>
              <a:rPr lang="en-US" sz="1800" dirty="0" err="1" smtClean="0"/>
              <a:t>Tx_Tap_Coefficient_Ranges</a:t>
            </a:r>
            <a:endParaRPr lang="en-US" sz="1800" dirty="0"/>
          </a:p>
          <a:p>
            <a:pPr lvl="2"/>
            <a:r>
              <a:rPr lang="en-US" dirty="0"/>
              <a:t>(Type Integer Float Float) (Usage Info)</a:t>
            </a:r>
          </a:p>
          <a:p>
            <a:pPr lvl="2"/>
            <a:r>
              <a:rPr lang="en-US" dirty="0"/>
              <a:t>Table with coefficient ranges for each </a:t>
            </a:r>
            <a:r>
              <a:rPr lang="en-US" dirty="0" smtClean="0"/>
              <a:t>tap</a:t>
            </a:r>
          </a:p>
          <a:p>
            <a:pPr lvl="2"/>
            <a:r>
              <a:rPr lang="en-US" dirty="0" smtClean="0"/>
              <a:t>EDA tool puts Tx data here</a:t>
            </a:r>
            <a:endParaRPr lang="en-US" dirty="0"/>
          </a:p>
          <a:p>
            <a:pPr lvl="1"/>
            <a:r>
              <a:rPr lang="en-US" sz="1800" dirty="0" err="1"/>
              <a:t>Tx_Tap_Index_Ranges</a:t>
            </a:r>
            <a:endParaRPr lang="en-US" sz="1800" dirty="0"/>
          </a:p>
          <a:p>
            <a:pPr lvl="2"/>
            <a:r>
              <a:rPr lang="en-US" dirty="0"/>
              <a:t>(Type Integer </a:t>
            </a:r>
            <a:r>
              <a:rPr lang="en-US" dirty="0" err="1"/>
              <a:t>Integer</a:t>
            </a:r>
            <a:r>
              <a:rPr lang="en-US" dirty="0"/>
              <a:t> </a:t>
            </a:r>
            <a:r>
              <a:rPr lang="en-US" dirty="0" err="1"/>
              <a:t>Integer</a:t>
            </a:r>
            <a:r>
              <a:rPr lang="en-US" dirty="0"/>
              <a:t> ) (Usage Info)</a:t>
            </a:r>
          </a:p>
          <a:p>
            <a:pPr lvl="2"/>
            <a:r>
              <a:rPr lang="en-US" dirty="0"/>
              <a:t>Table with index ranges for each </a:t>
            </a:r>
            <a:r>
              <a:rPr lang="en-US" dirty="0" smtClean="0"/>
              <a:t>tap</a:t>
            </a:r>
          </a:p>
          <a:p>
            <a:pPr lvl="2"/>
            <a:r>
              <a:rPr lang="en-US" dirty="0"/>
              <a:t>EDA tool puts Tx data </a:t>
            </a:r>
            <a:r>
              <a:rPr lang="en-US" dirty="0" smtClean="0"/>
              <a:t>here</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14</a:t>
            </a:fld>
            <a:r>
              <a:rPr lang="en-US" smtClean="0"/>
              <a:t>	 	</a:t>
            </a:r>
          </a:p>
          <a:p>
            <a:endParaRPr lang="en-US" smtClean="0"/>
          </a:p>
          <a:p>
            <a:endParaRPr lang="en-US" dirty="0"/>
          </a:p>
        </p:txBody>
      </p:sp>
    </p:spTree>
    <p:extLst>
      <p:ext uri="{BB962C8B-B14F-4D97-AF65-F5344CB8AC3E}">
        <p14:creationId xmlns:p14="http://schemas.microsoft.com/office/powerpoint/2010/main" val="113825075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914400"/>
          </a:xfrm>
        </p:spPr>
        <p:txBody>
          <a:bodyPr/>
          <a:lstStyle/>
          <a:p>
            <a:r>
              <a:rPr lang="en-US" sz="3200" dirty="0">
                <a:sym typeface="Wingdings" panose="05000000000000000000" pitchFamily="2" charset="2"/>
              </a:rPr>
              <a:t>Rx .ami </a:t>
            </a:r>
            <a:r>
              <a:rPr lang="en-US" sz="3200" dirty="0" smtClean="0">
                <a:sym typeface="Wingdings" panose="05000000000000000000" pitchFamily="2" charset="2"/>
              </a:rPr>
              <a:t>Model Specific Parameters</a:t>
            </a:r>
            <a:endParaRPr lang="en-US" sz="3200" dirty="0"/>
          </a:p>
        </p:txBody>
      </p:sp>
      <p:sp>
        <p:nvSpPr>
          <p:cNvPr id="3" name="Content Placeholder 2"/>
          <p:cNvSpPr>
            <a:spLocks noGrp="1"/>
          </p:cNvSpPr>
          <p:nvPr>
            <p:ph idx="1"/>
          </p:nvPr>
        </p:nvSpPr>
        <p:spPr>
          <a:xfrm>
            <a:off x="1143000" y="1371600"/>
            <a:ext cx="7162800" cy="4495800"/>
          </a:xfrm>
        </p:spPr>
        <p:txBody>
          <a:bodyPr/>
          <a:lstStyle/>
          <a:p>
            <a:r>
              <a:rPr lang="en-US" dirty="0" smtClean="0"/>
              <a:t>InOut</a:t>
            </a:r>
          </a:p>
          <a:p>
            <a:pPr lvl="1"/>
            <a:r>
              <a:rPr lang="en-US" dirty="0" err="1" smtClean="0"/>
              <a:t>This_Tx_Tap_Coefficient</a:t>
            </a:r>
            <a:endParaRPr lang="en-US" dirty="0"/>
          </a:p>
          <a:p>
            <a:pPr lvl="1"/>
            <a:r>
              <a:rPr lang="en-US" dirty="0" err="1"/>
              <a:t>This_Tx_Tap_Index</a:t>
            </a:r>
            <a:endParaRPr lang="en-US" dirty="0"/>
          </a:p>
          <a:p>
            <a:pPr lvl="1"/>
            <a:r>
              <a:rPr lang="en-US" dirty="0" err="1"/>
              <a:t>This_Tx_Tap_Increment</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15</a:t>
            </a:fld>
            <a:r>
              <a:rPr lang="en-US" smtClean="0"/>
              <a:t>	 	</a:t>
            </a:r>
          </a:p>
          <a:p>
            <a:endParaRPr lang="en-US" smtClean="0"/>
          </a:p>
          <a:p>
            <a:endParaRPr lang="en-US" dirty="0"/>
          </a:p>
        </p:txBody>
      </p:sp>
    </p:spTree>
    <p:extLst>
      <p:ext uri="{BB962C8B-B14F-4D97-AF65-F5344CB8AC3E}">
        <p14:creationId xmlns:p14="http://schemas.microsoft.com/office/powerpoint/2010/main" val="351196007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762000"/>
          </a:xfrm>
        </p:spPr>
        <p:txBody>
          <a:bodyPr/>
          <a:lstStyle/>
          <a:p>
            <a:r>
              <a:rPr lang="en-US" sz="3200" dirty="0" smtClean="0"/>
              <a:t>Rx Can Support Multiple Protocols</a:t>
            </a:r>
            <a:endParaRPr lang="en-US" sz="3200" dirty="0"/>
          </a:p>
        </p:txBody>
      </p:sp>
      <p:sp>
        <p:nvSpPr>
          <p:cNvPr id="3" name="Content Placeholder 2"/>
          <p:cNvSpPr>
            <a:spLocks noGrp="1"/>
          </p:cNvSpPr>
          <p:nvPr>
            <p:ph idx="1"/>
          </p:nvPr>
        </p:nvSpPr>
        <p:spPr/>
        <p:txBody>
          <a:bodyPr/>
          <a:lstStyle/>
          <a:p>
            <a:r>
              <a:rPr lang="en-US" dirty="0" err="1"/>
              <a:t>Rx_Init_Optimizes_Tx</a:t>
            </a:r>
            <a:endParaRPr lang="en-US" dirty="0"/>
          </a:p>
          <a:p>
            <a:r>
              <a:rPr lang="en-US" dirty="0" err="1"/>
              <a:t>Rx_GetWave_Optimizes_Tx</a:t>
            </a:r>
            <a:endParaRPr lang="en-US" dirty="0"/>
          </a:p>
          <a:p>
            <a:r>
              <a:rPr lang="en-US" dirty="0" err="1" smtClean="0"/>
              <a:t>Max_Training_Bits</a:t>
            </a:r>
            <a:endParaRPr lang="en-US" dirty="0" smtClean="0"/>
          </a:p>
          <a:p>
            <a:r>
              <a:rPr lang="en-US" dirty="0"/>
              <a:t>Training </a:t>
            </a:r>
            <a:r>
              <a:rPr lang="en-US" dirty="0" err="1" smtClean="0"/>
              <a:t>True|False</a:t>
            </a:r>
            <a:endParaRPr lang="en-US" dirty="0" smtClean="0"/>
          </a:p>
          <a:p>
            <a:r>
              <a:rPr lang="en-US" dirty="0" err="1" smtClean="0"/>
              <a:t>Training_Protocol</a:t>
            </a:r>
            <a:r>
              <a:rPr lang="en-US" dirty="0" smtClean="0"/>
              <a:t> (List “PCIe-G3” “802.3KR”)</a:t>
            </a:r>
          </a:p>
          <a:p>
            <a:r>
              <a:rPr lang="en-US" dirty="0" smtClean="0"/>
              <a:t>(PCIe-G3</a:t>
            </a:r>
            <a:endParaRPr lang="en-US" dirty="0"/>
          </a:p>
          <a:p>
            <a:pPr lvl="1"/>
            <a:r>
              <a:rPr lang="en-US" dirty="0" smtClean="0"/>
              <a:t>(</a:t>
            </a:r>
            <a:r>
              <a:rPr lang="en-US" dirty="0" err="1" smtClean="0"/>
              <a:t>Training_PRBS</a:t>
            </a:r>
            <a:r>
              <a:rPr lang="en-US" dirty="0" smtClean="0"/>
              <a:t> (Value 11))</a:t>
            </a:r>
          </a:p>
          <a:p>
            <a:r>
              <a:rPr lang="en-US" dirty="0" smtClean="0"/>
              <a:t>(802.3KR</a:t>
            </a:r>
          </a:p>
          <a:p>
            <a:pPr lvl="1"/>
            <a:r>
              <a:rPr lang="en-US" dirty="0" smtClean="0"/>
              <a:t>(</a:t>
            </a:r>
            <a:r>
              <a:rPr lang="en-US" dirty="0" err="1" smtClean="0"/>
              <a:t>Training_Pattern</a:t>
            </a:r>
            <a:r>
              <a:rPr lang="en-US" dirty="0" smtClean="0"/>
              <a:t> </a:t>
            </a:r>
            <a:r>
              <a:rPr lang="en-US" dirty="0"/>
              <a:t>(Value “</a:t>
            </a:r>
            <a:r>
              <a:rPr lang="en-US" dirty="0" smtClean="0"/>
              <a:t>PRBS21”))</a:t>
            </a:r>
            <a:endParaRPr lang="en-US" dirty="0"/>
          </a:p>
          <a:p>
            <a:pPr lvl="1"/>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16</a:t>
            </a:fld>
            <a:r>
              <a:rPr lang="en-US" smtClean="0"/>
              <a:t>	 	</a:t>
            </a:r>
          </a:p>
          <a:p>
            <a:endParaRPr lang="en-US" smtClean="0"/>
          </a:p>
          <a:p>
            <a:endParaRPr lang="en-US" dirty="0"/>
          </a:p>
        </p:txBody>
      </p:sp>
    </p:spTree>
    <p:extLst>
      <p:ext uri="{BB962C8B-B14F-4D97-AF65-F5344CB8AC3E}">
        <p14:creationId xmlns:p14="http://schemas.microsoft.com/office/powerpoint/2010/main" val="362083493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1143000"/>
          </a:xfrm>
        </p:spPr>
        <p:txBody>
          <a:bodyPr/>
          <a:lstStyle/>
          <a:p>
            <a:r>
              <a:rPr lang="en-US" dirty="0" smtClean="0"/>
              <a:t>PCIe-3 Presets</a:t>
            </a:r>
            <a:br>
              <a:rPr lang="en-US" dirty="0" smtClean="0"/>
            </a:br>
            <a:r>
              <a:rPr lang="en-US" sz="2800" dirty="0" smtClean="0"/>
              <a:t>Not clear where this should be defined</a:t>
            </a:r>
            <a:endParaRPr lang="en-US" sz="2800" dirty="0"/>
          </a:p>
        </p:txBody>
      </p:sp>
      <p:sp>
        <p:nvSpPr>
          <p:cNvPr id="3" name="Content Placeholder 2"/>
          <p:cNvSpPr>
            <a:spLocks noGrp="1"/>
          </p:cNvSpPr>
          <p:nvPr>
            <p:ph idx="1"/>
          </p:nvPr>
        </p:nvSpPr>
        <p:spPr>
          <a:xfrm>
            <a:off x="1066800" y="1371600"/>
            <a:ext cx="7162800" cy="4876800"/>
          </a:xfrm>
        </p:spPr>
        <p:txBody>
          <a:bodyPr/>
          <a:lstStyle/>
          <a:p>
            <a:pPr marL="0" indent="0">
              <a:buNone/>
            </a:pPr>
            <a:r>
              <a:rPr lang="en-US" sz="1200" b="1" dirty="0"/>
              <a:t>Table 4-3: Transmitter Preset Encoding</a:t>
            </a:r>
          </a:p>
          <a:p>
            <a:pPr marL="400050" lvl="1" indent="0">
              <a:buNone/>
            </a:pPr>
            <a:r>
              <a:rPr lang="en-US" sz="1100" b="1" dirty="0"/>
              <a:t>Encoding De-emphasis (dB) </a:t>
            </a:r>
            <a:r>
              <a:rPr lang="en-US" sz="1100" b="1" dirty="0" err="1"/>
              <a:t>Preshoot</a:t>
            </a:r>
            <a:r>
              <a:rPr lang="en-US" sz="1100" b="1" dirty="0"/>
              <a:t> (dB)</a:t>
            </a:r>
          </a:p>
          <a:p>
            <a:pPr marL="400050" lvl="1" indent="0">
              <a:buNone/>
            </a:pPr>
            <a:r>
              <a:rPr lang="en-US" sz="1100" dirty="0"/>
              <a:t>0000b -6 0</a:t>
            </a:r>
          </a:p>
          <a:p>
            <a:pPr marL="400050" lvl="1" indent="0">
              <a:buNone/>
            </a:pPr>
            <a:r>
              <a:rPr lang="en-US" sz="1100" dirty="0"/>
              <a:t>0001b -3.5 0</a:t>
            </a:r>
          </a:p>
          <a:p>
            <a:pPr marL="400050" lvl="1" indent="0">
              <a:buNone/>
            </a:pPr>
            <a:r>
              <a:rPr lang="en-US" sz="1100" dirty="0"/>
              <a:t>0010b -4.5 0</a:t>
            </a:r>
          </a:p>
          <a:p>
            <a:pPr marL="400050" lvl="1" indent="0">
              <a:buNone/>
            </a:pPr>
            <a:r>
              <a:rPr lang="en-US" sz="1100" dirty="0"/>
              <a:t>0011b -2.5 0</a:t>
            </a:r>
          </a:p>
          <a:p>
            <a:pPr marL="400050" lvl="1" indent="0">
              <a:buNone/>
            </a:pPr>
            <a:r>
              <a:rPr lang="en-US" sz="1100" dirty="0">
                <a:solidFill>
                  <a:srgbClr val="FF0000"/>
                </a:solidFill>
              </a:rPr>
              <a:t>0100b 0 </a:t>
            </a:r>
            <a:r>
              <a:rPr lang="en-US" sz="1100" dirty="0" smtClean="0">
                <a:solidFill>
                  <a:srgbClr val="FF0000"/>
                </a:solidFill>
              </a:rPr>
              <a:t>0 (note this is no equalization!)</a:t>
            </a:r>
            <a:endParaRPr lang="en-US" sz="1100" dirty="0">
              <a:solidFill>
                <a:srgbClr val="FF0000"/>
              </a:solidFill>
            </a:endParaRPr>
          </a:p>
          <a:p>
            <a:pPr marL="400050" lvl="1" indent="0">
              <a:buNone/>
            </a:pPr>
            <a:r>
              <a:rPr lang="en-US" sz="1100" dirty="0"/>
              <a:t>0101b 0 2</a:t>
            </a:r>
          </a:p>
          <a:p>
            <a:pPr marL="400050" lvl="1" indent="0">
              <a:buNone/>
            </a:pPr>
            <a:r>
              <a:rPr lang="en-US" sz="1100" dirty="0"/>
              <a:t>0110b 0 2.5</a:t>
            </a:r>
          </a:p>
          <a:p>
            <a:pPr marL="400050" lvl="1" indent="0">
              <a:buNone/>
            </a:pPr>
            <a:r>
              <a:rPr lang="en-US" sz="1100" dirty="0"/>
              <a:t>0111b -6 3.5</a:t>
            </a:r>
          </a:p>
          <a:p>
            <a:pPr marL="400050" lvl="1" indent="0">
              <a:buNone/>
            </a:pPr>
            <a:r>
              <a:rPr lang="en-US" sz="1100" dirty="0"/>
              <a:t>1000b -3.5 3.5</a:t>
            </a:r>
          </a:p>
          <a:p>
            <a:pPr marL="400050" lvl="1" indent="0">
              <a:buNone/>
            </a:pPr>
            <a:r>
              <a:rPr lang="en-US" sz="1100" dirty="0"/>
              <a:t>1001b 0 3.5</a:t>
            </a:r>
          </a:p>
          <a:p>
            <a:pPr marL="400050" lvl="1" indent="0">
              <a:buNone/>
            </a:pPr>
            <a:r>
              <a:rPr lang="en-US" sz="1100" dirty="0"/>
              <a:t>1010b See description above. See description above.</a:t>
            </a:r>
          </a:p>
          <a:p>
            <a:pPr marL="400050" lvl="1" indent="0">
              <a:buNone/>
            </a:pPr>
            <a:r>
              <a:rPr lang="en-US" sz="1100" dirty="0"/>
              <a:t>1011b through 1111b Reserved</a:t>
            </a:r>
          </a:p>
          <a:p>
            <a:pPr marL="0" indent="0">
              <a:buNone/>
            </a:pPr>
            <a:r>
              <a:rPr lang="en-US" sz="1200" b="1" dirty="0"/>
              <a:t>Table 4-4: Receiver Preset Hint Encoding</a:t>
            </a:r>
          </a:p>
          <a:p>
            <a:pPr marL="400050" lvl="1" indent="0">
              <a:buNone/>
            </a:pPr>
            <a:r>
              <a:rPr lang="en-US" sz="1100" b="1" dirty="0"/>
              <a:t>Encoding Receiver Preset Value</a:t>
            </a:r>
          </a:p>
          <a:p>
            <a:pPr marL="400050" lvl="1" indent="0">
              <a:buNone/>
            </a:pPr>
            <a:r>
              <a:rPr lang="en-US" sz="1100" dirty="0"/>
              <a:t>000b -6 dB</a:t>
            </a:r>
          </a:p>
          <a:p>
            <a:pPr marL="400050" lvl="1" indent="0">
              <a:buNone/>
            </a:pPr>
            <a:r>
              <a:rPr lang="en-US" sz="1100" dirty="0"/>
              <a:t>001b -7 dB</a:t>
            </a:r>
          </a:p>
          <a:p>
            <a:pPr marL="400050" lvl="1" indent="0">
              <a:buNone/>
            </a:pPr>
            <a:r>
              <a:rPr lang="en-US" sz="1100" dirty="0"/>
              <a:t>010b -8 dB</a:t>
            </a:r>
          </a:p>
          <a:p>
            <a:pPr marL="400050" lvl="1" indent="0">
              <a:buNone/>
            </a:pPr>
            <a:r>
              <a:rPr lang="en-US" sz="1100" dirty="0"/>
              <a:t>011b -9 dB</a:t>
            </a:r>
          </a:p>
          <a:p>
            <a:pPr marL="400050" lvl="1" indent="0">
              <a:buNone/>
            </a:pPr>
            <a:r>
              <a:rPr lang="en-US" sz="1100" dirty="0"/>
              <a:t>100b -10 dB</a:t>
            </a:r>
          </a:p>
          <a:p>
            <a:pPr marL="400050" lvl="1" indent="0">
              <a:buNone/>
            </a:pPr>
            <a:r>
              <a:rPr lang="en-US" sz="1100" dirty="0"/>
              <a:t>101b -11 dB</a:t>
            </a:r>
          </a:p>
          <a:p>
            <a:pPr marL="400050" lvl="1" indent="0">
              <a:buNone/>
            </a:pPr>
            <a:r>
              <a:rPr lang="en-US" sz="1100" dirty="0"/>
              <a:t>110b -12 dB</a:t>
            </a:r>
          </a:p>
          <a:p>
            <a:pPr marL="400050" lvl="1" indent="0">
              <a:buNone/>
            </a:pPr>
            <a:r>
              <a:rPr lang="en-US" sz="1100" dirty="0"/>
              <a:t>111b Reserved</a:t>
            </a:r>
          </a:p>
        </p:txBody>
      </p:sp>
      <p:sp>
        <p:nvSpPr>
          <p:cNvPr id="4" name="Footer Placeholder 3"/>
          <p:cNvSpPr>
            <a:spLocks noGrp="1"/>
          </p:cNvSpPr>
          <p:nvPr>
            <p:ph type="ftr" sz="quarter" idx="3"/>
          </p:nvPr>
        </p:nvSpPr>
        <p:spPr/>
        <p:txBody>
          <a:bodyPr/>
          <a:lstStyle/>
          <a:p>
            <a:fld id="{64DFFA53-7A85-49BB-896B-3AD28954ACCD}" type="slidenum">
              <a:rPr lang="en-US" smtClean="0"/>
              <a:pPr/>
              <a:t>17</a:t>
            </a:fld>
            <a:r>
              <a:rPr lang="en-US" dirty="0" smtClean="0"/>
              <a:t>	 	</a:t>
            </a:r>
          </a:p>
          <a:p>
            <a:endParaRPr lang="en-US" dirty="0" smtClean="0"/>
          </a:p>
          <a:p>
            <a:endParaRPr lang="en-US" dirty="0"/>
          </a:p>
        </p:txBody>
      </p:sp>
    </p:spTree>
    <p:extLst>
      <p:ext uri="{BB962C8B-B14F-4D97-AF65-F5344CB8AC3E}">
        <p14:creationId xmlns:p14="http://schemas.microsoft.com/office/powerpoint/2010/main" val="229635675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Flow - </a:t>
            </a:r>
            <a:r>
              <a:rPr lang="en-US" dirty="0"/>
              <a:t>Verify </a:t>
            </a:r>
            <a:r>
              <a:rPr lang="en-US" dirty="0" smtClean="0"/>
              <a:t>presets</a:t>
            </a:r>
            <a:endParaRPr lang="en-US" dirty="0"/>
          </a:p>
        </p:txBody>
      </p:sp>
      <p:sp>
        <p:nvSpPr>
          <p:cNvPr id="3" name="Content Placeholder 2"/>
          <p:cNvSpPr>
            <a:spLocks noGrp="1"/>
          </p:cNvSpPr>
          <p:nvPr>
            <p:ph idx="1"/>
          </p:nvPr>
        </p:nvSpPr>
        <p:spPr/>
        <p:txBody>
          <a:bodyPr/>
          <a:lstStyle/>
          <a:p>
            <a:r>
              <a:rPr lang="en-US" dirty="0" smtClean="0"/>
              <a:t>EDA tool picks presets</a:t>
            </a:r>
          </a:p>
          <a:p>
            <a:r>
              <a:rPr lang="en-US" dirty="0" smtClean="0"/>
              <a:t>EDA tool runs normal flow with no training to verify that channel has BER &lt; 1.0E-5</a:t>
            </a:r>
          </a:p>
          <a:p>
            <a:pPr lvl="1"/>
            <a:r>
              <a:rPr lang="en-US" dirty="0" smtClean="0"/>
              <a:t>If not, repeat these steps to find preset with best BER</a:t>
            </a:r>
          </a:p>
          <a:p>
            <a:r>
              <a:rPr lang="en-US" dirty="0" smtClean="0"/>
              <a:t>802.3bj COM (Channel Operating Margin) uses brute force technique to evaluate channel with every possible Tx tap configuration, and an ideal 14 UI Rx equalization.</a:t>
            </a:r>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18</a:t>
            </a:fld>
            <a:r>
              <a:rPr lang="en-US" smtClean="0"/>
              <a:t>	 	</a:t>
            </a:r>
          </a:p>
          <a:p>
            <a:endParaRPr lang="en-US" smtClean="0"/>
          </a:p>
          <a:p>
            <a:endParaRPr lang="en-US" dirty="0"/>
          </a:p>
        </p:txBody>
      </p:sp>
    </p:spTree>
    <p:extLst>
      <p:ext uri="{BB962C8B-B14F-4D97-AF65-F5344CB8AC3E}">
        <p14:creationId xmlns:p14="http://schemas.microsoft.com/office/powerpoint/2010/main" val="936735325"/>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Init</a:t>
            </a:r>
            <a:r>
              <a:rPr lang="en-US" dirty="0" smtClean="0"/>
              <a:t> Training Flow – </a:t>
            </a:r>
            <a:r>
              <a:rPr lang="en-US" dirty="0" err="1" smtClean="0"/>
              <a:t>Tx</a:t>
            </a:r>
            <a:r>
              <a:rPr lang="en-US" dirty="0" smtClean="0"/>
              <a:t> </a:t>
            </a:r>
            <a:r>
              <a:rPr lang="en-US" dirty="0" err="1" smtClean="0"/>
              <a:t>Init</a:t>
            </a:r>
            <a:endParaRPr lang="en-US" dirty="0"/>
          </a:p>
        </p:txBody>
      </p:sp>
      <p:sp>
        <p:nvSpPr>
          <p:cNvPr id="3" name="Content Placeholder 2"/>
          <p:cNvSpPr>
            <a:spLocks noGrp="1"/>
          </p:cNvSpPr>
          <p:nvPr>
            <p:ph idx="1"/>
          </p:nvPr>
        </p:nvSpPr>
        <p:spPr>
          <a:xfrm>
            <a:off x="1066800" y="1066800"/>
            <a:ext cx="7162800" cy="4876800"/>
          </a:xfrm>
        </p:spPr>
        <p:txBody>
          <a:bodyPr/>
          <a:lstStyle/>
          <a:p>
            <a:r>
              <a:rPr lang="en-US" dirty="0" err="1" smtClean="0"/>
              <a:t>Tx_Init</a:t>
            </a:r>
            <a:r>
              <a:rPr lang="en-US" dirty="0" smtClean="0"/>
              <a:t> Input</a:t>
            </a:r>
          </a:p>
          <a:p>
            <a:pPr lvl="1"/>
            <a:r>
              <a:rPr lang="en-US" dirty="0" err="1" smtClean="0"/>
              <a:t>Tx_Tap_Coefficient</a:t>
            </a:r>
            <a:r>
              <a:rPr lang="en-US" dirty="0" smtClean="0"/>
              <a:t> or </a:t>
            </a:r>
            <a:r>
              <a:rPr lang="en-US" dirty="0" err="1" smtClean="0"/>
              <a:t>Tx_Tap_Index</a:t>
            </a:r>
            <a:r>
              <a:rPr lang="en-US" dirty="0" smtClean="0"/>
              <a:t> set to preset</a:t>
            </a:r>
          </a:p>
          <a:p>
            <a:pPr lvl="1"/>
            <a:r>
              <a:rPr lang="en-US" dirty="0" err="1" smtClean="0"/>
              <a:t>Tap_Conversion</a:t>
            </a:r>
            <a:endParaRPr lang="en-US" dirty="0" smtClean="0"/>
          </a:p>
          <a:p>
            <a:pPr lvl="2"/>
            <a:r>
              <a:rPr lang="en-US" dirty="0" smtClean="0"/>
              <a:t>True if </a:t>
            </a:r>
            <a:r>
              <a:rPr lang="en-US" dirty="0" err="1" smtClean="0"/>
              <a:t>Tx_Tap_Coefficient</a:t>
            </a:r>
            <a:r>
              <a:rPr lang="en-US" dirty="0" smtClean="0"/>
              <a:t> is preset</a:t>
            </a:r>
          </a:p>
          <a:p>
            <a:pPr lvl="2"/>
            <a:r>
              <a:rPr lang="en-US" dirty="0" smtClean="0"/>
              <a:t>False if </a:t>
            </a:r>
            <a:r>
              <a:rPr lang="en-US" dirty="0" err="1" smtClean="0"/>
              <a:t>Tx_Tap_Index</a:t>
            </a:r>
            <a:r>
              <a:rPr lang="en-US" dirty="0" smtClean="0"/>
              <a:t> is preset</a:t>
            </a:r>
          </a:p>
          <a:p>
            <a:pPr lvl="1"/>
            <a:r>
              <a:rPr lang="en-US" dirty="0" smtClean="0"/>
              <a:t>Impulse Response Input is Channel Impulse Response</a:t>
            </a:r>
          </a:p>
          <a:p>
            <a:r>
              <a:rPr lang="en-US" dirty="0" err="1"/>
              <a:t>Tx_Init</a:t>
            </a:r>
            <a:r>
              <a:rPr lang="en-US" dirty="0"/>
              <a:t> </a:t>
            </a:r>
            <a:r>
              <a:rPr lang="en-US" dirty="0" smtClean="0"/>
              <a:t>Output</a:t>
            </a:r>
          </a:p>
          <a:p>
            <a:pPr lvl="1"/>
            <a:r>
              <a:rPr lang="en-US" dirty="0" err="1" smtClean="0"/>
              <a:t>Tap_Conversion</a:t>
            </a:r>
            <a:r>
              <a:rPr lang="en-US" dirty="0" smtClean="0"/>
              <a:t> True</a:t>
            </a:r>
            <a:endParaRPr lang="en-US" dirty="0"/>
          </a:p>
          <a:p>
            <a:pPr lvl="2"/>
            <a:r>
              <a:rPr lang="en-US" dirty="0" err="1" smtClean="0"/>
              <a:t>Tx_Tap_Index</a:t>
            </a:r>
            <a:r>
              <a:rPr lang="en-US" dirty="0" smtClean="0"/>
              <a:t> (from input </a:t>
            </a:r>
            <a:r>
              <a:rPr lang="en-US" dirty="0" err="1"/>
              <a:t>Tx_Tap_Coefficient</a:t>
            </a:r>
            <a:r>
              <a:rPr lang="en-US" dirty="0"/>
              <a:t>)</a:t>
            </a:r>
            <a:endParaRPr lang="en-US" dirty="0" smtClean="0"/>
          </a:p>
          <a:p>
            <a:pPr lvl="2"/>
            <a:r>
              <a:rPr lang="en-US" dirty="0" err="1" smtClean="0"/>
              <a:t>Tx_Tap_Coefficient</a:t>
            </a:r>
            <a:r>
              <a:rPr lang="en-US" dirty="0" smtClean="0"/>
              <a:t> (</a:t>
            </a:r>
            <a:r>
              <a:rPr lang="en-US" dirty="0"/>
              <a:t>corrected </a:t>
            </a:r>
            <a:r>
              <a:rPr lang="en-US" dirty="0" smtClean="0"/>
              <a:t>from actual Index)</a:t>
            </a:r>
          </a:p>
          <a:p>
            <a:pPr lvl="1"/>
            <a:r>
              <a:rPr lang="en-US" dirty="0" err="1"/>
              <a:t>Tap_Conversion</a:t>
            </a:r>
            <a:r>
              <a:rPr lang="en-US" dirty="0"/>
              <a:t> </a:t>
            </a:r>
            <a:r>
              <a:rPr lang="en-US" dirty="0" smtClean="0"/>
              <a:t>False</a:t>
            </a:r>
            <a:endParaRPr lang="en-US" dirty="0"/>
          </a:p>
          <a:p>
            <a:pPr lvl="2"/>
            <a:r>
              <a:rPr lang="en-US" dirty="0" err="1" smtClean="0"/>
              <a:t>Tx_Tap_Coefficient</a:t>
            </a:r>
            <a:r>
              <a:rPr lang="en-US" dirty="0" smtClean="0"/>
              <a:t> (</a:t>
            </a:r>
            <a:r>
              <a:rPr lang="en-US" dirty="0" err="1" smtClean="0"/>
              <a:t>Tx_Tap_Index</a:t>
            </a:r>
            <a:r>
              <a:rPr lang="en-US" dirty="0" smtClean="0"/>
              <a:t>  is unchanged)</a:t>
            </a:r>
          </a:p>
          <a:p>
            <a:pPr lvl="1"/>
            <a:r>
              <a:rPr lang="en-US" dirty="0" smtClean="0"/>
              <a:t>Channel with Preset Tx Equalization</a:t>
            </a:r>
            <a:endParaRPr lang="en-US" dirty="0"/>
          </a:p>
          <a:p>
            <a:pPr lvl="2"/>
            <a:endParaRPr lang="en-US" dirty="0"/>
          </a:p>
          <a:p>
            <a:pPr lvl="2"/>
            <a:endParaRPr lang="en-US" dirty="0" smtClean="0"/>
          </a:p>
          <a:p>
            <a:pPr lvl="1"/>
            <a:endParaRPr lang="en-US" dirty="0"/>
          </a:p>
          <a:p>
            <a:endParaRPr lang="en-US" dirty="0" smtClean="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19</a:t>
            </a:fld>
            <a:r>
              <a:rPr lang="en-US" smtClean="0"/>
              <a:t>	 	</a:t>
            </a:r>
          </a:p>
          <a:p>
            <a:endParaRPr lang="en-US" smtClean="0"/>
          </a:p>
          <a:p>
            <a:endParaRPr lang="en-US" dirty="0"/>
          </a:p>
        </p:txBody>
      </p:sp>
    </p:spTree>
    <p:extLst>
      <p:ext uri="{BB962C8B-B14F-4D97-AF65-F5344CB8AC3E}">
        <p14:creationId xmlns:p14="http://schemas.microsoft.com/office/powerpoint/2010/main" val="298767357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smtClean="0"/>
              <a:t>Overview</a:t>
            </a:r>
            <a:endParaRPr lang="en-US" b="1" dirty="0"/>
          </a:p>
        </p:txBody>
      </p:sp>
      <p:sp>
        <p:nvSpPr>
          <p:cNvPr id="3" name="Content Placeholder 2"/>
          <p:cNvSpPr>
            <a:spLocks noGrp="1"/>
          </p:cNvSpPr>
          <p:nvPr>
            <p:ph idx="1"/>
          </p:nvPr>
        </p:nvSpPr>
        <p:spPr>
          <a:xfrm>
            <a:off x="914400" y="1143000"/>
            <a:ext cx="7162800" cy="4876800"/>
          </a:xfrm>
        </p:spPr>
        <p:txBody>
          <a:bodyPr/>
          <a:lstStyle/>
          <a:p>
            <a:r>
              <a:rPr lang="en-US" dirty="0" smtClean="0"/>
              <a:t>Purpose of this Presentation</a:t>
            </a:r>
          </a:p>
          <a:p>
            <a:r>
              <a:rPr lang="en-US" dirty="0"/>
              <a:t>Backchannel Definitions</a:t>
            </a:r>
            <a:endParaRPr lang="en-US" dirty="0" smtClean="0"/>
          </a:p>
          <a:p>
            <a:r>
              <a:rPr lang="en-US" dirty="0" smtClean="0"/>
              <a:t>Training </a:t>
            </a:r>
            <a:r>
              <a:rPr lang="en-US" dirty="0"/>
              <a:t>M</a:t>
            </a:r>
            <a:r>
              <a:rPr lang="en-US" dirty="0" smtClean="0"/>
              <a:t>akes </a:t>
            </a:r>
            <a:r>
              <a:rPr lang="en-US" dirty="0"/>
              <a:t>A</a:t>
            </a:r>
            <a:r>
              <a:rPr lang="en-US" dirty="0" smtClean="0"/>
              <a:t>ssumptions About Tx Silicon</a:t>
            </a:r>
          </a:p>
          <a:p>
            <a:r>
              <a:rPr lang="en-US" dirty="0" smtClean="0"/>
              <a:t>Tx Silicon Never Optimizes Itself</a:t>
            </a:r>
          </a:p>
          <a:p>
            <a:r>
              <a:rPr lang="en-US" dirty="0"/>
              <a:t>How Training Really </a:t>
            </a:r>
            <a:r>
              <a:rPr lang="en-US" dirty="0" smtClean="0"/>
              <a:t>Happens</a:t>
            </a:r>
          </a:p>
          <a:p>
            <a:r>
              <a:rPr lang="en-US" dirty="0" err="1" smtClean="0"/>
              <a:t>Tx</a:t>
            </a:r>
            <a:r>
              <a:rPr lang="en-US" dirty="0" smtClean="0"/>
              <a:t> .</a:t>
            </a:r>
            <a:r>
              <a:rPr lang="en-US" dirty="0" err="1" smtClean="0"/>
              <a:t>ami</a:t>
            </a:r>
            <a:r>
              <a:rPr lang="en-US" dirty="0" smtClean="0"/>
              <a:t> File Enhancements</a:t>
            </a:r>
          </a:p>
          <a:p>
            <a:r>
              <a:rPr lang="en-US" dirty="0" smtClean="0"/>
              <a:t>Rx </a:t>
            </a:r>
            <a:r>
              <a:rPr lang="en-US" dirty="0"/>
              <a:t>.ami File Enhancements</a:t>
            </a:r>
          </a:p>
          <a:p>
            <a:r>
              <a:rPr lang="en-US" dirty="0" smtClean="0">
                <a:sym typeface="Wingdings" panose="05000000000000000000" pitchFamily="2" charset="2"/>
              </a:rPr>
              <a:t>Training Flow</a:t>
            </a:r>
          </a:p>
          <a:p>
            <a:endParaRPr lang="en-US" dirty="0" smtClean="0"/>
          </a:p>
          <a:p>
            <a:endParaRPr lang="en-US" dirty="0" smtClean="0"/>
          </a:p>
          <a:p>
            <a:endParaRPr lang="en-US"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2</a:t>
            </a:fld>
            <a:r>
              <a:rPr lang="en-US" dirty="0" smtClean="0"/>
              <a:t>	 	</a:t>
            </a:r>
          </a:p>
          <a:p>
            <a:endParaRPr lang="en-US" dirty="0" smtClean="0"/>
          </a:p>
          <a:p>
            <a:endParaRPr lang="en-US" dirty="0"/>
          </a:p>
        </p:txBody>
      </p:sp>
    </p:spTree>
    <p:extLst>
      <p:ext uri="{BB962C8B-B14F-4D97-AF65-F5344CB8AC3E}">
        <p14:creationId xmlns:p14="http://schemas.microsoft.com/office/powerpoint/2010/main" val="205085780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Init</a:t>
            </a:r>
            <a:r>
              <a:rPr lang="en-US" dirty="0" smtClean="0"/>
              <a:t> Training Flow – </a:t>
            </a:r>
            <a:r>
              <a:rPr lang="en-US" dirty="0"/>
              <a:t>R</a:t>
            </a:r>
            <a:r>
              <a:rPr lang="en-US" dirty="0" smtClean="0"/>
              <a:t>x </a:t>
            </a:r>
            <a:r>
              <a:rPr lang="en-US" dirty="0" err="1" smtClean="0"/>
              <a:t>Init</a:t>
            </a:r>
            <a:endParaRPr lang="en-US" dirty="0"/>
          </a:p>
        </p:txBody>
      </p:sp>
      <p:sp>
        <p:nvSpPr>
          <p:cNvPr id="3" name="Content Placeholder 2"/>
          <p:cNvSpPr>
            <a:spLocks noGrp="1"/>
          </p:cNvSpPr>
          <p:nvPr>
            <p:ph idx="1"/>
          </p:nvPr>
        </p:nvSpPr>
        <p:spPr>
          <a:xfrm>
            <a:off x="1066800" y="914400"/>
            <a:ext cx="7162800" cy="5410200"/>
          </a:xfrm>
          <a:ln>
            <a:solidFill>
              <a:schemeClr val="accent1"/>
            </a:solidFill>
          </a:ln>
        </p:spPr>
        <p:txBody>
          <a:bodyPr/>
          <a:lstStyle/>
          <a:p>
            <a:r>
              <a:rPr lang="en-US" sz="1600" dirty="0" err="1"/>
              <a:t>R</a:t>
            </a:r>
            <a:r>
              <a:rPr lang="en-US" sz="1600" dirty="0" err="1" smtClean="0"/>
              <a:t>x_Init</a:t>
            </a:r>
            <a:r>
              <a:rPr lang="en-US" sz="1600" dirty="0" smtClean="0"/>
              <a:t> Input</a:t>
            </a:r>
          </a:p>
          <a:p>
            <a:pPr lvl="1"/>
            <a:r>
              <a:rPr lang="en-US" sz="1600" dirty="0" err="1" smtClean="0"/>
              <a:t>Tx_Tap_Coefficient</a:t>
            </a:r>
            <a:endParaRPr lang="en-US" sz="1600" dirty="0"/>
          </a:p>
          <a:p>
            <a:pPr lvl="1"/>
            <a:r>
              <a:rPr lang="en-US" sz="1600" dirty="0" err="1" smtClean="0"/>
              <a:t>Tx_Tap_Index</a:t>
            </a:r>
            <a:r>
              <a:rPr lang="en-US" sz="1600" dirty="0" smtClean="0"/>
              <a:t> </a:t>
            </a:r>
          </a:p>
          <a:p>
            <a:pPr lvl="1"/>
            <a:r>
              <a:rPr lang="en-US" sz="1600" dirty="0" err="1" smtClean="0"/>
              <a:t>Tx_Tap_Coefficient_Ranges</a:t>
            </a:r>
            <a:endParaRPr lang="en-US" sz="1600" dirty="0"/>
          </a:p>
          <a:p>
            <a:pPr lvl="1"/>
            <a:r>
              <a:rPr lang="en-US" sz="1600" dirty="0" err="1" smtClean="0"/>
              <a:t>Tx_Tap_Index_Ranges</a:t>
            </a:r>
            <a:r>
              <a:rPr lang="en-US" sz="1600" dirty="0" smtClean="0"/>
              <a:t> </a:t>
            </a:r>
          </a:p>
          <a:p>
            <a:pPr lvl="1"/>
            <a:r>
              <a:rPr lang="en-US" sz="1600" dirty="0" smtClean="0"/>
              <a:t>CTLE preset</a:t>
            </a:r>
          </a:p>
          <a:p>
            <a:pPr lvl="1"/>
            <a:r>
              <a:rPr lang="en-US" sz="1600" dirty="0" smtClean="0"/>
              <a:t>Training True</a:t>
            </a:r>
          </a:p>
          <a:p>
            <a:pPr lvl="1"/>
            <a:r>
              <a:rPr lang="en-US" sz="1600" dirty="0" smtClean="0"/>
              <a:t>Channel Impulse Response </a:t>
            </a:r>
            <a:r>
              <a:rPr lang="en-US" sz="1600" dirty="0"/>
              <a:t>with </a:t>
            </a:r>
            <a:r>
              <a:rPr lang="en-US" sz="1600" dirty="0" err="1" smtClean="0"/>
              <a:t>Tx_Tap_Coefficient</a:t>
            </a:r>
            <a:r>
              <a:rPr lang="en-US" sz="1600" dirty="0" smtClean="0"/>
              <a:t> Equalization</a:t>
            </a:r>
          </a:p>
          <a:p>
            <a:r>
              <a:rPr lang="en-US" sz="1600" dirty="0" err="1" smtClean="0"/>
              <a:t>Rx_Init</a:t>
            </a:r>
            <a:r>
              <a:rPr lang="en-US" sz="1600" dirty="0" smtClean="0"/>
              <a:t> Output</a:t>
            </a:r>
          </a:p>
          <a:p>
            <a:pPr lvl="1"/>
            <a:r>
              <a:rPr lang="en-US" sz="1600" dirty="0" smtClean="0"/>
              <a:t>Either</a:t>
            </a:r>
            <a:endParaRPr lang="en-US" sz="1600" dirty="0"/>
          </a:p>
          <a:p>
            <a:pPr lvl="2"/>
            <a:r>
              <a:rPr lang="en-US" sz="1600" dirty="0" err="1" smtClean="0"/>
              <a:t>Tx_Tap_Index</a:t>
            </a:r>
            <a:endParaRPr lang="en-US" sz="1600" dirty="0" smtClean="0"/>
          </a:p>
          <a:p>
            <a:pPr lvl="2"/>
            <a:r>
              <a:rPr lang="en-US" sz="1600" dirty="0" err="1"/>
              <a:t>Tx_Tap_Coefficient</a:t>
            </a:r>
            <a:endParaRPr lang="en-US" sz="1600" dirty="0" smtClean="0"/>
          </a:p>
          <a:p>
            <a:pPr lvl="1"/>
            <a:r>
              <a:rPr lang="en-US" sz="1600" dirty="0" smtClean="0"/>
              <a:t>CTLE</a:t>
            </a:r>
          </a:p>
          <a:p>
            <a:pPr lvl="1"/>
            <a:r>
              <a:rPr lang="en-US" sz="1600" dirty="0" smtClean="0"/>
              <a:t>Equalized Impulse Response, including</a:t>
            </a:r>
          </a:p>
          <a:p>
            <a:pPr lvl="2"/>
            <a:r>
              <a:rPr lang="en-US" sz="1600" dirty="0" smtClean="0"/>
              <a:t>Channel Impulse Response</a:t>
            </a:r>
          </a:p>
          <a:p>
            <a:pPr lvl="2"/>
            <a:r>
              <a:rPr lang="en-US" sz="1600" dirty="0" err="1" smtClean="0"/>
              <a:t>Tx</a:t>
            </a:r>
            <a:r>
              <a:rPr lang="en-US" sz="1600" dirty="0" smtClean="0"/>
              <a:t> Equalization</a:t>
            </a:r>
          </a:p>
          <a:p>
            <a:pPr lvl="2"/>
            <a:r>
              <a:rPr lang="en-US" sz="1600" dirty="0" smtClean="0"/>
              <a:t>Rx Equalization</a:t>
            </a:r>
            <a:endParaRPr lang="en-US" sz="1600" dirty="0"/>
          </a:p>
          <a:p>
            <a:pPr lvl="2"/>
            <a:endParaRPr lang="en-US" dirty="0" smtClean="0"/>
          </a:p>
          <a:p>
            <a:pPr lvl="1"/>
            <a:endParaRPr lang="en-US" dirty="0"/>
          </a:p>
          <a:p>
            <a:endParaRPr lang="en-US" dirty="0" smtClean="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20</a:t>
            </a:fld>
            <a:r>
              <a:rPr lang="en-US" dirty="0" smtClean="0"/>
              <a:t>	 	</a:t>
            </a:r>
          </a:p>
          <a:p>
            <a:endParaRPr lang="en-US" dirty="0" smtClean="0"/>
          </a:p>
          <a:p>
            <a:endParaRPr lang="en-US" dirty="0"/>
          </a:p>
        </p:txBody>
      </p:sp>
    </p:spTree>
    <p:extLst>
      <p:ext uri="{BB962C8B-B14F-4D97-AF65-F5344CB8AC3E}">
        <p14:creationId xmlns:p14="http://schemas.microsoft.com/office/powerpoint/2010/main" val="209080161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 Training Flow – </a:t>
            </a:r>
            <a:r>
              <a:rPr lang="en-US" dirty="0" smtClean="0"/>
              <a:t>Tx Init Again?</a:t>
            </a:r>
            <a:endParaRPr lang="en-US" dirty="0"/>
          </a:p>
        </p:txBody>
      </p:sp>
      <p:sp>
        <p:nvSpPr>
          <p:cNvPr id="3" name="Content Placeholder 2"/>
          <p:cNvSpPr>
            <a:spLocks noGrp="1"/>
          </p:cNvSpPr>
          <p:nvPr>
            <p:ph idx="1"/>
          </p:nvPr>
        </p:nvSpPr>
        <p:spPr/>
        <p:txBody>
          <a:bodyPr/>
          <a:lstStyle/>
          <a:p>
            <a:r>
              <a:rPr lang="en-US" dirty="0" smtClean="0"/>
              <a:t>After Rx Init determines optimum Tx tap coefficients, Tx Init can be called again</a:t>
            </a:r>
          </a:p>
          <a:p>
            <a:pPr lvl="1"/>
            <a:r>
              <a:rPr lang="en-US" dirty="0" smtClean="0"/>
              <a:t>Tx Init can verify/correct Tx tap coefficients</a:t>
            </a:r>
          </a:p>
          <a:p>
            <a:pPr lvl="1"/>
            <a:r>
              <a:rPr lang="en-US" dirty="0" smtClean="0"/>
              <a:t>Tx Init can convert  </a:t>
            </a:r>
            <a:r>
              <a:rPr lang="en-US" dirty="0"/>
              <a:t>Tx tap </a:t>
            </a:r>
            <a:r>
              <a:rPr lang="en-US" dirty="0" smtClean="0"/>
              <a:t>coefficients to Tx tap indexes</a:t>
            </a:r>
          </a:p>
          <a:p>
            <a:pPr lvl="1"/>
            <a:r>
              <a:rPr lang="en-US" dirty="0" smtClean="0"/>
              <a:t>Tx Init can create a new Impulse Response of Channel modified by Tx equalization</a:t>
            </a:r>
          </a:p>
          <a:p>
            <a:r>
              <a:rPr lang="en-US" dirty="0" smtClean="0"/>
              <a:t>Rx Init can be called again with refined equalized channel, and Rx Init can then be called upon to do normal channel analysis.</a:t>
            </a:r>
          </a:p>
          <a:p>
            <a:r>
              <a:rPr lang="en-US" dirty="0" smtClean="0"/>
              <a:t>EDA tool may choose to continue with training or no training GetWave time domain flow.</a:t>
            </a:r>
            <a:endParaRPr lang="en-US" dirty="0"/>
          </a:p>
          <a:p>
            <a:pPr lvl="1"/>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21</a:t>
            </a:fld>
            <a:r>
              <a:rPr lang="en-US" smtClean="0"/>
              <a:t>	 	</a:t>
            </a:r>
          </a:p>
          <a:p>
            <a:endParaRPr lang="en-US" smtClean="0"/>
          </a:p>
          <a:p>
            <a:endParaRPr lang="en-US" dirty="0"/>
          </a:p>
        </p:txBody>
      </p:sp>
    </p:spTree>
    <p:extLst>
      <p:ext uri="{BB962C8B-B14F-4D97-AF65-F5344CB8AC3E}">
        <p14:creationId xmlns:p14="http://schemas.microsoft.com/office/powerpoint/2010/main" val="236521966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990600"/>
          </a:xfrm>
        </p:spPr>
        <p:txBody>
          <a:bodyPr/>
          <a:lstStyle/>
          <a:p>
            <a:r>
              <a:rPr lang="en-US" sz="2800" dirty="0" smtClean="0"/>
              <a:t>Time Domain Training </a:t>
            </a:r>
            <a:r>
              <a:rPr lang="en-US" sz="2800" dirty="0"/>
              <a:t>Flow – </a:t>
            </a:r>
            <a:r>
              <a:rPr lang="en-US" sz="2800" dirty="0" smtClean="0"/>
              <a:t>Tx GetWave Input</a:t>
            </a:r>
            <a:endParaRPr lang="en-US" sz="2800" dirty="0"/>
          </a:p>
        </p:txBody>
      </p:sp>
      <p:sp>
        <p:nvSpPr>
          <p:cNvPr id="3" name="Content Placeholder 2"/>
          <p:cNvSpPr>
            <a:spLocks noGrp="1"/>
          </p:cNvSpPr>
          <p:nvPr>
            <p:ph idx="1"/>
          </p:nvPr>
        </p:nvSpPr>
        <p:spPr/>
        <p:txBody>
          <a:bodyPr/>
          <a:lstStyle/>
          <a:p>
            <a:r>
              <a:rPr lang="en-US" dirty="0" err="1" smtClean="0"/>
              <a:t>Tx_GetWave</a:t>
            </a:r>
            <a:r>
              <a:rPr lang="en-US" dirty="0" smtClean="0"/>
              <a:t> </a:t>
            </a:r>
            <a:r>
              <a:rPr lang="en-US" dirty="0"/>
              <a:t>Input</a:t>
            </a:r>
          </a:p>
          <a:p>
            <a:pPr lvl="1"/>
            <a:r>
              <a:rPr lang="en-US" dirty="0" err="1"/>
              <a:t>Tx_Tap_Coefficient</a:t>
            </a:r>
            <a:r>
              <a:rPr lang="en-US" dirty="0"/>
              <a:t> or </a:t>
            </a:r>
            <a:r>
              <a:rPr lang="en-US" dirty="0" err="1" smtClean="0"/>
              <a:t>Tx_Tap_Index</a:t>
            </a:r>
            <a:r>
              <a:rPr lang="en-US" dirty="0" smtClean="0"/>
              <a:t> from Rx Init statistical optimization or from User/EDA tool selected Preset </a:t>
            </a:r>
            <a:endParaRPr lang="en-US" dirty="0"/>
          </a:p>
          <a:p>
            <a:pPr lvl="2"/>
            <a:r>
              <a:rPr lang="en-US" dirty="0" smtClean="0"/>
              <a:t>If </a:t>
            </a:r>
            <a:r>
              <a:rPr lang="en-US" dirty="0" err="1"/>
              <a:t>Tx_Tap_Coefficient</a:t>
            </a:r>
            <a:endParaRPr lang="en-US" dirty="0" smtClean="0"/>
          </a:p>
          <a:p>
            <a:pPr lvl="3"/>
            <a:r>
              <a:rPr lang="en-US" dirty="0" smtClean="0"/>
              <a:t>EDA tool corrects based on </a:t>
            </a:r>
            <a:r>
              <a:rPr lang="en-US" dirty="0" err="1" smtClean="0"/>
              <a:t>Tx_Tap_Ranges</a:t>
            </a:r>
            <a:endParaRPr lang="en-US" dirty="0" smtClean="0"/>
          </a:p>
          <a:p>
            <a:pPr lvl="3"/>
            <a:r>
              <a:rPr lang="en-US" dirty="0" err="1"/>
              <a:t>Tap_Conversion</a:t>
            </a:r>
            <a:r>
              <a:rPr lang="en-US" dirty="0"/>
              <a:t> </a:t>
            </a:r>
            <a:r>
              <a:rPr lang="en-US" dirty="0" smtClean="0"/>
              <a:t>set to True</a:t>
            </a:r>
            <a:endParaRPr lang="en-US" dirty="0"/>
          </a:p>
          <a:p>
            <a:pPr lvl="2"/>
            <a:r>
              <a:rPr lang="en-US" dirty="0" smtClean="0"/>
              <a:t>If </a:t>
            </a:r>
            <a:r>
              <a:rPr lang="en-US" dirty="0" err="1" smtClean="0"/>
              <a:t>Tx_Tap_Index</a:t>
            </a:r>
            <a:endParaRPr lang="en-US" dirty="0" smtClean="0"/>
          </a:p>
          <a:p>
            <a:pPr lvl="3"/>
            <a:r>
              <a:rPr lang="en-US" dirty="0"/>
              <a:t>EDA tool corrects based on </a:t>
            </a:r>
            <a:r>
              <a:rPr lang="en-US" dirty="0" err="1"/>
              <a:t>Tx_Tap_Ranges</a:t>
            </a:r>
            <a:endParaRPr lang="en-US" dirty="0"/>
          </a:p>
          <a:p>
            <a:pPr lvl="3"/>
            <a:r>
              <a:rPr lang="en-US" dirty="0" err="1"/>
              <a:t>Tap_Conversion</a:t>
            </a:r>
            <a:r>
              <a:rPr lang="en-US" dirty="0"/>
              <a:t> set to </a:t>
            </a:r>
            <a:r>
              <a:rPr lang="en-US" dirty="0" smtClean="0"/>
              <a:t>False</a:t>
            </a:r>
          </a:p>
          <a:p>
            <a:pPr lvl="1"/>
            <a:r>
              <a:rPr lang="en-US" dirty="0" smtClean="0"/>
              <a:t>Stimulus</a:t>
            </a:r>
          </a:p>
          <a:p>
            <a:pPr lvl="2"/>
            <a:r>
              <a:rPr lang="en-US" dirty="0" smtClean="0"/>
              <a:t>Pre-amble followed by </a:t>
            </a:r>
            <a:r>
              <a:rPr lang="en-US" dirty="0" err="1" smtClean="0"/>
              <a:t>Training_Pattern</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22</a:t>
            </a:fld>
            <a:r>
              <a:rPr lang="en-US" smtClean="0"/>
              <a:t>	 	</a:t>
            </a:r>
          </a:p>
          <a:p>
            <a:endParaRPr lang="en-US" smtClean="0"/>
          </a:p>
          <a:p>
            <a:endParaRPr lang="en-US" dirty="0"/>
          </a:p>
        </p:txBody>
      </p:sp>
    </p:spTree>
    <p:extLst>
      <p:ext uri="{BB962C8B-B14F-4D97-AF65-F5344CB8AC3E}">
        <p14:creationId xmlns:p14="http://schemas.microsoft.com/office/powerpoint/2010/main" val="456048405"/>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1066800"/>
          </a:xfrm>
        </p:spPr>
        <p:txBody>
          <a:bodyPr/>
          <a:lstStyle/>
          <a:p>
            <a:r>
              <a:rPr lang="en-US" sz="2800" dirty="0"/>
              <a:t>Time Domain Training Flow – </a:t>
            </a:r>
            <a:r>
              <a:rPr lang="en-US" sz="2800" dirty="0" smtClean="0"/>
              <a:t>Tx GetWave</a:t>
            </a:r>
            <a:endParaRPr lang="en-US" sz="2800" dirty="0"/>
          </a:p>
        </p:txBody>
      </p:sp>
      <p:sp>
        <p:nvSpPr>
          <p:cNvPr id="3" name="Content Placeholder 2"/>
          <p:cNvSpPr>
            <a:spLocks noGrp="1"/>
          </p:cNvSpPr>
          <p:nvPr>
            <p:ph idx="1"/>
          </p:nvPr>
        </p:nvSpPr>
        <p:spPr/>
        <p:txBody>
          <a:bodyPr/>
          <a:lstStyle/>
          <a:p>
            <a:r>
              <a:rPr lang="en-US" dirty="0" smtClean="0"/>
              <a:t>Note that </a:t>
            </a:r>
            <a:r>
              <a:rPr lang="en-US" dirty="0" err="1" smtClean="0"/>
              <a:t>Tx_GetWave</a:t>
            </a:r>
            <a:r>
              <a:rPr lang="en-US" dirty="0" smtClean="0"/>
              <a:t> may not accept all Tap coefficients/indexes/increments, and may alter them </a:t>
            </a:r>
          </a:p>
          <a:p>
            <a:r>
              <a:rPr lang="en-US" dirty="0" err="1" smtClean="0"/>
              <a:t>Tx_GetWave</a:t>
            </a:r>
            <a:r>
              <a:rPr lang="en-US" dirty="0" smtClean="0"/>
              <a:t> </a:t>
            </a:r>
            <a:r>
              <a:rPr lang="en-US" dirty="0"/>
              <a:t>Output</a:t>
            </a:r>
          </a:p>
          <a:p>
            <a:pPr lvl="1"/>
            <a:r>
              <a:rPr lang="en-US" dirty="0" err="1"/>
              <a:t>Tap_Conversion</a:t>
            </a:r>
            <a:r>
              <a:rPr lang="en-US" dirty="0"/>
              <a:t> True</a:t>
            </a:r>
          </a:p>
          <a:p>
            <a:pPr lvl="2"/>
            <a:r>
              <a:rPr lang="en-US" dirty="0" err="1" smtClean="0"/>
              <a:t>Tx_Tap_Index</a:t>
            </a:r>
            <a:endParaRPr lang="en-US" dirty="0"/>
          </a:p>
          <a:p>
            <a:pPr lvl="2"/>
            <a:r>
              <a:rPr lang="en-US" dirty="0" err="1"/>
              <a:t>Tx_Tap_Coefficient</a:t>
            </a:r>
            <a:endParaRPr lang="en-US" dirty="0"/>
          </a:p>
          <a:p>
            <a:pPr lvl="1"/>
            <a:r>
              <a:rPr lang="en-US" dirty="0" err="1"/>
              <a:t>Tap_Conversion</a:t>
            </a:r>
            <a:r>
              <a:rPr lang="en-US" dirty="0"/>
              <a:t> False</a:t>
            </a:r>
          </a:p>
          <a:p>
            <a:pPr lvl="2"/>
            <a:r>
              <a:rPr lang="en-US" dirty="0" err="1" smtClean="0"/>
              <a:t>Tx_Tap_Coefficient</a:t>
            </a:r>
            <a:endParaRPr lang="en-US" dirty="0"/>
          </a:p>
          <a:p>
            <a:pPr lvl="1"/>
            <a:r>
              <a:rPr lang="en-US" dirty="0" smtClean="0"/>
              <a:t>Waveform: Stimulus including </a:t>
            </a:r>
            <a:r>
              <a:rPr lang="en-US" dirty="0" err="1" smtClean="0"/>
              <a:t>Tx</a:t>
            </a:r>
            <a:r>
              <a:rPr lang="en-US" dirty="0" smtClean="0"/>
              <a:t> Equalization</a:t>
            </a:r>
          </a:p>
          <a:p>
            <a:r>
              <a:rPr lang="en-US" dirty="0" smtClean="0"/>
              <a:t>EDA tool convolves Waveform with Channel to form waveform input to </a:t>
            </a:r>
            <a:r>
              <a:rPr lang="en-US" dirty="0" err="1" smtClean="0"/>
              <a:t>Rx_GetWave</a:t>
            </a:r>
            <a:endParaRPr lang="en-US"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23</a:t>
            </a:fld>
            <a:r>
              <a:rPr lang="en-US" smtClean="0"/>
              <a:t>	 	</a:t>
            </a:r>
          </a:p>
          <a:p>
            <a:endParaRPr lang="en-US" smtClean="0"/>
          </a:p>
          <a:p>
            <a:endParaRPr lang="en-US" dirty="0"/>
          </a:p>
        </p:txBody>
      </p:sp>
    </p:spTree>
    <p:extLst>
      <p:ext uri="{BB962C8B-B14F-4D97-AF65-F5344CB8AC3E}">
        <p14:creationId xmlns:p14="http://schemas.microsoft.com/office/powerpoint/2010/main" val="131937724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Time Domain Training </a:t>
            </a:r>
            <a:r>
              <a:rPr lang="en-US" sz="2800" dirty="0" smtClean="0"/>
              <a:t>Flow – </a:t>
            </a:r>
            <a:r>
              <a:rPr lang="en-US" sz="2800" dirty="0"/>
              <a:t>R</a:t>
            </a:r>
            <a:r>
              <a:rPr lang="en-US" sz="2800" dirty="0" smtClean="0"/>
              <a:t>x GetWave</a:t>
            </a:r>
            <a:endParaRPr lang="en-US" sz="2800" dirty="0"/>
          </a:p>
        </p:txBody>
      </p:sp>
      <p:sp>
        <p:nvSpPr>
          <p:cNvPr id="3" name="Content Placeholder 2"/>
          <p:cNvSpPr>
            <a:spLocks noGrp="1"/>
          </p:cNvSpPr>
          <p:nvPr>
            <p:ph idx="1"/>
          </p:nvPr>
        </p:nvSpPr>
        <p:spPr>
          <a:xfrm>
            <a:off x="1066800" y="914400"/>
            <a:ext cx="7162800" cy="5410200"/>
          </a:xfrm>
        </p:spPr>
        <p:txBody>
          <a:bodyPr/>
          <a:lstStyle/>
          <a:p>
            <a:r>
              <a:rPr lang="en-US" sz="1800" dirty="0" err="1" smtClean="0"/>
              <a:t>Rx_GetWave</a:t>
            </a:r>
            <a:r>
              <a:rPr lang="en-US" sz="1800" dirty="0" smtClean="0"/>
              <a:t> Input</a:t>
            </a:r>
          </a:p>
          <a:p>
            <a:pPr lvl="1"/>
            <a:r>
              <a:rPr lang="en-US" sz="1800" dirty="0" smtClean="0"/>
              <a:t>One or more of following</a:t>
            </a:r>
          </a:p>
          <a:p>
            <a:pPr lvl="2"/>
            <a:r>
              <a:rPr lang="en-US" sz="1600" dirty="0" err="1" smtClean="0"/>
              <a:t>Tx_Tap_Coefficient</a:t>
            </a:r>
            <a:endParaRPr lang="en-US" sz="1600" dirty="0"/>
          </a:p>
          <a:p>
            <a:pPr lvl="2"/>
            <a:r>
              <a:rPr lang="en-US" sz="1600" dirty="0" err="1" smtClean="0"/>
              <a:t>Tx_Tap_Index</a:t>
            </a:r>
            <a:r>
              <a:rPr lang="en-US" sz="1600" dirty="0" smtClean="0"/>
              <a:t> </a:t>
            </a:r>
          </a:p>
          <a:p>
            <a:pPr lvl="2"/>
            <a:r>
              <a:rPr lang="en-US" sz="1600" dirty="0" err="1" smtClean="0"/>
              <a:t>Tx_Tap_Increment</a:t>
            </a:r>
            <a:endParaRPr lang="en-US" sz="1600" dirty="0" smtClean="0"/>
          </a:p>
          <a:p>
            <a:pPr lvl="2"/>
            <a:r>
              <a:rPr lang="en-US" sz="1600" dirty="0" smtClean="0"/>
              <a:t>CTLE </a:t>
            </a:r>
          </a:p>
          <a:p>
            <a:pPr lvl="1"/>
            <a:r>
              <a:rPr lang="en-US" sz="1800" dirty="0" smtClean="0"/>
              <a:t>Training True</a:t>
            </a:r>
          </a:p>
          <a:p>
            <a:pPr lvl="1"/>
            <a:r>
              <a:rPr lang="en-US" sz="1800" dirty="0"/>
              <a:t>Waveform from previous step</a:t>
            </a:r>
          </a:p>
          <a:p>
            <a:r>
              <a:rPr lang="en-US" sz="1800" dirty="0" err="1" smtClean="0"/>
              <a:t>Rx_</a:t>
            </a:r>
            <a:r>
              <a:rPr lang="en-US" sz="1800" dirty="0" err="1"/>
              <a:t>GetWave</a:t>
            </a:r>
            <a:r>
              <a:rPr lang="en-US" sz="1800" dirty="0" smtClean="0"/>
              <a:t> Output</a:t>
            </a:r>
          </a:p>
          <a:p>
            <a:pPr lvl="1"/>
            <a:r>
              <a:rPr lang="en-US" sz="1800" dirty="0"/>
              <a:t>One or more of following</a:t>
            </a:r>
          </a:p>
          <a:p>
            <a:pPr lvl="2"/>
            <a:r>
              <a:rPr lang="en-US" sz="1600" dirty="0" err="1" smtClean="0"/>
              <a:t>Tx_Tap_Index</a:t>
            </a:r>
            <a:endParaRPr lang="en-US" sz="1600" dirty="0" smtClean="0"/>
          </a:p>
          <a:p>
            <a:pPr lvl="2"/>
            <a:r>
              <a:rPr lang="en-US" sz="1600" dirty="0" err="1" smtClean="0"/>
              <a:t>Tx_Tap_Coefficient</a:t>
            </a:r>
            <a:endParaRPr lang="en-US" sz="1600" dirty="0" smtClean="0"/>
          </a:p>
          <a:p>
            <a:pPr lvl="2"/>
            <a:r>
              <a:rPr lang="en-US" sz="1600" dirty="0" err="1"/>
              <a:t>Tx_Tap_Increment</a:t>
            </a:r>
            <a:endParaRPr lang="en-US" sz="1600" dirty="0"/>
          </a:p>
          <a:p>
            <a:pPr lvl="2"/>
            <a:r>
              <a:rPr lang="en-US" sz="1600" dirty="0"/>
              <a:t>CTLE </a:t>
            </a:r>
            <a:endParaRPr lang="en-US" sz="1600" dirty="0" smtClean="0"/>
          </a:p>
          <a:p>
            <a:pPr lvl="1"/>
            <a:r>
              <a:rPr lang="en-US" sz="1800" dirty="0" smtClean="0"/>
              <a:t>Waveform including Rx Equalization</a:t>
            </a:r>
          </a:p>
          <a:p>
            <a:pPr lvl="1"/>
            <a:r>
              <a:rPr lang="en-US" sz="1800" dirty="0"/>
              <a:t>Training </a:t>
            </a:r>
            <a:r>
              <a:rPr lang="en-US" sz="1800" dirty="0" err="1" smtClean="0"/>
              <a:t>True|False</a:t>
            </a:r>
            <a:endParaRPr lang="en-US" sz="1800" dirty="0" smtClean="0"/>
          </a:p>
          <a:p>
            <a:pPr lvl="2"/>
            <a:r>
              <a:rPr lang="en-US" sz="1600" dirty="0" smtClean="0"/>
              <a:t>True, go to </a:t>
            </a:r>
            <a:r>
              <a:rPr lang="en-US" sz="1600" dirty="0"/>
              <a:t>Training Flow – </a:t>
            </a:r>
            <a:r>
              <a:rPr lang="en-US" sz="1600" dirty="0" err="1"/>
              <a:t>Tx</a:t>
            </a:r>
            <a:r>
              <a:rPr lang="en-US" sz="1600" dirty="0"/>
              <a:t> </a:t>
            </a:r>
            <a:r>
              <a:rPr lang="en-US" sz="1600" dirty="0" err="1"/>
              <a:t>GetWave</a:t>
            </a:r>
            <a:r>
              <a:rPr lang="en-US" sz="1600" dirty="0"/>
              <a:t> </a:t>
            </a:r>
            <a:r>
              <a:rPr lang="en-US" sz="1600" dirty="0" smtClean="0"/>
              <a:t>Input</a:t>
            </a:r>
          </a:p>
          <a:p>
            <a:pPr lvl="2"/>
            <a:r>
              <a:rPr lang="en-US" sz="1600" dirty="0" smtClean="0"/>
              <a:t>False, go to Training Flow - Ended</a:t>
            </a:r>
            <a:endParaRPr lang="en-US" sz="1600" dirty="0"/>
          </a:p>
          <a:p>
            <a:pPr lvl="2"/>
            <a:endParaRPr lang="en-US" dirty="0" smtClean="0"/>
          </a:p>
          <a:p>
            <a:pPr lvl="1"/>
            <a:endParaRPr lang="en-US" dirty="0"/>
          </a:p>
          <a:p>
            <a:endParaRPr lang="en-US" dirty="0" smtClean="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24</a:t>
            </a:fld>
            <a:r>
              <a:rPr lang="en-US" dirty="0" smtClean="0"/>
              <a:t>	 	</a:t>
            </a:r>
          </a:p>
          <a:p>
            <a:endParaRPr lang="en-US" dirty="0" smtClean="0"/>
          </a:p>
          <a:p>
            <a:endParaRPr lang="en-US" dirty="0"/>
          </a:p>
        </p:txBody>
      </p:sp>
    </p:spTree>
    <p:extLst>
      <p:ext uri="{BB962C8B-B14F-4D97-AF65-F5344CB8AC3E}">
        <p14:creationId xmlns:p14="http://schemas.microsoft.com/office/powerpoint/2010/main" val="3097559167"/>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r>
              <a:rPr lang="en-US" sz="3200" dirty="0"/>
              <a:t>Time Domain Training Flow - </a:t>
            </a:r>
            <a:r>
              <a:rPr lang="en-US" sz="3200" dirty="0" smtClean="0"/>
              <a:t>Ended</a:t>
            </a:r>
            <a:endParaRPr lang="en-US" sz="3200" dirty="0"/>
          </a:p>
        </p:txBody>
      </p:sp>
      <p:sp>
        <p:nvSpPr>
          <p:cNvPr id="3" name="Content Placeholder 2"/>
          <p:cNvSpPr>
            <a:spLocks noGrp="1"/>
          </p:cNvSpPr>
          <p:nvPr>
            <p:ph idx="1"/>
          </p:nvPr>
        </p:nvSpPr>
        <p:spPr/>
        <p:txBody>
          <a:bodyPr/>
          <a:lstStyle/>
          <a:p>
            <a:r>
              <a:rPr lang="en-US" dirty="0" err="1"/>
              <a:t>Tx_GetWave</a:t>
            </a:r>
            <a:r>
              <a:rPr lang="en-US" dirty="0"/>
              <a:t> Input</a:t>
            </a:r>
          </a:p>
          <a:p>
            <a:pPr lvl="1"/>
            <a:r>
              <a:rPr lang="en-US" dirty="0" smtClean="0"/>
              <a:t>Tx Tap Coefficient , Index, or Increment from Rx</a:t>
            </a:r>
          </a:p>
          <a:p>
            <a:pPr lvl="2"/>
            <a:r>
              <a:rPr lang="en-US" dirty="0" smtClean="0"/>
              <a:t>If </a:t>
            </a:r>
            <a:r>
              <a:rPr lang="en-US" dirty="0" err="1" smtClean="0"/>
              <a:t>Tx_Tap_Coefficient</a:t>
            </a:r>
            <a:endParaRPr lang="en-US" dirty="0" smtClean="0"/>
          </a:p>
          <a:p>
            <a:pPr lvl="3"/>
            <a:r>
              <a:rPr lang="en-US" dirty="0" smtClean="0"/>
              <a:t>EDA </a:t>
            </a:r>
            <a:r>
              <a:rPr lang="en-US" dirty="0"/>
              <a:t>tool corrects based on </a:t>
            </a:r>
            <a:r>
              <a:rPr lang="en-US" dirty="0" smtClean="0"/>
              <a:t>Coefficient Ranges</a:t>
            </a:r>
            <a:endParaRPr lang="en-US" dirty="0"/>
          </a:p>
          <a:p>
            <a:pPr lvl="3"/>
            <a:r>
              <a:rPr lang="en-US" dirty="0" err="1"/>
              <a:t>Tap_Conversion</a:t>
            </a:r>
            <a:r>
              <a:rPr lang="en-US" dirty="0"/>
              <a:t> set to True</a:t>
            </a:r>
          </a:p>
          <a:p>
            <a:pPr lvl="2"/>
            <a:r>
              <a:rPr lang="en-US" dirty="0"/>
              <a:t>If </a:t>
            </a:r>
            <a:r>
              <a:rPr lang="en-US" dirty="0" err="1" smtClean="0"/>
              <a:t>Tx_Tap_Index</a:t>
            </a:r>
            <a:r>
              <a:rPr lang="en-US" dirty="0" smtClean="0"/>
              <a:t> (or Incremented Index)</a:t>
            </a:r>
            <a:endParaRPr lang="en-US" dirty="0"/>
          </a:p>
          <a:p>
            <a:pPr lvl="3"/>
            <a:r>
              <a:rPr lang="en-US" dirty="0"/>
              <a:t>EDA tool corrects based on </a:t>
            </a:r>
            <a:r>
              <a:rPr lang="en-US" dirty="0" smtClean="0"/>
              <a:t>Index Ranges</a:t>
            </a:r>
            <a:endParaRPr lang="en-US" dirty="0"/>
          </a:p>
          <a:p>
            <a:pPr lvl="3"/>
            <a:r>
              <a:rPr lang="en-US" dirty="0" err="1"/>
              <a:t>Tap_Conversion</a:t>
            </a:r>
            <a:r>
              <a:rPr lang="en-US" dirty="0"/>
              <a:t> set to False</a:t>
            </a:r>
          </a:p>
          <a:p>
            <a:pPr lvl="1"/>
            <a:r>
              <a:rPr lang="en-US" dirty="0"/>
              <a:t>Stimulus</a:t>
            </a:r>
          </a:p>
          <a:p>
            <a:pPr lvl="2"/>
            <a:r>
              <a:rPr lang="en-US" dirty="0" smtClean="0"/>
              <a:t>Post-amble </a:t>
            </a:r>
            <a:r>
              <a:rPr lang="en-US" dirty="0"/>
              <a:t>followed by </a:t>
            </a:r>
            <a:r>
              <a:rPr lang="en-US" dirty="0" smtClean="0"/>
              <a:t>simulation stimulus</a:t>
            </a:r>
          </a:p>
        </p:txBody>
      </p:sp>
      <p:sp>
        <p:nvSpPr>
          <p:cNvPr id="4" name="Footer Placeholder 3"/>
          <p:cNvSpPr>
            <a:spLocks noGrp="1"/>
          </p:cNvSpPr>
          <p:nvPr>
            <p:ph type="ftr" sz="quarter" idx="3"/>
          </p:nvPr>
        </p:nvSpPr>
        <p:spPr/>
        <p:txBody>
          <a:bodyPr/>
          <a:lstStyle/>
          <a:p>
            <a:fld id="{64DFFA53-7A85-49BB-896B-3AD28954ACCD}" type="slidenum">
              <a:rPr lang="en-US" smtClean="0"/>
              <a:pPr/>
              <a:t>25</a:t>
            </a:fld>
            <a:r>
              <a:rPr lang="en-US" smtClean="0"/>
              <a:t>	 	</a:t>
            </a:r>
          </a:p>
          <a:p>
            <a:endParaRPr lang="en-US" smtClean="0"/>
          </a:p>
          <a:p>
            <a:endParaRPr lang="en-US" dirty="0"/>
          </a:p>
        </p:txBody>
      </p:sp>
    </p:spTree>
    <p:extLst>
      <p:ext uri="{BB962C8B-B14F-4D97-AF65-F5344CB8AC3E}">
        <p14:creationId xmlns:p14="http://schemas.microsoft.com/office/powerpoint/2010/main" val="2460165754"/>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r>
              <a:rPr lang="en-US" sz="2800" dirty="0"/>
              <a:t>Time Domain Training Flow </a:t>
            </a:r>
            <a:r>
              <a:rPr lang="en-US" sz="2800" dirty="0" smtClean="0"/>
              <a:t>– Ended (</a:t>
            </a:r>
            <a:r>
              <a:rPr lang="en-US" sz="2800" dirty="0" err="1" smtClean="0"/>
              <a:t>cont</a:t>
            </a:r>
            <a:r>
              <a:rPr lang="en-US" sz="2800" dirty="0" smtClean="0"/>
              <a:t>)</a:t>
            </a:r>
            <a:endParaRPr lang="en-US" sz="2800" dirty="0"/>
          </a:p>
        </p:txBody>
      </p:sp>
      <p:sp>
        <p:nvSpPr>
          <p:cNvPr id="3" name="Content Placeholder 2"/>
          <p:cNvSpPr>
            <a:spLocks noGrp="1"/>
          </p:cNvSpPr>
          <p:nvPr>
            <p:ph idx="1"/>
          </p:nvPr>
        </p:nvSpPr>
        <p:spPr/>
        <p:txBody>
          <a:bodyPr/>
          <a:lstStyle/>
          <a:p>
            <a:r>
              <a:rPr lang="en-US" dirty="0" err="1" smtClean="0"/>
              <a:t>Tx_GetWave</a:t>
            </a:r>
            <a:r>
              <a:rPr lang="en-US" dirty="0" smtClean="0"/>
              <a:t> </a:t>
            </a:r>
            <a:r>
              <a:rPr lang="en-US" dirty="0"/>
              <a:t>Output</a:t>
            </a:r>
          </a:p>
          <a:p>
            <a:pPr lvl="1"/>
            <a:r>
              <a:rPr lang="en-US" dirty="0" err="1"/>
              <a:t>Tap_Conversion</a:t>
            </a:r>
            <a:r>
              <a:rPr lang="en-US" dirty="0"/>
              <a:t> True</a:t>
            </a:r>
          </a:p>
          <a:p>
            <a:pPr lvl="2"/>
            <a:r>
              <a:rPr lang="en-US" dirty="0" err="1" smtClean="0"/>
              <a:t>Tx_Tap_Index</a:t>
            </a:r>
            <a:endParaRPr lang="en-US" dirty="0"/>
          </a:p>
          <a:p>
            <a:pPr lvl="2"/>
            <a:r>
              <a:rPr lang="en-US" dirty="0" err="1" smtClean="0"/>
              <a:t>Tx_Tap_Coefficient</a:t>
            </a:r>
            <a:endParaRPr lang="en-US" dirty="0"/>
          </a:p>
          <a:p>
            <a:pPr lvl="1"/>
            <a:r>
              <a:rPr lang="en-US" dirty="0" err="1"/>
              <a:t>Tap_Conversion</a:t>
            </a:r>
            <a:r>
              <a:rPr lang="en-US" dirty="0"/>
              <a:t> False</a:t>
            </a:r>
          </a:p>
          <a:p>
            <a:pPr lvl="2"/>
            <a:r>
              <a:rPr lang="en-US" dirty="0" err="1" smtClean="0"/>
              <a:t>Tx_Tap_Coefficient</a:t>
            </a:r>
            <a:endParaRPr lang="en-US" dirty="0"/>
          </a:p>
          <a:p>
            <a:pPr lvl="1"/>
            <a:r>
              <a:rPr lang="en-US" dirty="0"/>
              <a:t>Waveform: Stimulus including </a:t>
            </a:r>
            <a:r>
              <a:rPr lang="en-US" dirty="0" err="1"/>
              <a:t>Tx</a:t>
            </a:r>
            <a:r>
              <a:rPr lang="en-US" dirty="0"/>
              <a:t> Equalization</a:t>
            </a:r>
          </a:p>
          <a:p>
            <a:r>
              <a:rPr lang="en-US" dirty="0"/>
              <a:t>EDA tool convolves Waveform with Channel to form waveform input to </a:t>
            </a:r>
            <a:r>
              <a:rPr lang="en-US" dirty="0" err="1"/>
              <a:t>Rx_GetWave</a:t>
            </a:r>
            <a:endParaRPr lang="en-US" dirty="0"/>
          </a:p>
          <a:p>
            <a:pPr lvl="2"/>
            <a:endParaRPr lang="en-US"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26</a:t>
            </a:fld>
            <a:r>
              <a:rPr lang="en-US" smtClean="0"/>
              <a:t>	 	</a:t>
            </a:r>
          </a:p>
          <a:p>
            <a:endParaRPr lang="en-US" smtClean="0"/>
          </a:p>
          <a:p>
            <a:endParaRPr lang="en-US" dirty="0"/>
          </a:p>
        </p:txBody>
      </p:sp>
    </p:spTree>
    <p:extLst>
      <p:ext uri="{BB962C8B-B14F-4D97-AF65-F5344CB8AC3E}">
        <p14:creationId xmlns:p14="http://schemas.microsoft.com/office/powerpoint/2010/main" val="4121112271"/>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1143000"/>
          </a:xfrm>
        </p:spPr>
        <p:txBody>
          <a:bodyPr/>
          <a:lstStyle/>
          <a:p>
            <a:r>
              <a:rPr lang="en-US" sz="3200" dirty="0"/>
              <a:t>Time Domain Training </a:t>
            </a:r>
            <a:r>
              <a:rPr lang="en-US" sz="3200" dirty="0" smtClean="0"/>
              <a:t>Flow Ended –Statistical Channel Analysis</a:t>
            </a:r>
            <a:endParaRPr lang="en-US" sz="3200" dirty="0"/>
          </a:p>
        </p:txBody>
      </p:sp>
      <p:sp>
        <p:nvSpPr>
          <p:cNvPr id="3" name="Content Placeholder 2"/>
          <p:cNvSpPr>
            <a:spLocks noGrp="1"/>
          </p:cNvSpPr>
          <p:nvPr>
            <p:ph idx="1"/>
          </p:nvPr>
        </p:nvSpPr>
        <p:spPr>
          <a:xfrm>
            <a:off x="1066800" y="1524000"/>
            <a:ext cx="7162800" cy="4800600"/>
          </a:xfrm>
        </p:spPr>
        <p:txBody>
          <a:bodyPr/>
          <a:lstStyle/>
          <a:p>
            <a:r>
              <a:rPr lang="en-US" dirty="0" smtClean="0"/>
              <a:t>From the last call to Tx GetWave we have either:</a:t>
            </a:r>
          </a:p>
          <a:p>
            <a:pPr lvl="1"/>
            <a:r>
              <a:rPr lang="en-US" dirty="0" err="1" smtClean="0"/>
              <a:t>Tx_Tap_Index</a:t>
            </a:r>
            <a:r>
              <a:rPr lang="en-US" dirty="0" smtClean="0"/>
              <a:t>(s)</a:t>
            </a:r>
            <a:endParaRPr lang="en-US" dirty="0"/>
          </a:p>
          <a:p>
            <a:pPr lvl="1"/>
            <a:r>
              <a:rPr lang="en-US" dirty="0" err="1" smtClean="0"/>
              <a:t>Tx_Tap_Coefficient</a:t>
            </a:r>
            <a:r>
              <a:rPr lang="en-US" dirty="0" smtClean="0"/>
              <a:t>(s)</a:t>
            </a:r>
            <a:endParaRPr lang="en-US" dirty="0"/>
          </a:p>
          <a:p>
            <a:r>
              <a:rPr lang="en-US" dirty="0" smtClean="0"/>
              <a:t>Remember the trained configuration of Tx and Rx models.</a:t>
            </a:r>
          </a:p>
          <a:p>
            <a:r>
              <a:rPr lang="en-US" dirty="0" smtClean="0"/>
              <a:t>Close Tx and Rx DLLs</a:t>
            </a:r>
          </a:p>
          <a:p>
            <a:r>
              <a:rPr lang="en-US" dirty="0" smtClean="0"/>
              <a:t>Run Tx Init then Rx Init in the normal way, but using the remembered Tx and Rx configuration.</a:t>
            </a:r>
          </a:p>
          <a:p>
            <a:pPr lvl="1"/>
            <a:endParaRPr lang="en-US" dirty="0"/>
          </a:p>
          <a:p>
            <a:pPr lvl="1"/>
            <a:endParaRPr lang="en-US" dirty="0"/>
          </a:p>
          <a:p>
            <a:pPr lvl="2"/>
            <a:endParaRPr lang="en-US" dirty="0" smtClean="0"/>
          </a:p>
          <a:p>
            <a:pPr lvl="1"/>
            <a:endParaRPr lang="en-US" dirty="0"/>
          </a:p>
          <a:p>
            <a:endParaRPr lang="en-US" dirty="0" smtClean="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27</a:t>
            </a:fld>
            <a:r>
              <a:rPr lang="en-US" dirty="0" smtClean="0"/>
              <a:t>	 	</a:t>
            </a:r>
          </a:p>
          <a:p>
            <a:endParaRPr lang="en-US" dirty="0" smtClean="0"/>
          </a:p>
          <a:p>
            <a:endParaRPr lang="en-US" dirty="0"/>
          </a:p>
        </p:txBody>
      </p:sp>
    </p:spTree>
    <p:extLst>
      <p:ext uri="{BB962C8B-B14F-4D97-AF65-F5344CB8AC3E}">
        <p14:creationId xmlns:p14="http://schemas.microsoft.com/office/powerpoint/2010/main" val="3274946908"/>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1143000"/>
          </a:xfrm>
        </p:spPr>
        <p:txBody>
          <a:bodyPr/>
          <a:lstStyle/>
          <a:p>
            <a:r>
              <a:rPr lang="en-US" sz="3200" dirty="0"/>
              <a:t>Time Domain Training </a:t>
            </a:r>
            <a:r>
              <a:rPr lang="en-US" sz="3200" dirty="0" smtClean="0"/>
              <a:t>Flow Ended – Time Domain Channel Analysis</a:t>
            </a:r>
            <a:endParaRPr lang="en-US" sz="3200" dirty="0"/>
          </a:p>
        </p:txBody>
      </p:sp>
      <p:sp>
        <p:nvSpPr>
          <p:cNvPr id="3" name="Content Placeholder 2"/>
          <p:cNvSpPr>
            <a:spLocks noGrp="1"/>
          </p:cNvSpPr>
          <p:nvPr>
            <p:ph idx="1"/>
          </p:nvPr>
        </p:nvSpPr>
        <p:spPr>
          <a:xfrm>
            <a:off x="1066800" y="1524000"/>
            <a:ext cx="7162800" cy="4800600"/>
          </a:xfrm>
        </p:spPr>
        <p:txBody>
          <a:bodyPr/>
          <a:lstStyle/>
          <a:p>
            <a:r>
              <a:rPr lang="en-US" sz="1800" dirty="0" err="1" smtClean="0"/>
              <a:t>Rx_GetWave</a:t>
            </a:r>
            <a:r>
              <a:rPr lang="en-US" sz="1800" dirty="0" smtClean="0"/>
              <a:t> Input</a:t>
            </a:r>
          </a:p>
          <a:p>
            <a:pPr lvl="1"/>
            <a:r>
              <a:rPr lang="en-US" sz="1800" dirty="0" smtClean="0"/>
              <a:t>Training False</a:t>
            </a:r>
          </a:p>
          <a:p>
            <a:pPr lvl="1"/>
            <a:r>
              <a:rPr lang="en-US" sz="1800" dirty="0"/>
              <a:t>Waveform from previous step</a:t>
            </a:r>
          </a:p>
          <a:p>
            <a:r>
              <a:rPr lang="en-US" sz="1800" dirty="0" err="1" smtClean="0"/>
              <a:t>Rx_</a:t>
            </a:r>
            <a:r>
              <a:rPr lang="en-US" sz="1800" dirty="0" err="1"/>
              <a:t>GetWave</a:t>
            </a:r>
            <a:r>
              <a:rPr lang="en-US" sz="1800" dirty="0" smtClean="0"/>
              <a:t> Output</a:t>
            </a:r>
          </a:p>
          <a:p>
            <a:pPr lvl="1"/>
            <a:r>
              <a:rPr lang="en-US" sz="1800" dirty="0" smtClean="0"/>
              <a:t>Waveform including Rx Equalization</a:t>
            </a:r>
          </a:p>
          <a:p>
            <a:r>
              <a:rPr lang="en-US" sz="1800" dirty="0" err="1" smtClean="0"/>
              <a:t>Tx_GetWave</a:t>
            </a:r>
            <a:r>
              <a:rPr lang="en-US" sz="1800" dirty="0" smtClean="0"/>
              <a:t> </a:t>
            </a:r>
            <a:r>
              <a:rPr lang="en-US" sz="1800" dirty="0"/>
              <a:t>Input</a:t>
            </a:r>
          </a:p>
          <a:p>
            <a:pPr lvl="1"/>
            <a:r>
              <a:rPr lang="en-US" sz="1800" dirty="0" smtClean="0"/>
              <a:t>Stimulus</a:t>
            </a:r>
          </a:p>
          <a:p>
            <a:r>
              <a:rPr lang="en-US" sz="1800" dirty="0" err="1"/>
              <a:t>Tx_GetWave</a:t>
            </a:r>
            <a:r>
              <a:rPr lang="en-US" sz="1800" dirty="0"/>
              <a:t> </a:t>
            </a:r>
            <a:r>
              <a:rPr lang="en-US" sz="1800" dirty="0" smtClean="0"/>
              <a:t>Output</a:t>
            </a:r>
            <a:endParaRPr lang="en-US" sz="1800" dirty="0"/>
          </a:p>
          <a:p>
            <a:pPr lvl="1"/>
            <a:r>
              <a:rPr lang="en-US" sz="1800" dirty="0"/>
              <a:t>Waveform including </a:t>
            </a:r>
            <a:r>
              <a:rPr lang="en-US" sz="1800" dirty="0" smtClean="0"/>
              <a:t>Tx Equalization</a:t>
            </a:r>
          </a:p>
          <a:p>
            <a:pPr lvl="1"/>
            <a:r>
              <a:rPr lang="en-US" sz="1800" dirty="0"/>
              <a:t>EDA tool convolves Waveform with Channel to form waveform input to </a:t>
            </a:r>
            <a:r>
              <a:rPr lang="en-US" sz="1800" dirty="0" err="1" smtClean="0"/>
              <a:t>Rx_GetWave</a:t>
            </a:r>
            <a:endParaRPr lang="en-US" sz="1800" dirty="0" smtClean="0"/>
          </a:p>
          <a:p>
            <a:r>
              <a:rPr lang="en-US" sz="1800" dirty="0" smtClean="0"/>
              <a:t>Go to </a:t>
            </a:r>
            <a:r>
              <a:rPr lang="en-US" sz="1800" dirty="0" err="1" smtClean="0"/>
              <a:t>Rx_GetWave</a:t>
            </a:r>
            <a:r>
              <a:rPr lang="en-US" sz="1800" dirty="0" smtClean="0"/>
              <a:t> Input above</a:t>
            </a:r>
            <a:endParaRPr lang="en-US" sz="1800" dirty="0"/>
          </a:p>
          <a:p>
            <a:pPr lvl="1"/>
            <a:endParaRPr lang="en-US" dirty="0"/>
          </a:p>
          <a:p>
            <a:pPr lvl="1"/>
            <a:endParaRPr lang="en-US" dirty="0"/>
          </a:p>
          <a:p>
            <a:pPr lvl="2"/>
            <a:endParaRPr lang="en-US" dirty="0" smtClean="0"/>
          </a:p>
          <a:p>
            <a:pPr lvl="1"/>
            <a:endParaRPr lang="en-US" dirty="0"/>
          </a:p>
          <a:p>
            <a:endParaRPr lang="en-US" dirty="0" smtClean="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28</a:t>
            </a:fld>
            <a:r>
              <a:rPr lang="en-US" dirty="0" smtClean="0"/>
              <a:t>	 	</a:t>
            </a:r>
          </a:p>
          <a:p>
            <a:endParaRPr lang="en-US" dirty="0" smtClean="0"/>
          </a:p>
          <a:p>
            <a:endParaRPr lang="en-US" dirty="0"/>
          </a:p>
        </p:txBody>
      </p:sp>
    </p:spTree>
    <p:extLst>
      <p:ext uri="{BB962C8B-B14F-4D97-AF65-F5344CB8AC3E}">
        <p14:creationId xmlns:p14="http://schemas.microsoft.com/office/powerpoint/2010/main" val="353002037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this Presentation</a:t>
            </a:r>
          </a:p>
        </p:txBody>
      </p:sp>
      <p:sp>
        <p:nvSpPr>
          <p:cNvPr id="3" name="Content Placeholder 2"/>
          <p:cNvSpPr>
            <a:spLocks noGrp="1"/>
          </p:cNvSpPr>
          <p:nvPr>
            <p:ph idx="1"/>
          </p:nvPr>
        </p:nvSpPr>
        <p:spPr>
          <a:xfrm>
            <a:off x="1143000" y="990600"/>
            <a:ext cx="7162800" cy="4876800"/>
          </a:xfrm>
        </p:spPr>
        <p:txBody>
          <a:bodyPr/>
          <a:lstStyle/>
          <a:p>
            <a:r>
              <a:rPr lang="en-US" sz="2000" dirty="0" smtClean="0"/>
              <a:t>In order to operate optimally a SerDes channel must be configured with a Tx and Rx configuration consisting of Tx transmit taps and Rx CTLE and Rx DFE taps. The Rx silicon can automatically optimize its DFE taps and may sometime be able to optimize its CTLE. (Note the term DFE here is used generically to encompass any Rx equalization technique.)</a:t>
            </a:r>
          </a:p>
          <a:p>
            <a:r>
              <a:rPr lang="en-US" sz="2000" dirty="0" smtClean="0"/>
              <a:t>The optimal configuration can either be determined by EDA tools varying the Tx tap coefficients blindly, intelligently, or using the Rx AMI model to vary the Tx tap coefficients. The later is called Training or Backchannel. The former is called Co-Optimization.</a:t>
            </a:r>
          </a:p>
          <a:p>
            <a:r>
              <a:rPr lang="en-US" sz="2000" dirty="0" smtClean="0"/>
              <a:t>These IBIS AMI enhancements support Rx training, Rx controlled optimization and EDA tool controlled optimization.</a:t>
            </a:r>
            <a:endParaRPr lang="en-US" sz="2000" dirty="0"/>
          </a:p>
        </p:txBody>
      </p:sp>
      <p:sp>
        <p:nvSpPr>
          <p:cNvPr id="4" name="Footer Placeholder 3"/>
          <p:cNvSpPr>
            <a:spLocks noGrp="1"/>
          </p:cNvSpPr>
          <p:nvPr>
            <p:ph type="ftr" sz="quarter" idx="3"/>
          </p:nvPr>
        </p:nvSpPr>
        <p:spPr/>
        <p:txBody>
          <a:bodyPr/>
          <a:lstStyle/>
          <a:p>
            <a:fld id="{64DFFA53-7A85-49BB-896B-3AD28954ACCD}" type="slidenum">
              <a:rPr lang="en-US" smtClean="0"/>
              <a:pPr/>
              <a:t>3</a:t>
            </a:fld>
            <a:r>
              <a:rPr lang="en-US" smtClean="0"/>
              <a:t>	 	</a:t>
            </a:r>
          </a:p>
          <a:p>
            <a:endParaRPr lang="en-US" smtClean="0"/>
          </a:p>
          <a:p>
            <a:endParaRPr lang="en-US" dirty="0"/>
          </a:p>
        </p:txBody>
      </p:sp>
    </p:spTree>
    <p:extLst>
      <p:ext uri="{BB962C8B-B14F-4D97-AF65-F5344CB8AC3E}">
        <p14:creationId xmlns:p14="http://schemas.microsoft.com/office/powerpoint/2010/main" val="167977821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Backchannel Definitions</a:t>
            </a:r>
            <a:endParaRPr lang="en-US" dirty="0"/>
          </a:p>
        </p:txBody>
      </p:sp>
      <p:sp>
        <p:nvSpPr>
          <p:cNvPr id="3" name="Content Placeholder 2"/>
          <p:cNvSpPr>
            <a:spLocks noGrp="1"/>
          </p:cNvSpPr>
          <p:nvPr>
            <p:ph idx="1"/>
          </p:nvPr>
        </p:nvSpPr>
        <p:spPr>
          <a:xfrm>
            <a:off x="1143000" y="990600"/>
            <a:ext cx="7162800" cy="4876800"/>
          </a:xfrm>
        </p:spPr>
        <p:txBody>
          <a:bodyPr/>
          <a:lstStyle/>
          <a:p>
            <a:r>
              <a:rPr lang="en-US" b="1" dirty="0"/>
              <a:t>Reading 802.3 and PCIe-3 training specification will make your head spin</a:t>
            </a:r>
          </a:p>
          <a:p>
            <a:r>
              <a:rPr lang="en-US" dirty="0" smtClean="0"/>
              <a:t>In PCIe-3</a:t>
            </a:r>
          </a:p>
          <a:p>
            <a:pPr lvl="1"/>
            <a:r>
              <a:rPr lang="en-US" dirty="0" smtClean="0"/>
              <a:t>A channel consist of a Tx/Rx</a:t>
            </a:r>
          </a:p>
          <a:p>
            <a:pPr lvl="1"/>
            <a:r>
              <a:rPr lang="en-US" dirty="0" smtClean="0"/>
              <a:t>A Lane is a pair of Tx/Rx and Rx/Tx channels, </a:t>
            </a:r>
            <a:r>
              <a:rPr lang="en-US" dirty="0"/>
              <a:t>one </a:t>
            </a:r>
            <a:r>
              <a:rPr lang="en-US" dirty="0" smtClean="0"/>
              <a:t>for </a:t>
            </a:r>
            <a:r>
              <a:rPr lang="en-US" dirty="0"/>
              <a:t>transmission and one pair </a:t>
            </a:r>
            <a:r>
              <a:rPr lang="en-US" dirty="0" smtClean="0"/>
              <a:t>for reception</a:t>
            </a:r>
            <a:r>
              <a:rPr lang="en-US" dirty="0"/>
              <a:t>. A by-N Link is composed of N </a:t>
            </a:r>
            <a:r>
              <a:rPr lang="en-US" i="1" dirty="0"/>
              <a:t>Lanes</a:t>
            </a:r>
            <a:r>
              <a:rPr lang="en-US" dirty="0"/>
              <a:t>.</a:t>
            </a:r>
            <a:endParaRPr lang="en-US" dirty="0" smtClean="0"/>
          </a:p>
          <a:p>
            <a:r>
              <a:rPr lang="en-US" dirty="0" smtClean="0"/>
              <a:t>Training may be controlled by component software or can be done autonomously by a Lane or Link.</a:t>
            </a:r>
          </a:p>
          <a:p>
            <a:r>
              <a:rPr lang="en-US" dirty="0" smtClean="0"/>
              <a:t>An Rx on component A communicates to its Tx on component B using its lanes paired channel.</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4</a:t>
            </a:fld>
            <a:r>
              <a:rPr lang="en-US" smtClean="0"/>
              <a:t>	 	</a:t>
            </a:r>
          </a:p>
          <a:p>
            <a:endParaRPr lang="en-US" smtClean="0"/>
          </a:p>
          <a:p>
            <a:endParaRPr lang="en-US" dirty="0"/>
          </a:p>
        </p:txBody>
      </p:sp>
    </p:spTree>
    <p:extLst>
      <p:ext uri="{BB962C8B-B14F-4D97-AF65-F5344CB8AC3E}">
        <p14:creationId xmlns:p14="http://schemas.microsoft.com/office/powerpoint/2010/main" val="3268085956"/>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010400" cy="1066800"/>
          </a:xfrm>
        </p:spPr>
        <p:txBody>
          <a:bodyPr/>
          <a:lstStyle/>
          <a:p>
            <a:r>
              <a:rPr lang="en-US" dirty="0"/>
              <a:t>Training Makes Assumptions About </a:t>
            </a:r>
            <a:r>
              <a:rPr lang="en-US" dirty="0" err="1"/>
              <a:t>Tx</a:t>
            </a:r>
            <a:r>
              <a:rPr lang="en-US" dirty="0"/>
              <a:t> </a:t>
            </a:r>
            <a:r>
              <a:rPr lang="en-US" dirty="0" smtClean="0"/>
              <a:t>Silicon</a:t>
            </a:r>
            <a:endParaRPr lang="en-US" dirty="0"/>
          </a:p>
        </p:txBody>
      </p:sp>
      <p:sp>
        <p:nvSpPr>
          <p:cNvPr id="3" name="Content Placeholder 2"/>
          <p:cNvSpPr>
            <a:spLocks noGrp="1"/>
          </p:cNvSpPr>
          <p:nvPr>
            <p:ph idx="1"/>
          </p:nvPr>
        </p:nvSpPr>
        <p:spPr>
          <a:xfrm>
            <a:off x="1143000" y="1447800"/>
            <a:ext cx="7162800" cy="4419600"/>
          </a:xfrm>
        </p:spPr>
        <p:txBody>
          <a:bodyPr/>
          <a:lstStyle/>
          <a:p>
            <a:r>
              <a:rPr lang="en-US" dirty="0" smtClean="0"/>
              <a:t>Tx is has FFE equalization</a:t>
            </a:r>
          </a:p>
          <a:p>
            <a:r>
              <a:rPr lang="en-US" dirty="0" smtClean="0"/>
              <a:t>One pre cursor tap required (more optional)</a:t>
            </a:r>
          </a:p>
          <a:p>
            <a:r>
              <a:rPr lang="en-US" dirty="0" smtClean="0"/>
              <a:t>One post cursor tap </a:t>
            </a:r>
            <a:r>
              <a:rPr lang="en-US" dirty="0"/>
              <a:t>required (more optional</a:t>
            </a:r>
            <a:r>
              <a:rPr lang="en-US" dirty="0" smtClean="0"/>
              <a:t>)</a:t>
            </a:r>
          </a:p>
          <a:p>
            <a:r>
              <a:rPr lang="en-US" dirty="0"/>
              <a:t>Standard specifies </a:t>
            </a:r>
            <a:r>
              <a:rPr lang="en-US" dirty="0" smtClean="0"/>
              <a:t>presets</a:t>
            </a:r>
          </a:p>
          <a:p>
            <a:r>
              <a:rPr lang="en-US" dirty="0" smtClean="0"/>
              <a:t>Rx recommends changes to pre and post tap Coefficients (Tx silicon never optimizes itself)</a:t>
            </a:r>
          </a:p>
          <a:p>
            <a:r>
              <a:rPr lang="en-US" dirty="0" smtClean="0"/>
              <a:t>Protocol must convert Coefficient to Index changes (and must know how)</a:t>
            </a:r>
          </a:p>
          <a:p>
            <a:r>
              <a:rPr lang="en-US" dirty="0"/>
              <a:t>Protocol may </a:t>
            </a:r>
            <a:r>
              <a:rPr lang="en-US" dirty="0" smtClean="0"/>
              <a:t>initialize channel to preset or optimized tap coefficients from simulation</a:t>
            </a:r>
          </a:p>
        </p:txBody>
      </p:sp>
      <p:sp>
        <p:nvSpPr>
          <p:cNvPr id="4" name="Footer Placeholder 3"/>
          <p:cNvSpPr>
            <a:spLocks noGrp="1"/>
          </p:cNvSpPr>
          <p:nvPr>
            <p:ph type="ftr" sz="quarter" idx="3"/>
          </p:nvPr>
        </p:nvSpPr>
        <p:spPr/>
        <p:txBody>
          <a:bodyPr/>
          <a:lstStyle/>
          <a:p>
            <a:fld id="{64DFFA53-7A85-49BB-896B-3AD28954ACCD}" type="slidenum">
              <a:rPr lang="en-US" smtClean="0"/>
              <a:pPr/>
              <a:t>5</a:t>
            </a:fld>
            <a:r>
              <a:rPr lang="en-US" smtClean="0"/>
              <a:t>	 	</a:t>
            </a:r>
          </a:p>
          <a:p>
            <a:endParaRPr lang="en-US" smtClean="0"/>
          </a:p>
          <a:p>
            <a:endParaRPr lang="en-US" dirty="0"/>
          </a:p>
        </p:txBody>
      </p:sp>
    </p:spTree>
    <p:extLst>
      <p:ext uri="{BB962C8B-B14F-4D97-AF65-F5344CB8AC3E}">
        <p14:creationId xmlns:p14="http://schemas.microsoft.com/office/powerpoint/2010/main" val="36140377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Three Representations of Tx Taps</a:t>
            </a:r>
            <a:endParaRPr lang="en-US" sz="3200" dirty="0"/>
          </a:p>
        </p:txBody>
      </p:sp>
      <p:sp>
        <p:nvSpPr>
          <p:cNvPr id="3" name="Content Placeholder 2"/>
          <p:cNvSpPr>
            <a:spLocks noGrp="1"/>
          </p:cNvSpPr>
          <p:nvPr>
            <p:ph idx="1"/>
          </p:nvPr>
        </p:nvSpPr>
        <p:spPr>
          <a:xfrm>
            <a:off x="1143000" y="1295400"/>
            <a:ext cx="7162800" cy="4800600"/>
          </a:xfrm>
        </p:spPr>
        <p:txBody>
          <a:bodyPr/>
          <a:lstStyle/>
          <a:p>
            <a:r>
              <a:rPr lang="en-US" sz="2000" dirty="0" smtClean="0"/>
              <a:t>Hardware Registers</a:t>
            </a:r>
          </a:p>
          <a:p>
            <a:pPr lvl="1"/>
            <a:r>
              <a:rPr lang="en-US" dirty="0" smtClean="0"/>
              <a:t>Hardware specific, often no simple relationship between hardware register contents and either Tap Indexes or Coefficients</a:t>
            </a:r>
          </a:p>
          <a:p>
            <a:r>
              <a:rPr lang="en-US" sz="2000" dirty="0" smtClean="0"/>
              <a:t>Tap Indexes</a:t>
            </a:r>
          </a:p>
          <a:p>
            <a:pPr lvl="1"/>
            <a:r>
              <a:rPr lang="en-US" dirty="0" smtClean="0"/>
              <a:t>Integer range for each tap</a:t>
            </a:r>
          </a:p>
          <a:p>
            <a:pPr lvl="1"/>
            <a:r>
              <a:rPr lang="en-US" dirty="0" smtClean="0"/>
              <a:t>Ranges typically go from 0 to 7, 15, 31 or 63</a:t>
            </a:r>
          </a:p>
          <a:p>
            <a:pPr lvl="1"/>
            <a:r>
              <a:rPr lang="en-US" dirty="0" smtClean="0"/>
              <a:t>Often different ranges for each tap</a:t>
            </a:r>
          </a:p>
          <a:p>
            <a:r>
              <a:rPr lang="en-US" sz="2000" dirty="0" smtClean="0"/>
              <a:t>Tap Coefficients</a:t>
            </a:r>
          </a:p>
          <a:p>
            <a:pPr lvl="1"/>
            <a:r>
              <a:rPr lang="en-US" dirty="0" smtClean="0"/>
              <a:t>Floating point number for each tap</a:t>
            </a:r>
          </a:p>
          <a:p>
            <a:pPr lvl="1"/>
            <a:r>
              <a:rPr lang="en-US" dirty="0" smtClean="0"/>
              <a:t>Sum of absolute values either 1 or Peak to Peak Voltage</a:t>
            </a:r>
          </a:p>
          <a:p>
            <a:r>
              <a:rPr lang="en-US" sz="2000" dirty="0" smtClean="0"/>
              <a:t>Training/Co-optimization deal with Indexes and Coefficients</a:t>
            </a:r>
            <a:endParaRPr lang="en-US" sz="2000" dirty="0"/>
          </a:p>
        </p:txBody>
      </p:sp>
      <p:sp>
        <p:nvSpPr>
          <p:cNvPr id="4" name="Footer Placeholder 3"/>
          <p:cNvSpPr>
            <a:spLocks noGrp="1"/>
          </p:cNvSpPr>
          <p:nvPr>
            <p:ph type="ftr" sz="quarter" idx="3"/>
          </p:nvPr>
        </p:nvSpPr>
        <p:spPr/>
        <p:txBody>
          <a:bodyPr/>
          <a:lstStyle/>
          <a:p>
            <a:fld id="{64DFFA53-7A85-49BB-896B-3AD28954ACCD}" type="slidenum">
              <a:rPr lang="en-US" smtClean="0"/>
              <a:pPr/>
              <a:t>6</a:t>
            </a:fld>
            <a:r>
              <a:rPr lang="en-US" smtClean="0"/>
              <a:t>	 	</a:t>
            </a:r>
          </a:p>
          <a:p>
            <a:endParaRPr lang="en-US" smtClean="0"/>
          </a:p>
          <a:p>
            <a:endParaRPr lang="en-US" dirty="0"/>
          </a:p>
        </p:txBody>
      </p:sp>
    </p:spTree>
    <p:extLst>
      <p:ext uri="{BB962C8B-B14F-4D97-AF65-F5344CB8AC3E}">
        <p14:creationId xmlns:p14="http://schemas.microsoft.com/office/powerpoint/2010/main" val="125932381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Tx</a:t>
            </a:r>
            <a:r>
              <a:rPr lang="en-US" dirty="0"/>
              <a:t> Silicon Never Optimizes </a:t>
            </a:r>
            <a:r>
              <a:rPr lang="en-US" dirty="0" smtClean="0"/>
              <a:t>Itself</a:t>
            </a:r>
            <a:endParaRPr lang="en-US" dirty="0"/>
          </a:p>
        </p:txBody>
      </p:sp>
      <p:sp>
        <p:nvSpPr>
          <p:cNvPr id="3" name="Content Placeholder 2"/>
          <p:cNvSpPr>
            <a:spLocks noGrp="1"/>
          </p:cNvSpPr>
          <p:nvPr>
            <p:ph idx="1"/>
          </p:nvPr>
        </p:nvSpPr>
        <p:spPr/>
        <p:txBody>
          <a:bodyPr/>
          <a:lstStyle/>
          <a:p>
            <a:r>
              <a:rPr lang="en-US" dirty="0" smtClean="0"/>
              <a:t>How could it?</a:t>
            </a:r>
          </a:p>
          <a:p>
            <a:r>
              <a:rPr lang="en-US" dirty="0" smtClean="0"/>
              <a:t>Ability of </a:t>
            </a:r>
            <a:r>
              <a:rPr lang="en-US" dirty="0" err="1" smtClean="0"/>
              <a:t>Tx</a:t>
            </a:r>
            <a:r>
              <a:rPr lang="en-US" dirty="0" smtClean="0"/>
              <a:t> </a:t>
            </a:r>
            <a:r>
              <a:rPr lang="en-US" dirty="0" err="1" smtClean="0"/>
              <a:t>AMI_Init</a:t>
            </a:r>
            <a:r>
              <a:rPr lang="en-US" dirty="0" smtClean="0"/>
              <a:t> was designed to optimize itself based on knowing impulse response of channel.</a:t>
            </a:r>
          </a:p>
          <a:p>
            <a:r>
              <a:rPr lang="en-US" dirty="0" smtClean="0"/>
              <a:t>Optimizing a </a:t>
            </a:r>
            <a:r>
              <a:rPr lang="en-US" dirty="0" err="1" smtClean="0"/>
              <a:t>Tx</a:t>
            </a:r>
            <a:r>
              <a:rPr lang="en-US" dirty="0" smtClean="0"/>
              <a:t> based on IR of channel was OK at 3Gpbs, but has been proven invalid &gt;=6Gbps</a:t>
            </a:r>
          </a:p>
          <a:p>
            <a:r>
              <a:rPr lang="en-US" dirty="0" smtClean="0"/>
              <a:t>The feature of Tx Init optimizing Tx taps based on the channel impulse response has complicated AMI flows considerably and </a:t>
            </a:r>
            <a:r>
              <a:rPr lang="en-US" dirty="0" err="1" smtClean="0"/>
              <a:t>unecessarily</a:t>
            </a:r>
            <a:r>
              <a:rPr lang="en-US" dirty="0" smtClean="0"/>
              <a:t>.</a:t>
            </a:r>
          </a:p>
        </p:txBody>
      </p:sp>
      <p:sp>
        <p:nvSpPr>
          <p:cNvPr id="4" name="Footer Placeholder 3"/>
          <p:cNvSpPr>
            <a:spLocks noGrp="1"/>
          </p:cNvSpPr>
          <p:nvPr>
            <p:ph type="ftr" sz="quarter" idx="3"/>
          </p:nvPr>
        </p:nvSpPr>
        <p:spPr/>
        <p:txBody>
          <a:bodyPr/>
          <a:lstStyle/>
          <a:p>
            <a:fld id="{64DFFA53-7A85-49BB-896B-3AD28954ACCD}" type="slidenum">
              <a:rPr lang="en-US" smtClean="0"/>
              <a:pPr/>
              <a:t>7</a:t>
            </a:fld>
            <a:r>
              <a:rPr lang="en-US" smtClean="0"/>
              <a:t>	 	</a:t>
            </a:r>
          </a:p>
          <a:p>
            <a:endParaRPr lang="en-US" smtClean="0"/>
          </a:p>
          <a:p>
            <a:endParaRPr lang="en-US" dirty="0"/>
          </a:p>
        </p:txBody>
      </p:sp>
    </p:spTree>
    <p:extLst>
      <p:ext uri="{BB962C8B-B14F-4D97-AF65-F5344CB8AC3E}">
        <p14:creationId xmlns:p14="http://schemas.microsoft.com/office/powerpoint/2010/main" val="379992584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dirty="0" smtClean="0"/>
              <a:t>How Training Really Happens</a:t>
            </a:r>
            <a:endParaRPr lang="en-US" dirty="0"/>
          </a:p>
        </p:txBody>
      </p:sp>
      <p:sp>
        <p:nvSpPr>
          <p:cNvPr id="3" name="Content Placeholder 2"/>
          <p:cNvSpPr>
            <a:spLocks noGrp="1"/>
          </p:cNvSpPr>
          <p:nvPr>
            <p:ph idx="1"/>
          </p:nvPr>
        </p:nvSpPr>
        <p:spPr>
          <a:xfrm>
            <a:off x="1143000" y="914400"/>
            <a:ext cx="7162800" cy="5181600"/>
          </a:xfrm>
        </p:spPr>
        <p:txBody>
          <a:bodyPr/>
          <a:lstStyle/>
          <a:p>
            <a:pPr marL="457200" indent="-457200">
              <a:buFont typeface="+mj-lt"/>
              <a:buAutoNum type="arabicPeriod"/>
            </a:pPr>
            <a:r>
              <a:rPr lang="en-US" sz="2000" dirty="0" smtClean="0"/>
              <a:t>Controller sets Tx and Rx presets Based on Channel Loss, Simulation, …</a:t>
            </a:r>
          </a:p>
          <a:p>
            <a:pPr marL="857250" lvl="1" indent="-457200">
              <a:buFont typeface="+mj-lt"/>
              <a:buAutoNum type="alphaUcPeriod"/>
            </a:pPr>
            <a:r>
              <a:rPr lang="en-US" dirty="0" smtClean="0"/>
              <a:t>Tx Tap Indexes (or coefficients)</a:t>
            </a:r>
          </a:p>
          <a:p>
            <a:pPr marL="857250" lvl="1" indent="-457200">
              <a:buFont typeface="+mj-lt"/>
              <a:buAutoNum type="alphaUcPeriod"/>
            </a:pPr>
            <a:r>
              <a:rPr lang="en-US" dirty="0" smtClean="0"/>
              <a:t>Rx CTLE Index (some Rx optimize their own CTLE)</a:t>
            </a:r>
          </a:p>
          <a:p>
            <a:pPr marL="457200" indent="-457200">
              <a:buFont typeface="+mj-lt"/>
              <a:buAutoNum type="arabicPeriod"/>
            </a:pPr>
            <a:r>
              <a:rPr lang="en-US" sz="2000" dirty="0" smtClean="0"/>
              <a:t>Controller sends PRBS pattern on </a:t>
            </a:r>
            <a:r>
              <a:rPr lang="en-US" sz="2000" dirty="0" err="1" smtClean="0"/>
              <a:t>Tx</a:t>
            </a:r>
            <a:endParaRPr lang="en-US" sz="2000" dirty="0" smtClean="0"/>
          </a:p>
          <a:p>
            <a:pPr marL="457200" indent="-457200">
              <a:buFont typeface="+mj-lt"/>
              <a:buAutoNum type="arabicPeriod"/>
            </a:pPr>
            <a:r>
              <a:rPr lang="en-US" sz="2000" dirty="0" smtClean="0"/>
              <a:t>After ~thousand(s?) of UI, Rx tells controller to change Tx taps</a:t>
            </a:r>
          </a:p>
          <a:p>
            <a:pPr marL="857250" lvl="1" indent="-457200">
              <a:buFont typeface="+mj-lt"/>
              <a:buAutoNum type="alphaUcPeriod"/>
            </a:pPr>
            <a:r>
              <a:rPr lang="en-US" dirty="0" err="1" smtClean="0"/>
              <a:t>PCIe</a:t>
            </a:r>
            <a:r>
              <a:rPr lang="en-US" dirty="0" smtClean="0"/>
              <a:t> – new pre and post tap coefficients</a:t>
            </a:r>
          </a:p>
          <a:p>
            <a:pPr marL="857250" lvl="1" indent="-457200">
              <a:buFont typeface="+mj-lt"/>
              <a:buAutoNum type="alphaUcPeriod"/>
            </a:pPr>
            <a:r>
              <a:rPr lang="en-US" dirty="0" smtClean="0"/>
              <a:t>KR – increment or decrement pre and post indexes</a:t>
            </a:r>
          </a:p>
          <a:p>
            <a:pPr marL="857250" lvl="1" indent="-457200">
              <a:buFont typeface="+mj-lt"/>
              <a:buAutoNum type="alphaUcPeriod"/>
            </a:pPr>
            <a:r>
              <a:rPr lang="en-US" dirty="0" smtClean="0"/>
              <a:t>Tap changes maintain peak to peak voltage</a:t>
            </a:r>
          </a:p>
          <a:p>
            <a:pPr marL="457200" indent="-457200">
              <a:buFont typeface="+mj-lt"/>
              <a:buAutoNum type="arabicPeriod"/>
            </a:pPr>
            <a:r>
              <a:rPr lang="en-US" sz="2000" dirty="0" smtClean="0"/>
              <a:t>Controller converts Rx request to new Tx tap Indexes (or coefficients) and Rx CTLE Index</a:t>
            </a:r>
          </a:p>
          <a:p>
            <a:pPr marL="457200" indent="-457200">
              <a:buFont typeface="+mj-lt"/>
              <a:buAutoNum type="arabicPeriod"/>
            </a:pPr>
            <a:r>
              <a:rPr lang="en-US" sz="2000" dirty="0" smtClean="0"/>
              <a:t>Controller updates Tx Taps and Rx CTLE</a:t>
            </a:r>
          </a:p>
          <a:p>
            <a:pPr marL="457200" indent="-457200">
              <a:buFont typeface="+mj-lt"/>
              <a:buAutoNum type="arabicPeriod"/>
            </a:pPr>
            <a:r>
              <a:rPr lang="en-US" sz="2000" dirty="0" smtClean="0"/>
              <a:t>Go To 2.</a:t>
            </a:r>
          </a:p>
          <a:p>
            <a:pPr marL="0" indent="0">
              <a:buNone/>
            </a:pP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8</a:t>
            </a:fld>
            <a:r>
              <a:rPr lang="en-US" smtClean="0"/>
              <a:t>	 	</a:t>
            </a:r>
          </a:p>
          <a:p>
            <a:endParaRPr lang="en-US" smtClean="0"/>
          </a:p>
          <a:p>
            <a:endParaRPr lang="en-US" dirty="0"/>
          </a:p>
        </p:txBody>
      </p:sp>
    </p:spTree>
    <p:extLst>
      <p:ext uri="{BB962C8B-B14F-4D97-AF65-F5344CB8AC3E}">
        <p14:creationId xmlns:p14="http://schemas.microsoft.com/office/powerpoint/2010/main" val="275567726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Use </a:t>
            </a:r>
            <a:r>
              <a:rPr lang="en-US" smtClean="0"/>
              <a:t>Existing Tx Models?</a:t>
            </a:r>
            <a:endParaRPr lang="en-US" dirty="0"/>
          </a:p>
        </p:txBody>
      </p:sp>
      <p:sp>
        <p:nvSpPr>
          <p:cNvPr id="3" name="Content Placeholder 2"/>
          <p:cNvSpPr>
            <a:spLocks noGrp="1"/>
          </p:cNvSpPr>
          <p:nvPr>
            <p:ph idx="1"/>
          </p:nvPr>
        </p:nvSpPr>
        <p:spPr/>
        <p:txBody>
          <a:bodyPr/>
          <a:lstStyle/>
          <a:p>
            <a:r>
              <a:rPr lang="en-US" dirty="0" smtClean="0"/>
              <a:t>It would be helpful if only the Rx DLL needs to be changed to support training/co-optimization</a:t>
            </a:r>
          </a:p>
          <a:p>
            <a:r>
              <a:rPr lang="en-US" dirty="0" smtClean="0"/>
              <a:t>Idea is to add Reserved Parameters to describe the Tx to the Rx, without changing how Tx DLL operates</a:t>
            </a:r>
          </a:p>
          <a:p>
            <a:pPr lvl="1"/>
            <a:r>
              <a:rPr lang="en-US" dirty="0" smtClean="0"/>
              <a:t>E.G. Do not need reserved tap names, just need a reserved parameter that points to the existing tap parameter</a:t>
            </a:r>
          </a:p>
          <a:p>
            <a:r>
              <a:rPr lang="en-US" dirty="0" smtClean="0"/>
              <a:t>Advanced Tx can enable optimization during time domain simulations</a:t>
            </a:r>
          </a:p>
          <a:p>
            <a:r>
              <a:rPr lang="en-US" dirty="0" smtClean="0"/>
              <a:t>Rx Init can do time domain training without Tx having time domain training capability</a:t>
            </a:r>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9</a:t>
            </a:fld>
            <a:r>
              <a:rPr lang="en-US" smtClean="0"/>
              <a:t>	 	</a:t>
            </a:r>
          </a:p>
          <a:p>
            <a:endParaRPr lang="en-US" smtClean="0"/>
          </a:p>
          <a:p>
            <a:endParaRPr lang="en-US" dirty="0"/>
          </a:p>
        </p:txBody>
      </p:sp>
    </p:spTree>
    <p:extLst>
      <p:ext uri="{BB962C8B-B14F-4D97-AF65-F5344CB8AC3E}">
        <p14:creationId xmlns:p14="http://schemas.microsoft.com/office/powerpoint/2010/main" val="2399699047"/>
      </p:ext>
    </p:extLst>
  </p:cSld>
  <p:clrMapOvr>
    <a:masterClrMapping/>
  </p:clrMapOvr>
  <p:transition>
    <p:fade/>
  </p:transition>
</p:sld>
</file>

<file path=ppt/theme/theme1.xml><?xml version="1.0" encoding="utf-8"?>
<a:theme xmlns:a="http://schemas.openxmlformats.org/drawingml/2006/main" name="Blank Presentation">
  <a:themeElements>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5D87A1"/>
        </a:dk1>
        <a:lt1>
          <a:srgbClr val="FFFFFF"/>
        </a:lt1>
        <a:dk2>
          <a:srgbClr val="5D87A1"/>
        </a:dk2>
        <a:lt2>
          <a:srgbClr val="505050"/>
        </a:lt2>
        <a:accent1>
          <a:srgbClr val="BBE0E3"/>
        </a:accent1>
        <a:accent2>
          <a:srgbClr val="FFFC6D"/>
        </a:accent2>
        <a:accent3>
          <a:srgbClr val="FFFFFF"/>
        </a:accent3>
        <a:accent4>
          <a:srgbClr val="4E7289"/>
        </a:accent4>
        <a:accent5>
          <a:srgbClr val="DAEDEF"/>
        </a:accent5>
        <a:accent6>
          <a:srgbClr val="E7E462"/>
        </a:accent6>
        <a:hlink>
          <a:srgbClr val="0000FF"/>
        </a:hlink>
        <a:folHlink>
          <a:srgbClr val="82ADCF"/>
        </a:folHlink>
      </a:clrScheme>
      <a:clrMap bg1="lt1" tx1="dk1" bg2="lt2" tx2="dk2" accent1="accent1" accent2="accent2" accent3="accent3" accent4="accent4" accent5="accent5" accent6="accent6" hlink="hlink" folHlink="folHlink"/>
    </a:extraClrScheme>
    <a:extraClrScheme>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4441</TotalTime>
  <Words>1814</Words>
  <Application>Microsoft Office PowerPoint</Application>
  <PresentationFormat>On-screen Show (4:3)</PresentationFormat>
  <Paragraphs>342</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Blank Presentation</vt:lpstr>
      <vt:lpstr>Backchannel, Training and Co-Optimization BIRD Introduction and Flows</vt:lpstr>
      <vt:lpstr>Overview</vt:lpstr>
      <vt:lpstr>Purpose of this Presentation</vt:lpstr>
      <vt:lpstr>Backchannel Definitions</vt:lpstr>
      <vt:lpstr>Training Makes Assumptions About Tx Silicon</vt:lpstr>
      <vt:lpstr>Three Representations of Tx Taps</vt:lpstr>
      <vt:lpstr>Tx Silicon Never Optimizes Itself</vt:lpstr>
      <vt:lpstr>How Training Really Happens</vt:lpstr>
      <vt:lpstr>Can We Use Existing Tx Models?</vt:lpstr>
      <vt:lpstr>Tx .ami Reserved Parameters</vt:lpstr>
      <vt:lpstr>Tx .ami Reserved Parameters(cont)</vt:lpstr>
      <vt:lpstr>Tx .ami Model Specific Parameters</vt:lpstr>
      <vt:lpstr>Rx .ami Info Reserved Parameters</vt:lpstr>
      <vt:lpstr>Rx .ami In and InOut Reserved Parameters</vt:lpstr>
      <vt:lpstr>Rx .ami Model Specific Parameters</vt:lpstr>
      <vt:lpstr>Rx Can Support Multiple Protocols</vt:lpstr>
      <vt:lpstr>PCIe-3 Presets Not clear where this should be defined</vt:lpstr>
      <vt:lpstr>Training Flow - Verify presets</vt:lpstr>
      <vt:lpstr>Init Training Flow – Tx Init</vt:lpstr>
      <vt:lpstr>Init Training Flow – Rx Init</vt:lpstr>
      <vt:lpstr>Init Training Flow – Tx Init Again?</vt:lpstr>
      <vt:lpstr>Time Domain Training Flow – Tx GetWave Input</vt:lpstr>
      <vt:lpstr>Time Domain Training Flow – Tx GetWave</vt:lpstr>
      <vt:lpstr>Time Domain Training Flow – Rx GetWave</vt:lpstr>
      <vt:lpstr>Time Domain Training Flow - Ended</vt:lpstr>
      <vt:lpstr>Time Domain Training Flow – Ended (cont)</vt:lpstr>
      <vt:lpstr>Time Domain Training Flow Ended –Statistical Channel Analysis</vt:lpstr>
      <vt:lpstr>Time Domain Training Flow Ended – Time Domain Channel Analysis</vt:lpstr>
    </vt:vector>
  </TitlesOfParts>
  <Company>Think Marketing,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 Smith</dc:creator>
  <cp:lastModifiedBy>wkatz</cp:lastModifiedBy>
  <cp:revision>337</cp:revision>
  <cp:lastPrinted>2014-01-15T15:39:02Z</cp:lastPrinted>
  <dcterms:created xsi:type="dcterms:W3CDTF">2010-01-20T19:11:57Z</dcterms:created>
  <dcterms:modified xsi:type="dcterms:W3CDTF">2014-05-13T20:01:21Z</dcterms:modified>
</cp:coreProperties>
</file>