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3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11" r:id="rId3"/>
    <p:sldId id="313" r:id="rId4"/>
    <p:sldId id="314" r:id="rId5"/>
    <p:sldId id="315" r:id="rId6"/>
    <p:sldId id="312" r:id="rId7"/>
    <p:sldId id="316" r:id="rId8"/>
    <p:sldId id="317" r:id="rId9"/>
    <p:sldId id="318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85AED7"/>
    <a:srgbClr val="2B5681"/>
    <a:srgbClr val="E8F0F8"/>
    <a:srgbClr val="E2ECF6"/>
    <a:srgbClr val="D6E4F2"/>
    <a:srgbClr val="3366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760" autoAdjust="0"/>
  </p:normalViewPr>
  <p:slideViewPr>
    <p:cSldViewPr>
      <p:cViewPr varScale="1">
        <p:scale>
          <a:sx n="94" d="100"/>
          <a:sy n="94" d="100"/>
        </p:scale>
        <p:origin x="114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1600200"/>
          </a:xfrm>
        </p:spPr>
        <p:txBody>
          <a:bodyPr/>
          <a:lstStyle/>
          <a:p>
            <a:pPr eaLnBrk="1" hangingPunct="1"/>
            <a:r>
              <a:rPr lang="en-US" dirty="0" err="1" smtClean="0"/>
              <a:t>GND</a:t>
            </a:r>
            <a:r>
              <a:rPr lang="en-US" dirty="0" smtClean="0"/>
              <a:t> BIRD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895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sz="2000" dirty="0" smtClean="0"/>
              <a:t>IBIS-ATM</a:t>
            </a:r>
          </a:p>
          <a:p>
            <a:pPr eaLnBrk="1" hangingPunct="1"/>
            <a:r>
              <a:rPr lang="en-US" sz="2000" dirty="0" smtClean="0"/>
              <a:t>December 8, </a:t>
            </a:r>
            <a:r>
              <a:rPr lang="en-US" sz="2000" dirty="0" smtClean="0"/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 of This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 suspect that there will be an IBIS 6.2 which will be strictly limited to cleaning up Ground in IBIS. I put the following together as an introduction to this “BIRD”. I do not know how this would be parsed into the IBIS document, but I wanted to first get an agreement as to the intent of the change, before going through IBIS to actually wordsmith the changes. I propose that we get agreement on this within IBIS-ATM, and then charter an editorial committee to go through IBIS 6.1, make all of the changes, and then submit the edited document to IBIS for approval as IBIS 6.2.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4048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IBIS Makes Implicit Assumptions About “Ground”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GND</a:t>
            </a:r>
            <a:r>
              <a:rPr lang="en-US" dirty="0"/>
              <a:t>, Ground, Reference Node, Node 0, </a:t>
            </a:r>
            <a:r>
              <a:rPr lang="en-US" dirty="0" err="1"/>
              <a:t>A_gnd</a:t>
            </a:r>
            <a:r>
              <a:rPr lang="en-US" dirty="0"/>
              <a:t> and Absolute Ground need </a:t>
            </a:r>
            <a:r>
              <a:rPr lang="en-US" dirty="0" smtClean="0"/>
              <a:t>careful </a:t>
            </a:r>
            <a:r>
              <a:rPr lang="en-US" dirty="0"/>
              <a:t>review and documentation.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IBIS was originally written “Ground” was often interpreted to be truly global, have a value of 0.0 Volts and represented as Node 0 in SPICE simulators. The name </a:t>
            </a:r>
            <a:r>
              <a:rPr lang="en-US" dirty="0" err="1"/>
              <a:t>GND</a:t>
            </a:r>
            <a:r>
              <a:rPr lang="en-US" dirty="0"/>
              <a:t> is actually used in several different contexts in this document</a:t>
            </a:r>
            <a:r>
              <a:rPr lang="en-US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9143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“must not be used” Needs Clarification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762000" y="1339334"/>
            <a:ext cx="6947269" cy="2113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57056" tIns="0" rIns="0" bIns="50784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600200" algn="l"/>
              </a:tabLst>
            </a:pPr>
            <a:r>
              <a:rPr lang="en-US" altLang="zh-CN" sz="1400" b="1" dirty="0" smtClean="0" bmk="_Toc363458640">
                <a:cs typeface="Arial" panose="020B0604020202020204" pitchFamily="34" charset="0"/>
              </a:rPr>
              <a:t>3  G</a:t>
            </a:r>
            <a:r>
              <a:rPr kumimoji="0" lang="en-US" altLang="zh-CN" sz="1400" b="1" i="0" u="none" strike="noStrike" cap="none" normalizeH="0" baseline="0" dirty="0" smtClean="0" bmk="_Toc36345864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ENERAL SYNTAX RULES AND GUIDELINES</a:t>
            </a:r>
            <a:endParaRPr kumimoji="0" lang="en-US" altLang="zh-CN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This section contains general syntax rules and guidelines for ASCII .</a:t>
            </a:r>
            <a:r>
              <a:rPr kumimoji="0" lang="en-US" altLang="zh-CN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ibs</a:t>
            </a: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files:</a:t>
            </a:r>
            <a:endParaRPr kumimoji="0" lang="en-US" altLang="zh-CN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600200" algn="l"/>
              </a:tabLst>
            </a:pP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600200" algn="l"/>
              </a:tabLst>
            </a:pPr>
            <a:r>
              <a:rPr lang="en-US" altLang="zh-CN" sz="120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content of the files is case sensitive, except for reserved words and keywords.</a:t>
            </a:r>
            <a:endParaRPr kumimoji="0" lang="en-US" altLang="zh-CN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600200" algn="l"/>
              </a:tabLst>
            </a:pP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600200" algn="l"/>
              </a:tabLst>
            </a:pP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2. The following words are reserved words and </a:t>
            </a: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must not be used </a:t>
            </a: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for any other purposes in the document:</a:t>
            </a:r>
            <a:endParaRPr kumimoji="0" lang="en-US" altLang="zh-CN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00050" lvl="1" indent="0" eaLnBrk="0" hangingPunct="0">
              <a:spcBef>
                <a:spcPct val="0"/>
              </a:spcBef>
              <a:buFontTx/>
              <a:buNone/>
            </a:pP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POWER 	- reserved model name, used with power supply pins</a:t>
            </a: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00050" lvl="1" indent="0" eaLnBrk="0" hangingPunct="0">
              <a:spcBef>
                <a:spcPct val="0"/>
              </a:spcBef>
              <a:buFontTx/>
              <a:buNone/>
            </a:pPr>
            <a:r>
              <a:rPr kumimoji="0" lang="en-US" altLang="zh-CN" sz="1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GND</a:t>
            </a: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	- reserved model name, used with ground pins</a:t>
            </a: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00050" lvl="1" indent="0" eaLnBrk="0" hangingPunct="0">
              <a:spcBef>
                <a:spcPct val="0"/>
              </a:spcBef>
              <a:buFontTx/>
              <a:buNone/>
            </a:pP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NC    	- reserved model name, used with no-connect pins</a:t>
            </a: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00050" lvl="1" indent="0" eaLnBrk="0" hangingPunct="0">
              <a:spcBef>
                <a:spcPct val="0"/>
              </a:spcBef>
              <a:buFontTx/>
              <a:buNone/>
            </a:pP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NA    	- used where data not available,</a:t>
            </a: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00050" lvl="1" indent="0" eaLnBrk="0" hangingPunct="0">
              <a:spcBef>
                <a:spcPct val="0"/>
              </a:spcBef>
              <a:buFontTx/>
              <a:buNone/>
            </a:pPr>
            <a:r>
              <a:rPr kumimoji="0" lang="en-US" altLang="zh-CN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CIRCUITCALL</a:t>
            </a: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- used for circuit call references in Section 6.3</a:t>
            </a: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3784050"/>
            <a:ext cx="723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GND</a:t>
            </a:r>
            <a:r>
              <a:rPr lang="en-US" sz="1400" dirty="0" smtClean="0"/>
              <a:t> is used in many places in this document as the </a:t>
            </a:r>
            <a:r>
              <a:rPr lang="en-US" sz="1400" dirty="0" err="1" smtClean="0"/>
              <a:t>signal_name</a:t>
            </a:r>
            <a:r>
              <a:rPr lang="en-US" sz="1400" dirty="0" smtClean="0"/>
              <a:t> of Pins that have Model Name GND. </a:t>
            </a:r>
            <a:r>
              <a:rPr lang="en-US" sz="1400" dirty="0" err="1" smtClean="0"/>
              <a:t>GND</a:t>
            </a:r>
            <a:r>
              <a:rPr lang="en-US" sz="1400" dirty="0" smtClean="0"/>
              <a:t> in many “buffer example schematics” use this name </a:t>
            </a:r>
            <a:r>
              <a:rPr lang="en-US" sz="1400" dirty="0" err="1" smtClean="0"/>
              <a:t>GND</a:t>
            </a:r>
            <a:r>
              <a:rPr lang="en-US" sz="1400" dirty="0" smtClean="0"/>
              <a:t> as a signal name such as </a:t>
            </a:r>
            <a:r>
              <a:rPr lang="en-US" sz="1400" dirty="0" err="1" smtClean="0"/>
              <a:t>VCC</a:t>
            </a:r>
            <a:r>
              <a:rPr lang="en-US" sz="1400" dirty="0" smtClean="0"/>
              <a:t>, </a:t>
            </a:r>
            <a:r>
              <a:rPr lang="en-US" sz="1400" dirty="0" err="1" smtClean="0"/>
              <a:t>VDD</a:t>
            </a:r>
            <a:r>
              <a:rPr lang="en-US" sz="1400" dirty="0" smtClean="0"/>
              <a:t>, VSS. The string </a:t>
            </a:r>
            <a:r>
              <a:rPr lang="en-US" sz="1400" dirty="0" err="1" smtClean="0"/>
              <a:t>GND</a:t>
            </a:r>
            <a:r>
              <a:rPr lang="en-US" sz="1400" dirty="0" smtClean="0"/>
              <a:t> in this document shall refer to either a Model Name in the Pin list or a signal name on one or more pins that coincidently also have Model Name GND. </a:t>
            </a:r>
            <a:r>
              <a:rPr lang="en-US" sz="1400" dirty="0" err="1" smtClean="0"/>
              <a:t>GND</a:t>
            </a:r>
            <a:r>
              <a:rPr lang="en-US" sz="1400" dirty="0" smtClean="0"/>
              <a:t> shall never be interpreted as the reference node in many SPICE simulators that is often called Node 0. Since IBIS defines </a:t>
            </a:r>
            <a:r>
              <a:rPr lang="en-US" sz="1400" dirty="0" err="1" smtClean="0"/>
              <a:t>signal_name</a:t>
            </a:r>
            <a:r>
              <a:rPr lang="en-US" sz="1400" dirty="0" smtClean="0"/>
              <a:t> as a component Data Book Name, we must assume that all Pins that have Model Name POWER or </a:t>
            </a:r>
            <a:r>
              <a:rPr lang="en-US" sz="1400" dirty="0" err="1" smtClean="0"/>
              <a:t>GND</a:t>
            </a:r>
            <a:r>
              <a:rPr lang="en-US" sz="1400" dirty="0" smtClean="0"/>
              <a:t> and have the </a:t>
            </a:r>
            <a:r>
              <a:rPr lang="en-US" sz="1400" dirty="0" err="1" smtClean="0"/>
              <a:t>same_signal</a:t>
            </a:r>
            <a:r>
              <a:rPr lang="en-US" sz="1400" dirty="0" smtClean="0"/>
              <a:t> name are assumed to be connected together on the components board or module. Each buffer can have one or two ground terminals (</a:t>
            </a:r>
            <a:r>
              <a:rPr lang="en-US" sz="1400" dirty="0" err="1" smtClean="0"/>
              <a:t>pdref</a:t>
            </a:r>
            <a:r>
              <a:rPr lang="en-US" sz="1400" dirty="0" smtClean="0"/>
              <a:t> and/or </a:t>
            </a:r>
            <a:r>
              <a:rPr lang="en-US" sz="1400" dirty="0" err="1" smtClean="0"/>
              <a:t>gcref</a:t>
            </a:r>
            <a:r>
              <a:rPr lang="en-US" sz="1400" dirty="0" smtClean="0"/>
              <a:t>) that are local nodes of the of the power distribution circuit of Pins that has Model Name GND. [Pin Mapping] is required to determine which </a:t>
            </a:r>
            <a:r>
              <a:rPr lang="en-US" sz="1400" dirty="0" err="1" smtClean="0"/>
              <a:t>signal_name</a:t>
            </a:r>
            <a:r>
              <a:rPr lang="en-US" sz="1400" dirty="0" smtClean="0"/>
              <a:t> is the local ground nodes of each Buffer.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7250500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 smtClean="0"/>
              <a:t>GND</a:t>
            </a:r>
            <a:r>
              <a:rPr lang="en-US" sz="2400" dirty="0" smtClean="0"/>
              <a:t> </a:t>
            </a:r>
            <a:r>
              <a:rPr lang="en-US" sz="2400" dirty="0"/>
              <a:t>is </a:t>
            </a:r>
            <a:r>
              <a:rPr lang="en-US" sz="2400" dirty="0" smtClean="0"/>
              <a:t>Often Used </a:t>
            </a:r>
            <a:r>
              <a:rPr lang="en-US" sz="2400" dirty="0"/>
              <a:t>in the </a:t>
            </a:r>
            <a:r>
              <a:rPr lang="en-US" sz="2400" dirty="0" smtClean="0"/>
              <a:t>Context </a:t>
            </a:r>
            <a:r>
              <a:rPr lang="en-US" sz="2400" dirty="0"/>
              <a:t>of </a:t>
            </a:r>
            <a:r>
              <a:rPr lang="en-US" sz="2400" dirty="0" err="1" smtClean="0"/>
              <a:t>Signal_name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GND</a:t>
            </a:r>
            <a:r>
              <a:rPr lang="en-US" sz="2400" dirty="0" smtClean="0"/>
              <a:t> in this Case is the Data Book Name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100" dirty="0"/>
              <a:t>[Pin]   </a:t>
            </a:r>
            <a:r>
              <a:rPr lang="en-US" sz="1100" dirty="0" err="1"/>
              <a:t>signal_name</a:t>
            </a:r>
            <a:r>
              <a:rPr lang="en-US" sz="1100" dirty="0"/>
              <a:t>     </a:t>
            </a:r>
            <a:r>
              <a:rPr lang="en-US" sz="1100" dirty="0" err="1"/>
              <a:t>model_name</a:t>
            </a:r>
            <a:r>
              <a:rPr lang="en-US" sz="1100" dirty="0"/>
              <a:t>      </a:t>
            </a:r>
            <a:r>
              <a:rPr lang="en-US" sz="1100" dirty="0" err="1"/>
              <a:t>R_pin</a:t>
            </a:r>
            <a:r>
              <a:rPr lang="en-US" sz="1100" dirty="0"/>
              <a:t>   </a:t>
            </a:r>
            <a:r>
              <a:rPr lang="en-US" sz="1100" dirty="0" err="1"/>
              <a:t>L_pin</a:t>
            </a:r>
            <a:r>
              <a:rPr lang="en-US" sz="1100" dirty="0"/>
              <a:t>   </a:t>
            </a:r>
            <a:r>
              <a:rPr lang="en-US" sz="1100" dirty="0" err="1"/>
              <a:t>C_pin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|</a:t>
            </a:r>
          </a:p>
          <a:p>
            <a:pPr marL="0" indent="0">
              <a:buNone/>
            </a:pPr>
            <a:r>
              <a:rPr lang="en-US" sz="1100" dirty="0"/>
              <a:t>  1     RAS0#           Buffer1         200.0m  5.0nH   2.0pF</a:t>
            </a:r>
          </a:p>
          <a:p>
            <a:pPr marL="0" indent="0">
              <a:buNone/>
            </a:pPr>
            <a:r>
              <a:rPr lang="en-US" sz="1100" dirty="0"/>
              <a:t>  2     RAS1#           Buffer2         209.0m  NA      2.5pF</a:t>
            </a:r>
          </a:p>
          <a:p>
            <a:pPr marL="0" indent="0">
              <a:buNone/>
            </a:pPr>
            <a:r>
              <a:rPr lang="en-US" sz="1100" dirty="0"/>
              <a:t>  3     EN1#            Input1          NA      6.3nH   NA</a:t>
            </a:r>
          </a:p>
          <a:p>
            <a:pPr marL="0" indent="0">
              <a:buNone/>
            </a:pPr>
            <a:r>
              <a:rPr lang="en-US" sz="1100" dirty="0"/>
              <a:t>  4     A0              3-state</a:t>
            </a:r>
          </a:p>
          <a:p>
            <a:pPr marL="0" indent="0">
              <a:buNone/>
            </a:pPr>
            <a:r>
              <a:rPr lang="en-US" sz="1100" dirty="0"/>
              <a:t>  5     D0              I/O1</a:t>
            </a:r>
          </a:p>
          <a:p>
            <a:pPr marL="0" indent="0">
              <a:buNone/>
            </a:pPr>
            <a:r>
              <a:rPr lang="en-US" sz="1100" dirty="0"/>
              <a:t>  6     RD#             Input2          310.0m  3.0nH   2.0pF</a:t>
            </a:r>
          </a:p>
          <a:p>
            <a:pPr marL="0" indent="0">
              <a:buNone/>
            </a:pPr>
            <a:r>
              <a:rPr lang="en-US" sz="1100" dirty="0"/>
              <a:t>  7     </a:t>
            </a:r>
            <a:r>
              <a:rPr lang="en-US" sz="1100" dirty="0" err="1"/>
              <a:t>WR</a:t>
            </a:r>
            <a:r>
              <a:rPr lang="en-US" sz="1100" dirty="0"/>
              <a:t>#             Input2</a:t>
            </a:r>
          </a:p>
          <a:p>
            <a:pPr marL="0" indent="0">
              <a:buNone/>
            </a:pPr>
            <a:r>
              <a:rPr lang="en-US" sz="1100" dirty="0"/>
              <a:t>  8     A1              I/O2</a:t>
            </a:r>
          </a:p>
          <a:p>
            <a:pPr marL="0" indent="0">
              <a:buNone/>
            </a:pPr>
            <a:r>
              <a:rPr lang="en-US" sz="1100" dirty="0"/>
              <a:t>  9     D1              I/O2</a:t>
            </a:r>
          </a:p>
          <a:p>
            <a:pPr marL="0" indent="0">
              <a:buNone/>
            </a:pPr>
            <a:r>
              <a:rPr lang="en-US" sz="1100" dirty="0"/>
              <a:t> 10     </a:t>
            </a:r>
            <a:r>
              <a:rPr lang="en-US" sz="1100" dirty="0" err="1">
                <a:solidFill>
                  <a:srgbClr val="FF0000"/>
                </a:solidFill>
              </a:rPr>
              <a:t>GND</a:t>
            </a:r>
            <a:r>
              <a:rPr lang="en-US" sz="1100" dirty="0"/>
              <a:t>             </a:t>
            </a:r>
            <a:r>
              <a:rPr lang="en-US" sz="1100" dirty="0" err="1"/>
              <a:t>GND</a:t>
            </a:r>
            <a:r>
              <a:rPr lang="en-US" sz="1100" dirty="0"/>
              <a:t>             297.0m  6.7nH   3.4pF</a:t>
            </a:r>
          </a:p>
          <a:p>
            <a:pPr marL="0" indent="0">
              <a:buNone/>
            </a:pPr>
            <a:r>
              <a:rPr lang="en-US" sz="1100" dirty="0"/>
              <a:t> 11     </a:t>
            </a:r>
            <a:r>
              <a:rPr lang="en-US" sz="1100" dirty="0" err="1"/>
              <a:t>RDY</a:t>
            </a:r>
            <a:r>
              <a:rPr lang="en-US" sz="1100" dirty="0"/>
              <a:t>#            Input2</a:t>
            </a:r>
          </a:p>
          <a:p>
            <a:pPr marL="0" indent="0">
              <a:buNone/>
            </a:pPr>
            <a:r>
              <a:rPr lang="en-US" sz="1100" dirty="0"/>
              <a:t> 12     </a:t>
            </a:r>
            <a:r>
              <a:rPr lang="en-US" sz="1100" dirty="0" err="1">
                <a:solidFill>
                  <a:srgbClr val="FF0000"/>
                </a:solidFill>
              </a:rPr>
              <a:t>GND</a:t>
            </a:r>
            <a:r>
              <a:rPr lang="en-US" sz="1100" dirty="0"/>
              <a:t>             </a:t>
            </a:r>
            <a:r>
              <a:rPr lang="en-US" sz="1100" dirty="0" err="1"/>
              <a:t>GND</a:t>
            </a:r>
            <a:r>
              <a:rPr lang="en-US" sz="1100" dirty="0"/>
              <a:t>             270.0m  5.3nH   4.0pF</a:t>
            </a:r>
          </a:p>
          <a:p>
            <a:pPr marL="0" indent="0">
              <a:buNone/>
            </a:pPr>
            <a:r>
              <a:rPr lang="en-US" sz="1100" dirty="0"/>
              <a:t>|  .</a:t>
            </a:r>
          </a:p>
          <a:p>
            <a:pPr marL="0" indent="0">
              <a:buNone/>
            </a:pPr>
            <a:r>
              <a:rPr lang="en-US" sz="1100" dirty="0"/>
              <a:t>|  .</a:t>
            </a:r>
          </a:p>
          <a:p>
            <a:pPr marL="0" indent="0">
              <a:buNone/>
            </a:pPr>
            <a:r>
              <a:rPr lang="en-US" sz="1100" dirty="0"/>
              <a:t>|  .</a:t>
            </a:r>
          </a:p>
          <a:p>
            <a:pPr marL="0" indent="0">
              <a:buNone/>
            </a:pPr>
            <a:r>
              <a:rPr lang="en-US" sz="1100" dirty="0"/>
              <a:t> 18     Vcc3            POWER</a:t>
            </a:r>
          </a:p>
          <a:p>
            <a:pPr marL="0" indent="0">
              <a:buNone/>
            </a:pPr>
            <a:r>
              <a:rPr lang="en-US" sz="1100" dirty="0"/>
              <a:t> 19     NC              </a:t>
            </a:r>
            <a:r>
              <a:rPr lang="en-US" sz="1100" dirty="0" err="1"/>
              <a:t>NC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 20     Vcc5            POWER           226.0m  NA      1.0pF</a:t>
            </a:r>
          </a:p>
          <a:p>
            <a:pPr marL="0" indent="0">
              <a:buNone/>
            </a:pPr>
            <a:r>
              <a:rPr lang="en-US" sz="1100" dirty="0"/>
              <a:t> 21     BAD1            Series_switch1     |   Illegal assignment</a:t>
            </a:r>
          </a:p>
          <a:p>
            <a:pPr marL="0" indent="0">
              <a:buNone/>
            </a:pPr>
            <a:r>
              <a:rPr lang="en-US" sz="1100" dirty="0"/>
              <a:t> 22     BAD2            Series_selector1   |   Illegal assignment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59153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143000"/>
          </a:xfrm>
        </p:spPr>
        <p:txBody>
          <a:bodyPr/>
          <a:lstStyle/>
          <a:p>
            <a:r>
              <a:rPr lang="en-US" dirty="0" smtClean="0"/>
              <a:t>IV Tables Reference Rail Voltages in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0"/>
            <a:ext cx="7162800" cy="4648200"/>
          </a:xfrm>
        </p:spPr>
        <p:txBody>
          <a:bodyPr/>
          <a:lstStyle/>
          <a:p>
            <a:pPr lvl="0"/>
            <a:r>
              <a:rPr lang="en-US" sz="2000" dirty="0"/>
              <a:t>IV tables define the current contribution to the </a:t>
            </a:r>
            <a:r>
              <a:rPr lang="en-US" sz="2000" dirty="0" err="1"/>
              <a:t>A_signal</a:t>
            </a:r>
            <a:r>
              <a:rPr lang="en-US" sz="2000" dirty="0"/>
              <a:t> </a:t>
            </a:r>
            <a:r>
              <a:rPr lang="en-US" sz="2000" dirty="0" smtClean="0"/>
              <a:t>terminal of </a:t>
            </a:r>
            <a:r>
              <a:rPr lang="en-US" sz="2000" dirty="0"/>
              <a:t>an I/O buffer model. The voltage used to control these tables is the voltage between the </a:t>
            </a:r>
            <a:r>
              <a:rPr lang="en-US" sz="2000" dirty="0" err="1"/>
              <a:t>A_signal</a:t>
            </a:r>
            <a:r>
              <a:rPr lang="en-US" sz="2000" dirty="0"/>
              <a:t> node of an I/O buffer and the </a:t>
            </a:r>
            <a:r>
              <a:rPr lang="en-US" sz="2000" dirty="0" err="1" smtClean="0"/>
              <a:t>A_puref</a:t>
            </a:r>
            <a:r>
              <a:rPr lang="en-US" sz="2000" dirty="0" smtClean="0"/>
              <a:t>, </a:t>
            </a:r>
            <a:r>
              <a:rPr lang="en-US" sz="2000" dirty="0" err="1" smtClean="0"/>
              <a:t>A_pcref</a:t>
            </a:r>
            <a:r>
              <a:rPr lang="en-US" sz="2000" dirty="0" smtClean="0"/>
              <a:t>, </a:t>
            </a:r>
            <a:r>
              <a:rPr lang="en-US" sz="2000" dirty="0" err="1" smtClean="0"/>
              <a:t>A_pdref</a:t>
            </a:r>
            <a:r>
              <a:rPr lang="en-US" sz="2000" dirty="0" smtClean="0"/>
              <a:t>, and </a:t>
            </a:r>
            <a:r>
              <a:rPr lang="en-US" sz="2000" dirty="0" err="1" smtClean="0"/>
              <a:t>A_gcref</a:t>
            </a:r>
            <a:r>
              <a:rPr lang="en-US" sz="2000" dirty="0" smtClean="0"/>
              <a:t> buffer model terminals.</a:t>
            </a:r>
          </a:p>
          <a:p>
            <a:pPr lvl="0"/>
            <a:r>
              <a:rPr lang="en-US" sz="2000" dirty="0" smtClean="0"/>
              <a:t>This </a:t>
            </a:r>
            <a:r>
              <a:rPr lang="en-US" sz="2000" dirty="0"/>
              <a:t>should not be confused with the derivation method used to create the data in the IV tables which refer to </a:t>
            </a:r>
            <a:r>
              <a:rPr lang="en-US" sz="2000" dirty="0" err="1"/>
              <a:t>GND</a:t>
            </a:r>
            <a:r>
              <a:rPr lang="en-US" sz="2000" dirty="0"/>
              <a:t>, Ground, Absolute Ground, or static voltages reference to </a:t>
            </a:r>
            <a:r>
              <a:rPr lang="en-US" sz="2000" dirty="0" smtClean="0"/>
              <a:t>Test </a:t>
            </a:r>
            <a:r>
              <a:rPr lang="en-US" sz="2000" dirty="0"/>
              <a:t>F</a:t>
            </a:r>
            <a:r>
              <a:rPr lang="en-US" sz="2000" dirty="0" smtClean="0"/>
              <a:t>ixture </a:t>
            </a:r>
            <a:r>
              <a:rPr lang="en-US" sz="2000" dirty="0"/>
              <a:t>G</a:t>
            </a:r>
            <a:r>
              <a:rPr lang="en-US" sz="2000" dirty="0" smtClean="0"/>
              <a:t>round</a:t>
            </a:r>
            <a:r>
              <a:rPr lang="en-US" sz="2000" dirty="0"/>
              <a:t>. </a:t>
            </a:r>
            <a:endParaRPr lang="en-US" sz="2000" dirty="0" smtClean="0"/>
          </a:p>
          <a:p>
            <a:pPr lvl="0"/>
            <a:r>
              <a:rPr lang="en-US" sz="2000" dirty="0" smtClean="0"/>
              <a:t>The </a:t>
            </a:r>
            <a:r>
              <a:rPr lang="en-US" sz="2000" dirty="0"/>
              <a:t>use of the node name </a:t>
            </a:r>
            <a:r>
              <a:rPr lang="en-US" sz="2000" dirty="0" err="1"/>
              <a:t>GND</a:t>
            </a:r>
            <a:r>
              <a:rPr lang="en-US" sz="2000" dirty="0"/>
              <a:t>, the ground symbol ---, or names such as </a:t>
            </a:r>
            <a:r>
              <a:rPr lang="en-US" sz="2000" dirty="0" err="1"/>
              <a:t>GND_Clamp_Reference</a:t>
            </a:r>
            <a:r>
              <a:rPr lang="en-US" sz="2000" dirty="0"/>
              <a:t>, </a:t>
            </a:r>
            <a:r>
              <a:rPr lang="en-US" sz="2000" dirty="0" err="1"/>
              <a:t>Power_Clamp_Reference</a:t>
            </a:r>
            <a:r>
              <a:rPr lang="en-US" sz="2000" dirty="0"/>
              <a:t>, </a:t>
            </a:r>
            <a:r>
              <a:rPr lang="en-US" sz="2000" dirty="0" err="1"/>
              <a:t>Pullup_Reference</a:t>
            </a:r>
            <a:r>
              <a:rPr lang="en-US" sz="2000" dirty="0"/>
              <a:t>, </a:t>
            </a:r>
            <a:r>
              <a:rPr lang="en-US" sz="2000" dirty="0" err="1"/>
              <a:t>Pulldown_Reference</a:t>
            </a:r>
            <a:r>
              <a:rPr lang="en-US" sz="2000" dirty="0"/>
              <a:t> are voltages relative to the Test Fixture Ground.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68219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Netlists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9200"/>
            <a:ext cx="7162800" cy="4572000"/>
          </a:xfrm>
        </p:spPr>
        <p:txBody>
          <a:bodyPr/>
          <a:lstStyle/>
          <a:p>
            <a:r>
              <a:rPr lang="en-US" sz="1800" dirty="0"/>
              <a:t>SPICE (including AMS language) signal integrity simulations are preformed using netlists of connected interconnect models, power delivery models, I/O buffer models, and simulator dependent control elements. </a:t>
            </a:r>
            <a:endParaRPr lang="en-US" sz="1800" dirty="0" smtClean="0"/>
          </a:p>
          <a:p>
            <a:r>
              <a:rPr lang="en-US" sz="1800" dirty="0" smtClean="0"/>
              <a:t>The </a:t>
            </a:r>
            <a:r>
              <a:rPr lang="en-US" sz="1800" dirty="0"/>
              <a:t>IBIS organization defines standards for distributing interconnect models and I/O buffer models. </a:t>
            </a:r>
            <a:endParaRPr lang="en-US" sz="1800" dirty="0" smtClean="0"/>
          </a:p>
          <a:p>
            <a:r>
              <a:rPr lang="en-US" sz="1800" dirty="0" smtClean="0"/>
              <a:t>Ultimately </a:t>
            </a:r>
            <a:r>
              <a:rPr lang="en-US" sz="1800" dirty="0"/>
              <a:t>these models are instantiated in simulation netlists as instances of SPICE </a:t>
            </a:r>
            <a:r>
              <a:rPr lang="en-US" sz="1800" dirty="0" smtClean="0"/>
              <a:t>or AMS elements </a:t>
            </a:r>
            <a:r>
              <a:rPr lang="en-US" sz="1800" dirty="0"/>
              <a:t>that have terminals. </a:t>
            </a:r>
            <a:endParaRPr lang="en-US" sz="1800" dirty="0" smtClean="0"/>
          </a:p>
          <a:p>
            <a:r>
              <a:rPr lang="en-US" sz="1800" dirty="0" smtClean="0"/>
              <a:t>Terminals </a:t>
            </a:r>
            <a:r>
              <a:rPr lang="en-US" sz="1800" dirty="0"/>
              <a:t>that have the same name are “connected” and have the same voltage potential, and are called a node. </a:t>
            </a:r>
            <a:endParaRPr lang="en-US" sz="1800" dirty="0" smtClean="0"/>
          </a:p>
          <a:p>
            <a:r>
              <a:rPr lang="en-US" sz="1800" dirty="0" smtClean="0"/>
              <a:t>The </a:t>
            </a:r>
            <a:r>
              <a:rPr lang="en-US" sz="1800" dirty="0"/>
              <a:t>operation of any interconnect model or I/O buffer models is a function of the voltage potential difference between the nodes of the terminals of that </a:t>
            </a:r>
            <a:r>
              <a:rPr lang="en-US" sz="1800" dirty="0" smtClean="0"/>
              <a:t>model (and the current flowing into the terminal.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71998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Simulator Reference Node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A </a:t>
            </a:r>
            <a:r>
              <a:rPr lang="en-US" sz="1800" dirty="0"/>
              <a:t>simulator may (and usually does) have a concept of a reference node (often referred to as Node 0, Absolute Ground, or </a:t>
            </a:r>
            <a:r>
              <a:rPr lang="en-US" sz="1800" dirty="0" err="1"/>
              <a:t>GND</a:t>
            </a:r>
            <a:r>
              <a:rPr lang="en-US" sz="1800" dirty="0"/>
              <a:t>), the I/O buffer or interconnect elements should not use this node and certainly should not supply current to or draw current from this internal simulator reference node. This node 0 should not be confused with the use of the name </a:t>
            </a:r>
            <a:r>
              <a:rPr lang="en-US" sz="1800" dirty="0" err="1"/>
              <a:t>GND</a:t>
            </a:r>
            <a:r>
              <a:rPr lang="en-US" sz="1800" dirty="0"/>
              <a:t> in this IBIS document.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1764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010400" cy="533400"/>
          </a:xfrm>
        </p:spPr>
        <p:txBody>
          <a:bodyPr/>
          <a:lstStyle/>
          <a:p>
            <a:r>
              <a:rPr lang="en-US" dirty="0" err="1" smtClean="0"/>
              <a:t>C_comp</a:t>
            </a:r>
            <a:r>
              <a:rPr lang="en-US" dirty="0" smtClean="0"/>
              <a:t> is Connected to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838200"/>
            <a:ext cx="7162800" cy="5257800"/>
          </a:xfrm>
        </p:spPr>
        <p:txBody>
          <a:bodyPr/>
          <a:lstStyle/>
          <a:p>
            <a:r>
              <a:rPr lang="en-US" dirty="0"/>
              <a:t>IBIS 1.0 says nothing about how to connect </a:t>
            </a:r>
            <a:r>
              <a:rPr lang="en-US" dirty="0" err="1"/>
              <a:t>C_comp</a:t>
            </a:r>
            <a:r>
              <a:rPr lang="en-US" dirty="0"/>
              <a:t>.</a:t>
            </a:r>
          </a:p>
          <a:p>
            <a:r>
              <a:rPr lang="en-US" dirty="0" smtClean="0"/>
              <a:t>In many locations in IBIS 6.0 </a:t>
            </a:r>
            <a:r>
              <a:rPr lang="en-US" dirty="0" err="1" smtClean="0"/>
              <a:t>C_comp</a:t>
            </a:r>
            <a:r>
              <a:rPr lang="en-US" dirty="0" smtClean="0"/>
              <a:t> is connected to </a:t>
            </a:r>
            <a:r>
              <a:rPr lang="en-US" dirty="0" err="1" smtClean="0"/>
              <a:t>GND</a:t>
            </a:r>
            <a:r>
              <a:rPr lang="en-US" dirty="0" smtClean="0"/>
              <a:t>, </a:t>
            </a:r>
            <a:r>
              <a:rPr lang="en-US" dirty="0" err="1" smtClean="0"/>
              <a:t>GND</a:t>
            </a:r>
            <a:r>
              <a:rPr lang="en-US" dirty="0" smtClean="0"/>
              <a:t> Symbol, Test Fixture </a:t>
            </a:r>
            <a:r>
              <a:rPr lang="en-US" dirty="0" err="1" smtClean="0"/>
              <a:t>GND</a:t>
            </a:r>
            <a:r>
              <a:rPr lang="en-US" dirty="0" smtClean="0"/>
              <a:t>, </a:t>
            </a:r>
            <a:r>
              <a:rPr lang="en-US" dirty="0" err="1" smtClean="0"/>
              <a:t>GND_Clamp_Reference</a:t>
            </a:r>
            <a:r>
              <a:rPr lang="en-US" dirty="0" smtClean="0"/>
              <a:t>, </a:t>
            </a:r>
            <a:r>
              <a:rPr lang="en-US" dirty="0" err="1" smtClean="0"/>
              <a:t>Pulldown_Reference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has been an implication that therefore simulators should connect </a:t>
            </a:r>
            <a:r>
              <a:rPr lang="en-US" dirty="0" err="1" smtClean="0"/>
              <a:t>C_comp</a:t>
            </a:r>
            <a:r>
              <a:rPr lang="en-US" dirty="0" smtClean="0"/>
              <a:t> to the simulator reference ground (e.g. Node 0)</a:t>
            </a:r>
          </a:p>
          <a:p>
            <a:r>
              <a:rPr lang="en-US" dirty="0" smtClean="0"/>
              <a:t>This implication is incorrect, it is an interpretation based on the text used to derive the IV curves.</a:t>
            </a:r>
          </a:p>
          <a:p>
            <a:r>
              <a:rPr lang="en-US" dirty="0" smtClean="0"/>
              <a:t>IBIS 6.2 should explicitly say that </a:t>
            </a:r>
            <a:r>
              <a:rPr lang="en-US" dirty="0" err="1" smtClean="0"/>
              <a:t>C_comp</a:t>
            </a:r>
            <a:r>
              <a:rPr lang="en-US" dirty="0" smtClean="0"/>
              <a:t> should be connected to the buffer local ground rail.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4319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1723</TotalTime>
  <Words>1022</Words>
  <Application>Microsoft Office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SimSun</vt:lpstr>
      <vt:lpstr>Arial</vt:lpstr>
      <vt:lpstr>Times New Roman</vt:lpstr>
      <vt:lpstr>ヒラギノ角ゴ Pro W3</vt:lpstr>
      <vt:lpstr>Blank Presentation</vt:lpstr>
      <vt:lpstr>GND BIRD </vt:lpstr>
      <vt:lpstr>Intent of This Presentation</vt:lpstr>
      <vt:lpstr>IBIS Makes Implicit Assumptions About “Ground”</vt:lpstr>
      <vt:lpstr>“must not be used” Needs Clarification</vt:lpstr>
      <vt:lpstr>GND is Often Used in the Context of Signal_name GND in this Case is the Data Book Name </vt:lpstr>
      <vt:lpstr>IV Tables Reference Rail Voltages in Simulation</vt:lpstr>
      <vt:lpstr>Simulation Netlists</vt:lpstr>
      <vt:lpstr>Simulator Reference Node</vt:lpstr>
      <vt:lpstr>C_comp is Connected to ?</vt:lpstr>
    </vt:vector>
  </TitlesOfParts>
  <Company>Think Marketing,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91</cp:revision>
  <dcterms:created xsi:type="dcterms:W3CDTF">2010-01-20T19:11:57Z</dcterms:created>
  <dcterms:modified xsi:type="dcterms:W3CDTF">2015-12-02T16:47:29Z</dcterms:modified>
</cp:coreProperties>
</file>