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66" r:id="rId4"/>
    <p:sldId id="274" r:id="rId5"/>
    <p:sldId id="275" r:id="rId6"/>
    <p:sldId id="277" r:id="rId7"/>
    <p:sldId id="263" r:id="rId8"/>
    <p:sldId id="276" r:id="rId9"/>
    <p:sldId id="271" r:id="rId10"/>
    <p:sldId id="269" r:id="rId11"/>
    <p:sldId id="272" r:id="rId12"/>
    <p:sldId id="259" r:id="rId13"/>
    <p:sldId id="270" r:id="rId14"/>
    <p:sldId id="264" r:id="rId15"/>
    <p:sldId id="260" r:id="rId16"/>
    <p:sldId id="261" r:id="rId17"/>
    <p:sldId id="273" r:id="rId18"/>
    <p:sldId id="258" r:id="rId19"/>
    <p:sldId id="265" r:id="rId20"/>
    <p:sldId id="267" r:id="rId21"/>
    <p:sldId id="26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8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7C5E11-DB6D-4EC5-8FF8-49C73E47BD44}" type="datetimeFigureOut">
              <a:rPr lang="en-US" smtClean="0"/>
              <a:t>4/22/2016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4EE577-C0FB-423D-9A96-775DBC553C0C}" type="slidenum">
              <a:rPr lang="en-US" smtClean="0"/>
              <a:t>‹#›</a:t>
            </a:fld>
            <a:endParaRPr lang="en-US"/>
          </a:p>
        </p:txBody>
      </p:sp>
    </p:spTree>
    <p:extLst>
      <p:ext uri="{BB962C8B-B14F-4D97-AF65-F5344CB8AC3E}">
        <p14:creationId xmlns:p14="http://schemas.microsoft.com/office/powerpoint/2010/main" val="4183896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96288D-7D73-4499-9428-3252B5E57F9F}" type="datetime1">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3492406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E56CA0-BDDD-4C5F-B0A4-A57B6B56A7D7}" type="datetime1">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1015684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7C17D8-C603-44AC-963C-F134F1D18E99}" type="datetime1">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2380122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1004769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11A5ED-A74C-4261-B35C-461C46FA77BD}" type="datetime1">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261795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A35208-D1A1-4958-8946-1104695A3CD7}" type="datetime1">
              <a:rPr lang="en-US" smtClean="0"/>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357803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DC27F6-1967-4034-A6A1-1E4D39F71C7F}" type="datetime1">
              <a:rPr lang="en-US" smtClean="0"/>
              <a:t>4/22/2016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438904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06862D-3976-42BD-9693-301BB6033148}" type="datetime1">
              <a:rPr lang="en-US" smtClean="0"/>
              <a:t>4/22/2016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2688873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D53E00-CC73-4D09-9DC1-54620A5BA278}" type="datetime1">
              <a:rPr lang="en-US" smtClean="0"/>
              <a:t>4/22/2016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2740504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3198BE-6C40-4242-9082-0A36126091CD}" type="datetime1">
              <a:rPr lang="en-US" smtClean="0"/>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3565730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57C95-10DB-4991-8FBC-629119CA13B3}" type="datetime1">
              <a:rPr lang="en-US" smtClean="0"/>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ADD3EE-E484-475E-A2A5-1C90D6437205}" type="slidenum">
              <a:rPr lang="en-US" smtClean="0"/>
              <a:t>‹#›</a:t>
            </a:fld>
            <a:endParaRPr lang="en-US"/>
          </a:p>
        </p:txBody>
      </p:sp>
    </p:spTree>
    <p:extLst>
      <p:ext uri="{BB962C8B-B14F-4D97-AF65-F5344CB8AC3E}">
        <p14:creationId xmlns:p14="http://schemas.microsoft.com/office/powerpoint/2010/main" val="1555113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21BF36-9D5B-45BE-9A9C-E22F79103B67}" type="datetime1">
              <a:rPr lang="en-US" smtClean="0"/>
              <a:t>4/22/2016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ADD3EE-E484-475E-A2A5-1C90D6437205}" type="slidenum">
              <a:rPr lang="en-US" smtClean="0"/>
              <a:t>‹#›</a:t>
            </a:fld>
            <a:endParaRPr lang="en-US" dirty="0"/>
          </a:p>
        </p:txBody>
      </p:sp>
    </p:spTree>
    <p:extLst>
      <p:ext uri="{BB962C8B-B14F-4D97-AF65-F5344CB8AC3E}">
        <p14:creationId xmlns:p14="http://schemas.microsoft.com/office/powerpoint/2010/main" val="4193238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IBIS 6.2 Editorial Resolutions</a:t>
            </a:r>
            <a:endParaRPr lang="en-US" dirty="0"/>
          </a:p>
        </p:txBody>
      </p:sp>
      <p:sp>
        <p:nvSpPr>
          <p:cNvPr id="3" name="Subtitle 2"/>
          <p:cNvSpPr>
            <a:spLocks noGrp="1"/>
          </p:cNvSpPr>
          <p:nvPr>
            <p:ph type="subTitle" idx="1"/>
          </p:nvPr>
        </p:nvSpPr>
        <p:spPr/>
        <p:txBody>
          <a:bodyPr>
            <a:normAutofit/>
          </a:bodyPr>
          <a:lstStyle/>
          <a:p>
            <a:r>
              <a:rPr lang="en-US" dirty="0" smtClean="0"/>
              <a:t>rev 2</a:t>
            </a:r>
          </a:p>
          <a:p>
            <a:r>
              <a:rPr lang="en-US" dirty="0" smtClean="0"/>
              <a:t>15 Apr 2016</a:t>
            </a:r>
          </a:p>
          <a:p>
            <a:r>
              <a:rPr lang="en-US" sz="2600" dirty="0" smtClean="0"/>
              <a:t>NOTE: IBIS page numbers refer to ver6_1.pdf</a:t>
            </a:r>
            <a:endParaRPr lang="en-US" sz="2600" dirty="0"/>
          </a:p>
        </p:txBody>
      </p:sp>
      <p:sp>
        <p:nvSpPr>
          <p:cNvPr id="4" name="Date Placeholder 3"/>
          <p:cNvSpPr>
            <a:spLocks noGrp="1"/>
          </p:cNvSpPr>
          <p:nvPr>
            <p:ph type="dt" sz="half" idx="10"/>
          </p:nvPr>
        </p:nvSpPr>
        <p:spPr/>
        <p:txBody>
          <a:bodyPr/>
          <a:lstStyle/>
          <a:p>
            <a:fld id="{66AE074F-15B3-44CC-A922-BF8E0D9B8109}" type="datetime1">
              <a:rPr lang="en-US" smtClean="0"/>
              <a:t>4/22/2016</a:t>
            </a:fld>
            <a:endParaRPr lang="en-US" dirty="0"/>
          </a:p>
        </p:txBody>
      </p:sp>
      <p:sp>
        <p:nvSpPr>
          <p:cNvPr id="5" name="Slide Number Placeholder 4"/>
          <p:cNvSpPr>
            <a:spLocks noGrp="1"/>
          </p:cNvSpPr>
          <p:nvPr>
            <p:ph type="sldNum" sz="quarter" idx="12"/>
          </p:nvPr>
        </p:nvSpPr>
        <p:spPr/>
        <p:txBody>
          <a:bodyPr/>
          <a:lstStyle/>
          <a:p>
            <a:fld id="{C7ADD3EE-E484-475E-A2A5-1C90D6437205}" type="slidenum">
              <a:rPr lang="en-US" smtClean="0"/>
              <a:t>1</a:t>
            </a:fld>
            <a:endParaRPr lang="en-US"/>
          </a:p>
        </p:txBody>
      </p:sp>
    </p:spTree>
    <p:extLst>
      <p:ext uri="{BB962C8B-B14F-4D97-AF65-F5344CB8AC3E}">
        <p14:creationId xmlns:p14="http://schemas.microsoft.com/office/powerpoint/2010/main" val="220523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C_comp, page 33</a:t>
            </a:r>
            <a:endParaRPr lang="en-US" dirty="0"/>
          </a:p>
        </p:txBody>
      </p:sp>
      <p:sp>
        <p:nvSpPr>
          <p:cNvPr id="3" name="Content Placeholder 2"/>
          <p:cNvSpPr>
            <a:spLocks noGrp="1"/>
          </p:cNvSpPr>
          <p:nvPr>
            <p:ph idx="1"/>
          </p:nvPr>
        </p:nvSpPr>
        <p:spPr/>
        <p:txBody>
          <a:bodyPr/>
          <a:lstStyle/>
          <a:p>
            <a:r>
              <a:rPr lang="en-US" dirty="0" smtClean="0"/>
              <a:t>Clarify last sentence?</a:t>
            </a:r>
          </a:p>
          <a:p>
            <a:r>
              <a:rPr lang="en-US" dirty="0" smtClean="0"/>
              <a:t>Similar clarifications needed elsewhere.</a:t>
            </a:r>
            <a:endParaRPr lang="en-US" dirty="0"/>
          </a:p>
        </p:txBody>
      </p:sp>
      <p:pic>
        <p:nvPicPr>
          <p:cNvPr id="921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b="29944"/>
          <a:stretch/>
        </p:blipFill>
        <p:spPr bwMode="auto">
          <a:xfrm>
            <a:off x="1219200" y="3784600"/>
            <a:ext cx="6657975" cy="157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r>
              <a:rPr lang="en-US" dirty="0"/>
              <a:t>4/1/2016</a:t>
            </a:r>
          </a:p>
        </p:txBody>
      </p:sp>
      <p:sp>
        <p:nvSpPr>
          <p:cNvPr id="5" name="Slide Number Placeholder 4"/>
          <p:cNvSpPr>
            <a:spLocks noGrp="1"/>
          </p:cNvSpPr>
          <p:nvPr>
            <p:ph type="sldNum" sz="quarter" idx="12"/>
          </p:nvPr>
        </p:nvSpPr>
        <p:spPr/>
        <p:txBody>
          <a:bodyPr/>
          <a:lstStyle/>
          <a:p>
            <a:fld id="{C7ADD3EE-E484-475E-A2A5-1C90D6437205}" type="slidenum">
              <a:rPr lang="en-US" smtClean="0"/>
              <a:t>10</a:t>
            </a:fld>
            <a:endParaRPr lang="en-US"/>
          </a:p>
        </p:txBody>
      </p:sp>
    </p:spTree>
    <p:extLst>
      <p:ext uri="{BB962C8B-B14F-4D97-AF65-F5344CB8AC3E}">
        <p14:creationId xmlns:p14="http://schemas.microsoft.com/office/powerpoint/2010/main" val="3296109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Vinl</a:t>
            </a:r>
            <a:r>
              <a:rPr lang="en-US" dirty="0" smtClean="0"/>
              <a:t> and </a:t>
            </a:r>
            <a:r>
              <a:rPr lang="en-US" dirty="0" err="1" smtClean="0"/>
              <a:t>Vinh</a:t>
            </a:r>
            <a:r>
              <a:rPr lang="en-US" dirty="0" smtClean="0"/>
              <a:t>, pages 33,36</a:t>
            </a:r>
            <a:endParaRPr lang="en-US" dirty="0"/>
          </a:p>
        </p:txBody>
      </p:sp>
      <p:sp>
        <p:nvSpPr>
          <p:cNvPr id="3" name="Content Placeholder 2"/>
          <p:cNvSpPr>
            <a:spLocks noGrp="1"/>
          </p:cNvSpPr>
          <p:nvPr>
            <p:ph idx="1"/>
          </p:nvPr>
        </p:nvSpPr>
        <p:spPr/>
        <p:txBody>
          <a:bodyPr>
            <a:normAutofit/>
          </a:bodyPr>
          <a:lstStyle/>
          <a:p>
            <a:r>
              <a:rPr lang="en-US" dirty="0" smtClean="0"/>
              <a:t>Specify references for Vinl and Vinh?</a:t>
            </a:r>
          </a:p>
          <a:p>
            <a:pPr lvl="1"/>
            <a:r>
              <a:rPr lang="en-US" dirty="0" smtClean="0"/>
              <a:t>[Model] </a:t>
            </a:r>
            <a:r>
              <a:rPr lang="en-US" dirty="0"/>
              <a:t>and [Model Spec] </a:t>
            </a:r>
            <a:r>
              <a:rPr lang="en-US" dirty="0" smtClean="0"/>
              <a:t>Vinl/Vinh not even defined, other than comments in an example</a:t>
            </a:r>
          </a:p>
          <a:p>
            <a:pPr lvl="1"/>
            <a:r>
              <a:rPr lang="en-US" dirty="0" smtClean="0"/>
              <a:t>Clarification on page 10 (previous slide) might suffice.</a:t>
            </a:r>
          </a:p>
          <a:p>
            <a:pPr lvl="1"/>
            <a:r>
              <a:rPr lang="en-US" dirty="0"/>
              <a:t>Need better definition for ECL/PECL</a:t>
            </a:r>
          </a:p>
          <a:p>
            <a:pPr lvl="1"/>
            <a:endParaRPr lang="en-US" dirty="0"/>
          </a:p>
        </p:txBody>
      </p:sp>
      <p:sp>
        <p:nvSpPr>
          <p:cNvPr id="5" name="Date Placeholder 4"/>
          <p:cNvSpPr>
            <a:spLocks noGrp="1"/>
          </p:cNvSpPr>
          <p:nvPr>
            <p:ph type="dt" sz="half" idx="10"/>
          </p:nvPr>
        </p:nvSpPr>
        <p:spPr/>
        <p:txBody>
          <a:bodyPr/>
          <a:lstStyle/>
          <a:p>
            <a:fld id="{FB75548C-7DC1-40C5-AA5B-1E9B2FE29F84}" type="datetime1">
              <a:rPr lang="en-US" smtClean="0"/>
              <a:t>4/22/2016</a:t>
            </a:fld>
            <a:endParaRPr lang="en-US" dirty="0"/>
          </a:p>
        </p:txBody>
      </p:sp>
      <p:sp>
        <p:nvSpPr>
          <p:cNvPr id="6" name="Slide Number Placeholder 5"/>
          <p:cNvSpPr>
            <a:spLocks noGrp="1"/>
          </p:cNvSpPr>
          <p:nvPr>
            <p:ph type="sldNum" sz="quarter" idx="12"/>
          </p:nvPr>
        </p:nvSpPr>
        <p:spPr/>
        <p:txBody>
          <a:bodyPr/>
          <a:lstStyle/>
          <a:p>
            <a:fld id="{C7ADD3EE-E484-475E-A2A5-1C90D6437205}" type="slidenum">
              <a:rPr lang="en-US" smtClean="0"/>
              <a:t>11</a:t>
            </a:fld>
            <a:endParaRPr lang="en-US"/>
          </a:p>
        </p:txBody>
      </p:sp>
    </p:spTree>
    <p:extLst>
      <p:ext uri="{BB962C8B-B14F-4D97-AF65-F5344CB8AC3E}">
        <p14:creationId xmlns:p14="http://schemas.microsoft.com/office/powerpoint/2010/main" val="2531404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Figures 1-2, pages 33-34</a:t>
            </a:r>
            <a:endParaRPr lang="en-US" dirty="0"/>
          </a:p>
        </p:txBody>
      </p:sp>
      <p:sp>
        <p:nvSpPr>
          <p:cNvPr id="8" name="Content Placeholder 7"/>
          <p:cNvSpPr>
            <a:spLocks noGrp="1"/>
          </p:cNvSpPr>
          <p:nvPr>
            <p:ph sz="half" idx="1"/>
          </p:nvPr>
        </p:nvSpPr>
        <p:spPr>
          <a:xfrm>
            <a:off x="457200" y="1600200"/>
            <a:ext cx="4495800" cy="4525963"/>
          </a:xfrm>
        </p:spPr>
        <p:txBody>
          <a:bodyPr/>
          <a:lstStyle/>
          <a:p>
            <a:r>
              <a:rPr lang="en-US" dirty="0" smtClean="0"/>
              <a:t>Change ground symbol to ?</a:t>
            </a:r>
          </a:p>
          <a:p>
            <a:r>
              <a:rPr lang="en-US" dirty="0" smtClean="0"/>
              <a:t>Show Vref as a voltage source symbol with two terminals?</a:t>
            </a:r>
          </a:p>
          <a:p>
            <a:r>
              <a:rPr lang="en-US" dirty="0" smtClean="0"/>
              <a:t>Show buffer reference terminals?</a:t>
            </a:r>
          </a:p>
          <a:p>
            <a:r>
              <a:rPr lang="en-US" dirty="0" smtClean="0"/>
              <a:t>Correct “dangling”</a:t>
            </a:r>
            <a:endParaRPr lang="en-US" dirty="0"/>
          </a:p>
        </p:txBody>
      </p:sp>
      <p:pic>
        <p:nvPicPr>
          <p:cNvPr id="2050"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715000" y="1752600"/>
            <a:ext cx="2438400" cy="1285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3238500"/>
            <a:ext cx="3000375"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Date Placeholder 2"/>
          <p:cNvSpPr>
            <a:spLocks noGrp="1"/>
          </p:cNvSpPr>
          <p:nvPr>
            <p:ph type="dt" sz="half" idx="10"/>
          </p:nvPr>
        </p:nvSpPr>
        <p:spPr/>
        <p:txBody>
          <a:bodyPr/>
          <a:lstStyle/>
          <a:p>
            <a:fld id="{C7A5F39F-A5ED-4606-BF41-57A730E23BD5}" type="datetime1">
              <a:rPr lang="en-US" smtClean="0"/>
              <a:t>4/22/2016</a:t>
            </a:fld>
            <a:endParaRPr lang="en-US"/>
          </a:p>
        </p:txBody>
      </p:sp>
      <p:sp>
        <p:nvSpPr>
          <p:cNvPr id="4" name="Slide Number Placeholder 3"/>
          <p:cNvSpPr>
            <a:spLocks noGrp="1"/>
          </p:cNvSpPr>
          <p:nvPr>
            <p:ph type="sldNum" sz="quarter" idx="12"/>
          </p:nvPr>
        </p:nvSpPr>
        <p:spPr/>
        <p:txBody>
          <a:bodyPr/>
          <a:lstStyle/>
          <a:p>
            <a:fld id="{C7ADD3EE-E484-475E-A2A5-1C90D6437205}" type="slidenum">
              <a:rPr lang="en-US" smtClean="0"/>
              <a:t>12</a:t>
            </a:fld>
            <a:endParaRPr lang="en-US"/>
          </a:p>
        </p:txBody>
      </p:sp>
    </p:spTree>
    <p:extLst>
      <p:ext uri="{BB962C8B-B14F-4D97-AF65-F5344CB8AC3E}">
        <p14:creationId xmlns:p14="http://schemas.microsoft.com/office/powerpoint/2010/main" val="2207791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[Voltage Range], [* Reference], pages 49-51</a:t>
            </a:r>
            <a:endParaRPr lang="en-US" dirty="0"/>
          </a:p>
        </p:txBody>
      </p:sp>
      <p:sp>
        <p:nvSpPr>
          <p:cNvPr id="5" name="Content Placeholder 4"/>
          <p:cNvSpPr>
            <a:spLocks noGrp="1"/>
          </p:cNvSpPr>
          <p:nvPr>
            <p:ph idx="1"/>
          </p:nvPr>
        </p:nvSpPr>
        <p:spPr/>
        <p:txBody>
          <a:bodyPr>
            <a:normAutofit/>
          </a:bodyPr>
          <a:lstStyle/>
          <a:p>
            <a:r>
              <a:rPr lang="en-US" sz="2400" dirty="0" smtClean="0"/>
              <a:t>Change Description to </a:t>
            </a:r>
            <a:r>
              <a:rPr lang="en-US" sz="2000" dirty="0" smtClean="0"/>
              <a:t>clarify that these are voltage values?</a:t>
            </a:r>
          </a:p>
          <a:p>
            <a:pPr lvl="1"/>
            <a:r>
              <a:rPr lang="en-US" sz="1600" dirty="0" smtClean="0"/>
              <a:t>Nodes and voltage values are mixed up.</a:t>
            </a:r>
          </a:p>
          <a:p>
            <a:r>
              <a:rPr lang="en-US" sz="2400" dirty="0" smtClean="0"/>
              <a:t>Add figure showing terminals and supplies?</a:t>
            </a:r>
          </a:p>
          <a:p>
            <a:pPr lvl="1"/>
            <a:r>
              <a:rPr lang="en-US" sz="2000" dirty="0" smtClean="0"/>
              <a:t>Especially show what reference node of each supply is connected to.</a:t>
            </a:r>
            <a:endParaRPr lang="en-US" sz="2000"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276600"/>
            <a:ext cx="6810375"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Date Placeholder 2"/>
          <p:cNvSpPr>
            <a:spLocks noGrp="1"/>
          </p:cNvSpPr>
          <p:nvPr>
            <p:ph type="dt" sz="half" idx="10"/>
          </p:nvPr>
        </p:nvSpPr>
        <p:spPr/>
        <p:txBody>
          <a:bodyPr/>
          <a:lstStyle/>
          <a:p>
            <a:fld id="{E60F3901-D728-48F0-921D-C0F9475B4140}" type="datetime1">
              <a:rPr lang="en-US" smtClean="0"/>
              <a:t>4/22/2016</a:t>
            </a:fld>
            <a:endParaRPr lang="en-US"/>
          </a:p>
        </p:txBody>
      </p:sp>
      <p:sp>
        <p:nvSpPr>
          <p:cNvPr id="4" name="Slide Number Placeholder 3"/>
          <p:cNvSpPr>
            <a:spLocks noGrp="1"/>
          </p:cNvSpPr>
          <p:nvPr>
            <p:ph type="sldNum" sz="quarter" idx="12"/>
          </p:nvPr>
        </p:nvSpPr>
        <p:spPr/>
        <p:txBody>
          <a:bodyPr/>
          <a:lstStyle/>
          <a:p>
            <a:fld id="{C7ADD3EE-E484-475E-A2A5-1C90D6437205}" type="slidenum">
              <a:rPr lang="en-US" smtClean="0"/>
              <a:t>13</a:t>
            </a:fld>
            <a:endParaRPr lang="en-US"/>
          </a:p>
        </p:txBody>
      </p:sp>
    </p:spTree>
    <p:extLst>
      <p:ext uri="{BB962C8B-B14F-4D97-AF65-F5344CB8AC3E}">
        <p14:creationId xmlns:p14="http://schemas.microsoft.com/office/powerpoint/2010/main" val="1507660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600" dirty="0" smtClean="0"/>
              <a:t>I-V table reference connections, page 53</a:t>
            </a:r>
            <a:endParaRPr lang="en-US" sz="3600" dirty="0"/>
          </a:p>
        </p:txBody>
      </p:sp>
      <p:sp>
        <p:nvSpPr>
          <p:cNvPr id="6" name="Content Placeholder 5"/>
          <p:cNvSpPr>
            <a:spLocks noGrp="1"/>
          </p:cNvSpPr>
          <p:nvPr>
            <p:ph idx="1"/>
          </p:nvPr>
        </p:nvSpPr>
        <p:spPr/>
        <p:txBody>
          <a:bodyPr>
            <a:normAutofit/>
          </a:bodyPr>
          <a:lstStyle/>
          <a:p>
            <a:r>
              <a:rPr lang="en-US" sz="2400" dirty="0" smtClean="0"/>
              <a:t>[Pullup] source </a:t>
            </a:r>
            <a:r>
              <a:rPr lang="en-US" sz="2400" dirty="0"/>
              <a:t>is referenced to </a:t>
            </a:r>
            <a:r>
              <a:rPr lang="en-US" sz="2400" dirty="0" smtClean="0"/>
              <a:t>a POWER pin?</a:t>
            </a:r>
          </a:p>
          <a:p>
            <a:r>
              <a:rPr lang="en-US" sz="2400" dirty="0" smtClean="0"/>
              <a:t>[Pulldown] </a:t>
            </a:r>
            <a:r>
              <a:rPr lang="en-US" sz="2400" dirty="0"/>
              <a:t>source is referenced to </a:t>
            </a:r>
            <a:r>
              <a:rPr lang="en-US" sz="2400" dirty="0" smtClean="0"/>
              <a:t>a GND pin?</a:t>
            </a:r>
          </a:p>
          <a:p>
            <a:r>
              <a:rPr lang="en-US" sz="2400" dirty="0" smtClean="0"/>
              <a:t>For ECL [Pulldown] </a:t>
            </a:r>
            <a:r>
              <a:rPr lang="en-US" sz="2400" dirty="0"/>
              <a:t>source is </a:t>
            </a:r>
            <a:r>
              <a:rPr lang="en-US" sz="2400" dirty="0" smtClean="0"/>
              <a:t>referenced to a GND or POWER pin?</a:t>
            </a:r>
          </a:p>
          <a:p>
            <a:r>
              <a:rPr lang="en-US" sz="2400" dirty="0" smtClean="0"/>
              <a:t>[POWER Clamp</a:t>
            </a:r>
            <a:r>
              <a:rPr lang="en-US" sz="2400" dirty="0"/>
              <a:t>] source referenced to</a:t>
            </a:r>
            <a:r>
              <a:rPr lang="en-US" sz="2400" dirty="0" smtClean="0"/>
              <a:t>?</a:t>
            </a:r>
          </a:p>
          <a:p>
            <a:r>
              <a:rPr lang="en-US" sz="2400" dirty="0" smtClean="0"/>
              <a:t>[GND Clamp</a:t>
            </a:r>
            <a:r>
              <a:rPr lang="en-US" sz="2400" dirty="0"/>
              <a:t>] source referenced </a:t>
            </a:r>
            <a:r>
              <a:rPr lang="en-US" sz="2400" dirty="0" smtClean="0"/>
              <a:t>to?</a:t>
            </a:r>
          </a:p>
          <a:p>
            <a:r>
              <a:rPr lang="en-US" sz="2400" dirty="0" smtClean="0"/>
              <a:t>With [Pin Mapping] it may not be pins?</a:t>
            </a:r>
            <a:endParaRPr lang="en-US" sz="2400"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0917" y="4867275"/>
            <a:ext cx="5448300" cy="1076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Date Placeholder 1"/>
          <p:cNvSpPr>
            <a:spLocks noGrp="1"/>
          </p:cNvSpPr>
          <p:nvPr>
            <p:ph type="dt" sz="half" idx="10"/>
          </p:nvPr>
        </p:nvSpPr>
        <p:spPr/>
        <p:txBody>
          <a:bodyPr/>
          <a:lstStyle/>
          <a:p>
            <a:fld id="{BC46F1CF-7551-4EC4-81ED-C3B4760890F2}" type="datetime1">
              <a:rPr lang="en-US" smtClean="0"/>
              <a:t>4/22/2016</a:t>
            </a:fld>
            <a:endParaRPr lang="en-US"/>
          </a:p>
        </p:txBody>
      </p:sp>
      <p:sp>
        <p:nvSpPr>
          <p:cNvPr id="3" name="Slide Number Placeholder 2"/>
          <p:cNvSpPr>
            <a:spLocks noGrp="1"/>
          </p:cNvSpPr>
          <p:nvPr>
            <p:ph type="sldNum" sz="quarter" idx="12"/>
          </p:nvPr>
        </p:nvSpPr>
        <p:spPr/>
        <p:txBody>
          <a:bodyPr/>
          <a:lstStyle/>
          <a:p>
            <a:fld id="{C7ADD3EE-E484-475E-A2A5-1C90D6437205}" type="slidenum">
              <a:rPr lang="en-US" smtClean="0"/>
              <a:t>14</a:t>
            </a:fld>
            <a:endParaRPr lang="en-US"/>
          </a:p>
        </p:txBody>
      </p:sp>
    </p:spTree>
    <p:extLst>
      <p:ext uri="{BB962C8B-B14F-4D97-AF65-F5344CB8AC3E}">
        <p14:creationId xmlns:p14="http://schemas.microsoft.com/office/powerpoint/2010/main" val="1494574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Figures 7-10, pages 57-59</a:t>
            </a:r>
            <a:endParaRPr lang="en-US" dirty="0"/>
          </a:p>
        </p:txBody>
      </p:sp>
      <p:sp>
        <p:nvSpPr>
          <p:cNvPr id="3" name="Content Placeholder 2"/>
          <p:cNvSpPr>
            <a:spLocks noGrp="1"/>
          </p:cNvSpPr>
          <p:nvPr>
            <p:ph sz="half" idx="1"/>
          </p:nvPr>
        </p:nvSpPr>
        <p:spPr/>
        <p:txBody>
          <a:bodyPr>
            <a:normAutofit/>
          </a:bodyPr>
          <a:lstStyle/>
          <a:p>
            <a:r>
              <a:rPr lang="en-US" sz="2400" dirty="0" smtClean="0"/>
              <a:t>Change </a:t>
            </a:r>
            <a:r>
              <a:rPr lang="en-US" sz="2400" dirty="0" err="1" smtClean="0"/>
              <a:t>Vcc</a:t>
            </a:r>
            <a:r>
              <a:rPr lang="en-US" sz="2400" dirty="0" smtClean="0"/>
              <a:t> to POWER?</a:t>
            </a:r>
          </a:p>
          <a:p>
            <a:r>
              <a:rPr lang="en-US" sz="2400" dirty="0" smtClean="0"/>
              <a:t>Show them as terminals?</a:t>
            </a:r>
          </a:p>
          <a:p>
            <a:r>
              <a:rPr lang="en-US" sz="2400" dirty="0" smtClean="0"/>
              <a:t>Show external sources in circuits?</a:t>
            </a:r>
          </a:p>
          <a:p>
            <a:r>
              <a:rPr lang="en-US" sz="2400" dirty="0" smtClean="0"/>
              <a:t>[Pullup Reference]?</a:t>
            </a:r>
          </a:p>
          <a:p>
            <a:endParaRPr lang="en-US" sz="2400" dirty="0" smtClean="0"/>
          </a:p>
          <a:p>
            <a:endParaRPr lang="en-US" sz="2400" dirty="0"/>
          </a:p>
        </p:txBody>
      </p:sp>
      <p:pic>
        <p:nvPicPr>
          <p:cNvPr id="3074"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2633736" y="4038600"/>
            <a:ext cx="2515994"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072" y="4019022"/>
            <a:ext cx="2547864"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1673756"/>
            <a:ext cx="2269004"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76342" y="4004734"/>
            <a:ext cx="3281795"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D214DF28-BF24-464F-85D0-559932D9C145}" type="datetime1">
              <a:rPr lang="en-US" smtClean="0"/>
              <a:t>4/22/2016</a:t>
            </a:fld>
            <a:endParaRPr lang="en-US"/>
          </a:p>
        </p:txBody>
      </p:sp>
      <p:sp>
        <p:nvSpPr>
          <p:cNvPr id="5" name="Slide Number Placeholder 4"/>
          <p:cNvSpPr>
            <a:spLocks noGrp="1"/>
          </p:cNvSpPr>
          <p:nvPr>
            <p:ph type="sldNum" sz="quarter" idx="12"/>
          </p:nvPr>
        </p:nvSpPr>
        <p:spPr/>
        <p:txBody>
          <a:bodyPr/>
          <a:lstStyle/>
          <a:p>
            <a:fld id="{C7ADD3EE-E484-475E-A2A5-1C90D6437205}" type="slidenum">
              <a:rPr lang="en-US" smtClean="0"/>
              <a:t>15</a:t>
            </a:fld>
            <a:endParaRPr lang="en-US"/>
          </a:p>
        </p:txBody>
      </p:sp>
    </p:spTree>
    <p:extLst>
      <p:ext uri="{BB962C8B-B14F-4D97-AF65-F5344CB8AC3E}">
        <p14:creationId xmlns:p14="http://schemas.microsoft.com/office/powerpoint/2010/main" val="4215680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11, page 62</a:t>
            </a:r>
            <a:endParaRPr lang="en-US" dirty="0"/>
          </a:p>
        </p:txBody>
      </p:sp>
      <p:sp>
        <p:nvSpPr>
          <p:cNvPr id="3" name="Content Placeholder 2"/>
          <p:cNvSpPr>
            <a:spLocks noGrp="1"/>
          </p:cNvSpPr>
          <p:nvPr>
            <p:ph sz="half" idx="1"/>
          </p:nvPr>
        </p:nvSpPr>
        <p:spPr>
          <a:xfrm>
            <a:off x="457200" y="1600200"/>
            <a:ext cx="4267200" cy="4525963"/>
          </a:xfrm>
        </p:spPr>
        <p:txBody>
          <a:bodyPr>
            <a:normAutofit/>
          </a:bodyPr>
          <a:lstStyle/>
          <a:p>
            <a:r>
              <a:rPr lang="en-US" sz="2400" dirty="0"/>
              <a:t>Change ground symbol </a:t>
            </a:r>
            <a:r>
              <a:rPr lang="en-US" sz="2400" dirty="0" smtClean="0"/>
              <a:t>to ?</a:t>
            </a:r>
          </a:p>
          <a:p>
            <a:r>
              <a:rPr lang="en-US" sz="2400" dirty="0"/>
              <a:t>Show </a:t>
            </a:r>
            <a:r>
              <a:rPr lang="en-US" sz="2400" dirty="0" smtClean="0"/>
              <a:t>reference </a:t>
            </a:r>
            <a:r>
              <a:rPr lang="en-US" sz="2400" dirty="0"/>
              <a:t>terminals connected through POWER and GND pins to external </a:t>
            </a:r>
            <a:r>
              <a:rPr lang="en-US" sz="2400" dirty="0" smtClean="0"/>
              <a:t>sources at [POWER Clamp Ref] and [GND Clamp Ref].</a:t>
            </a:r>
          </a:p>
          <a:p>
            <a:r>
              <a:rPr lang="en-US" sz="2400" dirty="0" smtClean="0"/>
              <a:t>Show other types?</a:t>
            </a:r>
            <a:endParaRPr lang="en-US" sz="2400" dirty="0"/>
          </a:p>
          <a:p>
            <a:endParaRPr lang="en-US" sz="2400" dirty="0"/>
          </a:p>
        </p:txBody>
      </p:sp>
      <p:pic>
        <p:nvPicPr>
          <p:cNvPr id="2050"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648200" y="1915857"/>
            <a:ext cx="4038600" cy="38946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2F9B2DD4-2E49-47FB-84C2-474534AC3C81}" type="datetime1">
              <a:rPr lang="en-US" smtClean="0"/>
              <a:t>4/22/2016</a:t>
            </a:fld>
            <a:endParaRPr lang="en-US"/>
          </a:p>
        </p:txBody>
      </p:sp>
      <p:sp>
        <p:nvSpPr>
          <p:cNvPr id="5" name="Slide Number Placeholder 4"/>
          <p:cNvSpPr>
            <a:spLocks noGrp="1"/>
          </p:cNvSpPr>
          <p:nvPr>
            <p:ph type="sldNum" sz="quarter" idx="12"/>
          </p:nvPr>
        </p:nvSpPr>
        <p:spPr/>
        <p:txBody>
          <a:bodyPr/>
          <a:lstStyle/>
          <a:p>
            <a:fld id="{C7ADD3EE-E484-475E-A2A5-1C90D6437205}" type="slidenum">
              <a:rPr lang="en-US" smtClean="0"/>
              <a:t>16</a:t>
            </a:fld>
            <a:endParaRPr lang="en-US"/>
          </a:p>
        </p:txBody>
      </p:sp>
    </p:spTree>
    <p:extLst>
      <p:ext uri="{BB962C8B-B14F-4D97-AF65-F5344CB8AC3E}">
        <p14:creationId xmlns:p14="http://schemas.microsoft.com/office/powerpoint/2010/main" val="1883308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15, page 72</a:t>
            </a:r>
            <a:endParaRPr lang="en-US" dirty="0"/>
          </a:p>
        </p:txBody>
      </p:sp>
      <p:sp>
        <p:nvSpPr>
          <p:cNvPr id="3" name="Content Placeholder 2"/>
          <p:cNvSpPr>
            <a:spLocks noGrp="1"/>
          </p:cNvSpPr>
          <p:nvPr>
            <p:ph idx="1"/>
          </p:nvPr>
        </p:nvSpPr>
        <p:spPr/>
        <p:txBody>
          <a:bodyPr/>
          <a:lstStyle/>
          <a:p>
            <a:r>
              <a:rPr lang="en-US" dirty="0" smtClean="0"/>
              <a:t>Dangling?</a:t>
            </a:r>
          </a:p>
          <a:p>
            <a:r>
              <a:rPr lang="en-US" dirty="0" smtClean="0"/>
              <a:t>Only to show relationship of DUT &amp; Fixture?</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581400"/>
            <a:ext cx="4791075" cy="2114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2B4B4795-DCD7-4F97-85CE-1495C49DC62C}" type="datetime1">
              <a:rPr lang="en-US" smtClean="0"/>
              <a:t>4/22/2016</a:t>
            </a:fld>
            <a:endParaRPr lang="en-US"/>
          </a:p>
        </p:txBody>
      </p:sp>
      <p:sp>
        <p:nvSpPr>
          <p:cNvPr id="5" name="Slide Number Placeholder 4"/>
          <p:cNvSpPr>
            <a:spLocks noGrp="1"/>
          </p:cNvSpPr>
          <p:nvPr>
            <p:ph type="sldNum" sz="quarter" idx="12"/>
          </p:nvPr>
        </p:nvSpPr>
        <p:spPr/>
        <p:txBody>
          <a:bodyPr/>
          <a:lstStyle/>
          <a:p>
            <a:fld id="{C7ADD3EE-E484-475E-A2A5-1C90D6437205}" type="slidenum">
              <a:rPr lang="en-US" smtClean="0"/>
              <a:t>17</a:t>
            </a:fld>
            <a:endParaRPr lang="en-US"/>
          </a:p>
        </p:txBody>
      </p:sp>
    </p:spTree>
    <p:extLst>
      <p:ext uri="{BB962C8B-B14F-4D97-AF65-F5344CB8AC3E}">
        <p14:creationId xmlns:p14="http://schemas.microsoft.com/office/powerpoint/2010/main" val="2476389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16, page 72</a:t>
            </a:r>
            <a:endParaRPr lang="en-US" dirty="0"/>
          </a:p>
        </p:txBody>
      </p:sp>
      <p:sp>
        <p:nvSpPr>
          <p:cNvPr id="4" name="Content Placeholder 3"/>
          <p:cNvSpPr>
            <a:spLocks noGrp="1"/>
          </p:cNvSpPr>
          <p:nvPr>
            <p:ph sz="half" idx="1"/>
          </p:nvPr>
        </p:nvSpPr>
        <p:spPr/>
        <p:txBody>
          <a:bodyPr>
            <a:normAutofit/>
          </a:bodyPr>
          <a:lstStyle/>
          <a:p>
            <a:r>
              <a:rPr lang="en-US" sz="2000" dirty="0" smtClean="0"/>
              <a:t>Change ground symbol to ?</a:t>
            </a:r>
          </a:p>
          <a:p>
            <a:r>
              <a:rPr lang="en-US" sz="2000" dirty="0" smtClean="0"/>
              <a:t>Show all reference terminals connected through POWER and GND pins to external sources?</a:t>
            </a:r>
          </a:p>
          <a:p>
            <a:r>
              <a:rPr lang="en-US" sz="2000" dirty="0" smtClean="0"/>
              <a:t>Clarify “absolute GND”</a:t>
            </a:r>
          </a:p>
          <a:p>
            <a:r>
              <a:rPr lang="en-US" sz="2000" dirty="0" smtClean="0"/>
              <a:t>Clarify C_comp?</a:t>
            </a:r>
          </a:p>
          <a:p>
            <a:r>
              <a:rPr lang="en-US" sz="2000" dirty="0" smtClean="0"/>
              <a:t>Clarify last sentence?</a:t>
            </a:r>
          </a:p>
          <a:p>
            <a:r>
              <a:rPr lang="en-US" sz="2000" dirty="0" smtClean="0"/>
              <a:t>Separate diagram for ECL?</a:t>
            </a:r>
          </a:p>
          <a:p>
            <a:r>
              <a:rPr lang="en-US" sz="2000" dirty="0" smtClean="0"/>
              <a:t>[Voltage Range]?</a:t>
            </a:r>
            <a:endParaRPr lang="en-US" sz="2000" dirty="0"/>
          </a:p>
        </p:txBody>
      </p:sp>
      <p:pic>
        <p:nvPicPr>
          <p:cNvPr id="7"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648200" y="1371600"/>
            <a:ext cx="4038600" cy="30687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1375" y="4572000"/>
            <a:ext cx="5381625" cy="2047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Date Placeholder 2"/>
          <p:cNvSpPr>
            <a:spLocks noGrp="1"/>
          </p:cNvSpPr>
          <p:nvPr>
            <p:ph type="dt" sz="half" idx="10"/>
          </p:nvPr>
        </p:nvSpPr>
        <p:spPr/>
        <p:txBody>
          <a:bodyPr/>
          <a:lstStyle/>
          <a:p>
            <a:fld id="{06833762-30BB-4AD1-8BA2-0501F9148535}" type="datetime1">
              <a:rPr lang="en-US" smtClean="0"/>
              <a:t>4/22/2016</a:t>
            </a:fld>
            <a:endParaRPr lang="en-US"/>
          </a:p>
        </p:txBody>
      </p:sp>
      <p:sp>
        <p:nvSpPr>
          <p:cNvPr id="5" name="Slide Number Placeholder 4"/>
          <p:cNvSpPr>
            <a:spLocks noGrp="1"/>
          </p:cNvSpPr>
          <p:nvPr>
            <p:ph type="sldNum" sz="quarter" idx="12"/>
          </p:nvPr>
        </p:nvSpPr>
        <p:spPr/>
        <p:txBody>
          <a:bodyPr/>
          <a:lstStyle/>
          <a:p>
            <a:fld id="{C7ADD3EE-E484-475E-A2A5-1C90D6437205}" type="slidenum">
              <a:rPr lang="en-US" smtClean="0"/>
              <a:t>18</a:t>
            </a:fld>
            <a:endParaRPr lang="en-US"/>
          </a:p>
        </p:txBody>
      </p:sp>
    </p:spTree>
    <p:extLst>
      <p:ext uri="{BB962C8B-B14F-4D97-AF65-F5344CB8AC3E}">
        <p14:creationId xmlns:p14="http://schemas.microsoft.com/office/powerpoint/2010/main" val="1066946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17, Page 73</a:t>
            </a:r>
            <a:endParaRPr lang="en-US" dirty="0"/>
          </a:p>
        </p:txBody>
      </p:sp>
      <p:sp>
        <p:nvSpPr>
          <p:cNvPr id="5" name="Content Placeholder 4"/>
          <p:cNvSpPr>
            <a:spLocks noGrp="1"/>
          </p:cNvSpPr>
          <p:nvPr>
            <p:ph idx="1"/>
          </p:nvPr>
        </p:nvSpPr>
        <p:spPr>
          <a:xfrm>
            <a:off x="457200" y="1600200"/>
            <a:ext cx="4495800" cy="4525963"/>
          </a:xfrm>
        </p:spPr>
        <p:txBody>
          <a:bodyPr>
            <a:normAutofit/>
          </a:bodyPr>
          <a:lstStyle/>
          <a:p>
            <a:r>
              <a:rPr lang="en-US" sz="2400" dirty="0"/>
              <a:t>Show all reference terminals connected through POWER and GND pins to external sources</a:t>
            </a:r>
            <a:r>
              <a:rPr lang="en-US" sz="2400" dirty="0" smtClean="0"/>
              <a:t>?</a:t>
            </a:r>
          </a:p>
          <a:p>
            <a:r>
              <a:rPr lang="en-US" sz="2400" dirty="0" smtClean="0"/>
              <a:t>Show Sig terminal connected to test fixture load?</a:t>
            </a:r>
          </a:p>
          <a:p>
            <a:r>
              <a:rPr lang="en-US" sz="2400" dirty="0" smtClean="0"/>
              <a:t>Is this DUT or DIA?</a:t>
            </a:r>
          </a:p>
          <a:p>
            <a:r>
              <a:rPr lang="en-US" sz="2400" dirty="0" smtClean="0"/>
              <a:t>L_VDDQ &amp; R_VDDQ are on-die</a:t>
            </a:r>
            <a:endParaRPr lang="en-US" sz="2400" dirty="0"/>
          </a:p>
          <a:p>
            <a:endParaRPr lang="en-US" sz="2400"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2514600"/>
            <a:ext cx="3667125" cy="3505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Date Placeholder 2"/>
          <p:cNvSpPr>
            <a:spLocks noGrp="1"/>
          </p:cNvSpPr>
          <p:nvPr>
            <p:ph type="dt" sz="half" idx="10"/>
          </p:nvPr>
        </p:nvSpPr>
        <p:spPr/>
        <p:txBody>
          <a:bodyPr/>
          <a:lstStyle/>
          <a:p>
            <a:fld id="{B7F314CD-D8EF-4BCA-B704-946601817731}" type="datetime1">
              <a:rPr lang="en-US" smtClean="0"/>
              <a:t>4/22/2016</a:t>
            </a:fld>
            <a:endParaRPr lang="en-US"/>
          </a:p>
        </p:txBody>
      </p:sp>
      <p:sp>
        <p:nvSpPr>
          <p:cNvPr id="4" name="Slide Number Placeholder 3"/>
          <p:cNvSpPr>
            <a:spLocks noGrp="1"/>
          </p:cNvSpPr>
          <p:nvPr>
            <p:ph type="sldNum" sz="quarter" idx="12"/>
          </p:nvPr>
        </p:nvSpPr>
        <p:spPr/>
        <p:txBody>
          <a:bodyPr/>
          <a:lstStyle/>
          <a:p>
            <a:fld id="{C7ADD3EE-E484-475E-A2A5-1C90D6437205}" type="slidenum">
              <a:rPr lang="en-US" smtClean="0"/>
              <a:t>19</a:t>
            </a:fld>
            <a:endParaRPr lang="en-US"/>
          </a:p>
        </p:txBody>
      </p:sp>
    </p:spTree>
    <p:extLst>
      <p:ext uri="{BB962C8B-B14F-4D97-AF65-F5344CB8AC3E}">
        <p14:creationId xmlns:p14="http://schemas.microsoft.com/office/powerpoint/2010/main" val="2004551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BIRD Process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Most edits can be contained in a single BIRD with the edited IBIS 6.2 as an attachment.</a:t>
            </a:r>
          </a:p>
          <a:p>
            <a:r>
              <a:rPr lang="en-US" dirty="0" smtClean="0"/>
              <a:t>We will need to maintain at least a general summary of changes made for the BIRD text and for the specification revision history.</a:t>
            </a:r>
          </a:p>
          <a:p>
            <a:r>
              <a:rPr lang="en-US" dirty="0" smtClean="0"/>
              <a:t>Some technical changes may require separately written BIRDs, particularly if the parser is affected.</a:t>
            </a:r>
          </a:p>
          <a:p>
            <a:pPr lvl="1"/>
            <a:r>
              <a:rPr lang="en-US" dirty="0" smtClean="0"/>
              <a:t>The editorial BIRD will incorporate these changes already.</a:t>
            </a:r>
          </a:p>
          <a:p>
            <a:r>
              <a:rPr lang="en-US" dirty="0" smtClean="0"/>
              <a:t>BIRDs will be submitted directly from this task group.</a:t>
            </a:r>
            <a:endParaRPr lang="en-US" dirty="0"/>
          </a:p>
        </p:txBody>
      </p:sp>
      <p:sp>
        <p:nvSpPr>
          <p:cNvPr id="4" name="Date Placeholder 3"/>
          <p:cNvSpPr>
            <a:spLocks noGrp="1"/>
          </p:cNvSpPr>
          <p:nvPr>
            <p:ph type="dt" sz="half" idx="10"/>
          </p:nvPr>
        </p:nvSpPr>
        <p:spPr/>
        <p:txBody>
          <a:bodyPr/>
          <a:lstStyle/>
          <a:p>
            <a:r>
              <a:rPr lang="en-US" dirty="0" smtClean="0"/>
              <a:t>4/1/2016</a:t>
            </a:r>
            <a:endParaRPr lang="en-US" dirty="0"/>
          </a:p>
        </p:txBody>
      </p:sp>
      <p:sp>
        <p:nvSpPr>
          <p:cNvPr id="5" name="Slide Number Placeholder 4"/>
          <p:cNvSpPr>
            <a:spLocks noGrp="1"/>
          </p:cNvSpPr>
          <p:nvPr>
            <p:ph type="sldNum" sz="quarter" idx="12"/>
          </p:nvPr>
        </p:nvSpPr>
        <p:spPr/>
        <p:txBody>
          <a:bodyPr/>
          <a:lstStyle/>
          <a:p>
            <a:fld id="{C7ADD3EE-E484-475E-A2A5-1C90D6437205}" type="slidenum">
              <a:rPr lang="en-US" smtClean="0"/>
              <a:t>2</a:t>
            </a:fld>
            <a:endParaRPr lang="en-US"/>
          </a:p>
        </p:txBody>
      </p:sp>
    </p:spTree>
    <p:extLst>
      <p:ext uri="{BB962C8B-B14F-4D97-AF65-F5344CB8AC3E}">
        <p14:creationId xmlns:p14="http://schemas.microsoft.com/office/powerpoint/2010/main" val="2616550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12, pages 93-94</a:t>
            </a:r>
            <a:endParaRPr lang="en-US" dirty="0"/>
          </a:p>
        </p:txBody>
      </p:sp>
      <p:sp>
        <p:nvSpPr>
          <p:cNvPr id="3" name="Content Placeholder 2"/>
          <p:cNvSpPr>
            <a:spLocks noGrp="1"/>
          </p:cNvSpPr>
          <p:nvPr>
            <p:ph idx="1"/>
          </p:nvPr>
        </p:nvSpPr>
        <p:spPr>
          <a:xfrm>
            <a:off x="457200" y="1600200"/>
            <a:ext cx="3505200" cy="4525963"/>
          </a:xfrm>
        </p:spPr>
        <p:txBody>
          <a:bodyPr/>
          <a:lstStyle/>
          <a:p>
            <a:r>
              <a:rPr lang="en-US" dirty="0" smtClean="0"/>
              <a:t>Clarify </a:t>
            </a:r>
            <a:r>
              <a:rPr lang="en-US" dirty="0" err="1" smtClean="0"/>
              <a:t>A_extref</a:t>
            </a:r>
            <a:r>
              <a:rPr lang="en-US" dirty="0" smtClean="0"/>
              <a:t> and </a:t>
            </a:r>
            <a:r>
              <a:rPr lang="en-US" dirty="0" err="1" smtClean="0"/>
              <a:t>A_gnd</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2743200"/>
            <a:ext cx="4981575" cy="3590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1752600"/>
            <a:ext cx="4972050" cy="101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0584641E-0AB7-482F-852F-3BFFA9575000}" type="datetime1">
              <a:rPr lang="en-US" smtClean="0"/>
              <a:t>4/22/2016</a:t>
            </a:fld>
            <a:endParaRPr lang="en-US"/>
          </a:p>
        </p:txBody>
      </p:sp>
      <p:sp>
        <p:nvSpPr>
          <p:cNvPr id="5" name="Slide Number Placeholder 4"/>
          <p:cNvSpPr>
            <a:spLocks noGrp="1"/>
          </p:cNvSpPr>
          <p:nvPr>
            <p:ph type="sldNum" sz="quarter" idx="12"/>
          </p:nvPr>
        </p:nvSpPr>
        <p:spPr/>
        <p:txBody>
          <a:bodyPr/>
          <a:lstStyle/>
          <a:p>
            <a:fld id="{C7ADD3EE-E484-475E-A2A5-1C90D6437205}" type="slidenum">
              <a:rPr lang="en-US" smtClean="0"/>
              <a:t>20</a:t>
            </a:fld>
            <a:endParaRPr lang="en-US"/>
          </a:p>
        </p:txBody>
      </p:sp>
    </p:spTree>
    <p:extLst>
      <p:ext uri="{BB962C8B-B14F-4D97-AF65-F5344CB8AC3E}">
        <p14:creationId xmlns:p14="http://schemas.microsoft.com/office/powerpoint/2010/main" val="3737133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29, page 132</a:t>
            </a:r>
            <a:endParaRPr lang="en-US" dirty="0"/>
          </a:p>
        </p:txBody>
      </p:sp>
      <p:sp>
        <p:nvSpPr>
          <p:cNvPr id="3" name="Content Placeholder 2"/>
          <p:cNvSpPr>
            <a:spLocks noGrp="1"/>
          </p:cNvSpPr>
          <p:nvPr>
            <p:ph idx="1"/>
          </p:nvPr>
        </p:nvSpPr>
        <p:spPr>
          <a:xfrm>
            <a:off x="457200" y="1600200"/>
            <a:ext cx="5029200" cy="4525963"/>
          </a:xfrm>
        </p:spPr>
        <p:txBody>
          <a:bodyPr/>
          <a:lstStyle/>
          <a:p>
            <a:r>
              <a:rPr lang="en-US" dirty="0" smtClean="0"/>
              <a:t>Is note 1 sufficient?</a:t>
            </a:r>
          </a:p>
          <a:p>
            <a:r>
              <a:rPr lang="en-US" dirty="0" smtClean="0"/>
              <a:t>Confusing use of GND as a signal name here.</a:t>
            </a:r>
          </a:p>
          <a:p>
            <a:r>
              <a:rPr lang="en-US" dirty="0" smtClean="0"/>
              <a:t>[Pin Mapping] can be used with [External Model] but not [External Circuit]?</a:t>
            </a:r>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1151" y="1524000"/>
            <a:ext cx="3437124" cy="5095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3519922B-D118-463A-B5E5-AB5FCC177387}" type="datetime1">
              <a:rPr lang="en-US" smtClean="0"/>
              <a:t>4/22/2016</a:t>
            </a:fld>
            <a:endParaRPr lang="en-US"/>
          </a:p>
        </p:txBody>
      </p:sp>
      <p:sp>
        <p:nvSpPr>
          <p:cNvPr id="5" name="Slide Number Placeholder 4"/>
          <p:cNvSpPr>
            <a:spLocks noGrp="1"/>
          </p:cNvSpPr>
          <p:nvPr>
            <p:ph type="sldNum" sz="quarter" idx="12"/>
          </p:nvPr>
        </p:nvSpPr>
        <p:spPr/>
        <p:txBody>
          <a:bodyPr/>
          <a:lstStyle/>
          <a:p>
            <a:fld id="{C7ADD3EE-E484-475E-A2A5-1C90D6437205}" type="slidenum">
              <a:rPr lang="en-US" smtClean="0"/>
              <a:t>21</a:t>
            </a:fld>
            <a:endParaRPr lang="en-US"/>
          </a:p>
        </p:txBody>
      </p:sp>
    </p:spTree>
    <p:extLst>
      <p:ext uri="{BB962C8B-B14F-4D97-AF65-F5344CB8AC3E}">
        <p14:creationId xmlns:p14="http://schemas.microsoft.com/office/powerpoint/2010/main" val="4157126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Definitions</a:t>
            </a:r>
            <a:endParaRPr lang="en-US" dirty="0"/>
          </a:p>
        </p:txBody>
      </p:sp>
      <p:sp>
        <p:nvSpPr>
          <p:cNvPr id="3" name="Content Placeholder 2"/>
          <p:cNvSpPr>
            <a:spLocks noGrp="1"/>
          </p:cNvSpPr>
          <p:nvPr>
            <p:ph idx="1"/>
          </p:nvPr>
        </p:nvSpPr>
        <p:spPr/>
        <p:txBody>
          <a:bodyPr>
            <a:normAutofit lnSpcReduction="10000"/>
          </a:bodyPr>
          <a:lstStyle/>
          <a:p>
            <a:r>
              <a:rPr lang="en-US" dirty="0" smtClean="0"/>
              <a:t>Port - ?</a:t>
            </a:r>
          </a:p>
          <a:p>
            <a:r>
              <a:rPr lang="en-US" dirty="0" smtClean="0"/>
              <a:t>Node - ?</a:t>
            </a:r>
          </a:p>
          <a:p>
            <a:r>
              <a:rPr lang="en-US" dirty="0" smtClean="0"/>
              <a:t>Terminal</a:t>
            </a:r>
            <a:r>
              <a:rPr lang="en-US" dirty="0"/>
              <a:t> - </a:t>
            </a:r>
            <a:r>
              <a:rPr lang="en-US" dirty="0" smtClean="0"/>
              <a:t>?</a:t>
            </a:r>
          </a:p>
          <a:p>
            <a:pPr lvl="1"/>
            <a:r>
              <a:rPr lang="en-US" dirty="0" smtClean="0"/>
              <a:t>Reference Terminal - ?</a:t>
            </a:r>
          </a:p>
          <a:p>
            <a:r>
              <a:rPr lang="en-US" dirty="0" smtClean="0"/>
              <a:t>Voltage </a:t>
            </a:r>
            <a:r>
              <a:rPr lang="en-US" dirty="0"/>
              <a:t>- ?</a:t>
            </a:r>
            <a:endParaRPr lang="en-US" dirty="0" smtClean="0"/>
          </a:p>
          <a:p>
            <a:r>
              <a:rPr lang="en-US" dirty="0" smtClean="0"/>
              <a:t>Power</a:t>
            </a:r>
            <a:r>
              <a:rPr lang="en-US" dirty="0"/>
              <a:t> - ?</a:t>
            </a:r>
            <a:endParaRPr lang="en-US" dirty="0" smtClean="0"/>
          </a:p>
          <a:p>
            <a:r>
              <a:rPr lang="en-US" dirty="0" smtClean="0"/>
              <a:t>Ground</a:t>
            </a:r>
            <a:r>
              <a:rPr lang="en-US" dirty="0"/>
              <a:t> - </a:t>
            </a:r>
            <a:r>
              <a:rPr lang="en-US" dirty="0" smtClean="0"/>
              <a:t>?</a:t>
            </a:r>
          </a:p>
          <a:p>
            <a:r>
              <a:rPr lang="en-US" dirty="0" smtClean="0"/>
              <a:t>Rail - ?</a:t>
            </a:r>
            <a:endParaRPr lang="en-US" dirty="0"/>
          </a:p>
        </p:txBody>
      </p:sp>
      <p:sp>
        <p:nvSpPr>
          <p:cNvPr id="4" name="Date Placeholder 3"/>
          <p:cNvSpPr>
            <a:spLocks noGrp="1"/>
          </p:cNvSpPr>
          <p:nvPr>
            <p:ph type="dt" sz="half" idx="10"/>
          </p:nvPr>
        </p:nvSpPr>
        <p:spPr/>
        <p:txBody>
          <a:bodyPr/>
          <a:lstStyle/>
          <a:p>
            <a:r>
              <a:rPr lang="en-US" dirty="0"/>
              <a:t>4/1/2016</a:t>
            </a:r>
          </a:p>
        </p:txBody>
      </p:sp>
      <p:sp>
        <p:nvSpPr>
          <p:cNvPr id="5" name="Slide Number Placeholder 4"/>
          <p:cNvSpPr>
            <a:spLocks noGrp="1"/>
          </p:cNvSpPr>
          <p:nvPr>
            <p:ph type="sldNum" sz="quarter" idx="12"/>
          </p:nvPr>
        </p:nvSpPr>
        <p:spPr/>
        <p:txBody>
          <a:bodyPr/>
          <a:lstStyle/>
          <a:p>
            <a:fld id="{C7ADD3EE-E484-475E-A2A5-1C90D6437205}" type="slidenum">
              <a:rPr lang="en-US" smtClean="0"/>
              <a:t>3</a:t>
            </a:fld>
            <a:endParaRPr lang="en-US"/>
          </a:p>
        </p:txBody>
      </p:sp>
    </p:spTree>
    <p:extLst>
      <p:ext uri="{BB962C8B-B14F-4D97-AF65-F5344CB8AC3E}">
        <p14:creationId xmlns:p14="http://schemas.microsoft.com/office/powerpoint/2010/main" val="2137726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GND Used Three Ways</a:t>
            </a:r>
            <a:endParaRPr lang="en-US" dirty="0"/>
          </a:p>
        </p:txBody>
      </p:sp>
      <p:sp>
        <p:nvSpPr>
          <p:cNvPr id="3" name="Content Placeholder 2"/>
          <p:cNvSpPr>
            <a:spLocks noGrp="1"/>
          </p:cNvSpPr>
          <p:nvPr>
            <p:ph idx="1"/>
          </p:nvPr>
        </p:nvSpPr>
        <p:spPr/>
        <p:txBody>
          <a:bodyPr/>
          <a:lstStyle/>
          <a:p>
            <a:r>
              <a:rPr lang="en-US" dirty="0" smtClean="0"/>
              <a:t>Which do we allow?</a:t>
            </a:r>
          </a:p>
          <a:p>
            <a:pPr lvl="1"/>
            <a:r>
              <a:rPr lang="en-US" dirty="0" smtClean="0"/>
              <a:t>Reserved [Pin] model_name</a:t>
            </a:r>
          </a:p>
          <a:p>
            <a:pPr lvl="1"/>
            <a:r>
              <a:rPr lang="en-US" dirty="0" smtClean="0"/>
              <a:t>Node name</a:t>
            </a:r>
          </a:p>
          <a:p>
            <a:pPr lvl="1"/>
            <a:r>
              <a:rPr lang="en-US" dirty="0" smtClean="0"/>
              <a:t>Bus label</a:t>
            </a:r>
            <a:endParaRPr lang="en-US" dirty="0"/>
          </a:p>
        </p:txBody>
      </p:sp>
      <p:sp>
        <p:nvSpPr>
          <p:cNvPr id="4" name="Date Placeholder 3"/>
          <p:cNvSpPr>
            <a:spLocks noGrp="1"/>
          </p:cNvSpPr>
          <p:nvPr>
            <p:ph type="dt" sz="half" idx="10"/>
          </p:nvPr>
        </p:nvSpPr>
        <p:spPr/>
        <p:txBody>
          <a:bodyPr/>
          <a:lstStyle/>
          <a:p>
            <a:r>
              <a:rPr lang="en-US" dirty="0" smtClean="0"/>
              <a:t>4/1/2016</a:t>
            </a:r>
            <a:endParaRPr lang="en-US" dirty="0"/>
          </a:p>
        </p:txBody>
      </p:sp>
      <p:sp>
        <p:nvSpPr>
          <p:cNvPr id="5" name="Slide Number Placeholder 4"/>
          <p:cNvSpPr>
            <a:spLocks noGrp="1"/>
          </p:cNvSpPr>
          <p:nvPr>
            <p:ph type="sldNum" sz="quarter" idx="12"/>
          </p:nvPr>
        </p:nvSpPr>
        <p:spPr/>
        <p:txBody>
          <a:bodyPr/>
          <a:lstStyle/>
          <a:p>
            <a:fld id="{C7ADD3EE-E484-475E-A2A5-1C90D6437205}" type="slidenum">
              <a:rPr lang="en-US" smtClean="0"/>
              <a:t>4</a:t>
            </a:fld>
            <a:endParaRPr lang="en-US"/>
          </a:p>
        </p:txBody>
      </p:sp>
    </p:spTree>
    <p:extLst>
      <p:ext uri="{BB962C8B-B14F-4D97-AF65-F5344CB8AC3E}">
        <p14:creationId xmlns:p14="http://schemas.microsoft.com/office/powerpoint/2010/main" val="3840301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DUT vs DIA</a:t>
            </a:r>
            <a:endParaRPr lang="en-US" dirty="0"/>
          </a:p>
        </p:txBody>
      </p:sp>
      <p:sp>
        <p:nvSpPr>
          <p:cNvPr id="3" name="Content Placeholder 2"/>
          <p:cNvSpPr>
            <a:spLocks noGrp="1"/>
          </p:cNvSpPr>
          <p:nvPr>
            <p:ph idx="1"/>
          </p:nvPr>
        </p:nvSpPr>
        <p:spPr/>
        <p:txBody>
          <a:bodyPr/>
          <a:lstStyle/>
          <a:p>
            <a:r>
              <a:rPr lang="en-US" dirty="0" smtClean="0"/>
              <a:t>IBIS must describe a Device Under Test</a:t>
            </a:r>
          </a:p>
          <a:p>
            <a:r>
              <a:rPr lang="en-US" dirty="0" smtClean="0"/>
              <a:t>IBIS </a:t>
            </a:r>
            <a:r>
              <a:rPr lang="en-US" i="1" dirty="0" smtClean="0"/>
              <a:t>may</a:t>
            </a:r>
            <a:r>
              <a:rPr lang="en-US" dirty="0" smtClean="0"/>
              <a:t> describe the Device In Action</a:t>
            </a:r>
          </a:p>
          <a:p>
            <a:pPr lvl="1"/>
            <a:r>
              <a:rPr lang="en-US" dirty="0" smtClean="0"/>
              <a:t>Vinl/Vinh reference </a:t>
            </a:r>
            <a:r>
              <a:rPr lang="en-US" dirty="0"/>
              <a:t>locations would be </a:t>
            </a:r>
            <a:r>
              <a:rPr lang="en-US" dirty="0" smtClean="0"/>
              <a:t>shown</a:t>
            </a:r>
            <a:endParaRPr lang="en-US" dirty="0"/>
          </a:p>
          <a:p>
            <a:pPr lvl="1"/>
            <a:r>
              <a:rPr lang="en-US" dirty="0" smtClean="0"/>
              <a:t>AMI describes DIA</a:t>
            </a:r>
            <a:endParaRPr lang="en-US" dirty="0"/>
          </a:p>
        </p:txBody>
      </p:sp>
      <p:sp>
        <p:nvSpPr>
          <p:cNvPr id="4" name="Date Placeholder 3"/>
          <p:cNvSpPr>
            <a:spLocks noGrp="1"/>
          </p:cNvSpPr>
          <p:nvPr>
            <p:ph type="dt" sz="half" idx="10"/>
          </p:nvPr>
        </p:nvSpPr>
        <p:spPr/>
        <p:txBody>
          <a:bodyPr/>
          <a:lstStyle/>
          <a:p>
            <a:fld id="{F26EF7DA-C7D8-44CE-B24D-3FF27AF6312E}" type="datetime1">
              <a:rPr lang="en-US" smtClean="0"/>
              <a:t>4/22/2016</a:t>
            </a:fld>
            <a:endParaRPr lang="en-US"/>
          </a:p>
        </p:txBody>
      </p:sp>
      <p:sp>
        <p:nvSpPr>
          <p:cNvPr id="5" name="Slide Number Placeholder 4"/>
          <p:cNvSpPr>
            <a:spLocks noGrp="1"/>
          </p:cNvSpPr>
          <p:nvPr>
            <p:ph type="sldNum" sz="quarter" idx="12"/>
          </p:nvPr>
        </p:nvSpPr>
        <p:spPr/>
        <p:txBody>
          <a:bodyPr/>
          <a:lstStyle/>
          <a:p>
            <a:fld id="{C7ADD3EE-E484-475E-A2A5-1C90D6437205}" type="slidenum">
              <a:rPr lang="en-US" smtClean="0"/>
              <a:t>5</a:t>
            </a:fld>
            <a:endParaRPr lang="en-US"/>
          </a:p>
        </p:txBody>
      </p:sp>
    </p:spTree>
    <p:extLst>
      <p:ext uri="{BB962C8B-B14F-4D97-AF65-F5344CB8AC3E}">
        <p14:creationId xmlns:p14="http://schemas.microsoft.com/office/powerpoint/2010/main" val="3357394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DUT vs </a:t>
            </a:r>
            <a:r>
              <a:rPr lang="en-US" dirty="0" smtClean="0"/>
              <a:t>DIA, page 4</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Add text:</a:t>
            </a:r>
            <a:br>
              <a:rPr lang="en-US" dirty="0" smtClean="0"/>
            </a:br>
            <a:r>
              <a:rPr lang="en-US" dirty="0"/>
              <a:t>IBIS files do not define buffer “models”.  Instead, keywords and </a:t>
            </a:r>
            <a:r>
              <a:rPr lang="en-US" dirty="0" err="1"/>
              <a:t>subparameters</a:t>
            </a:r>
            <a:r>
              <a:rPr lang="en-US" dirty="0"/>
              <a:t> in IBIS files describe device behaviors in terms of data sets, to be used in combination with model equations and assumptions defined within EDA simulation tools.  These data sets are generally assumed to have been collected under static conditions using a test fixture.  In other words, IBIS buffer data generally describes a “device under test” (DUT), where the actual modeling of the collected data is performed by the EDA simulator.</a:t>
            </a:r>
            <a:endParaRPr lang="en-US" dirty="0"/>
          </a:p>
        </p:txBody>
      </p:sp>
      <p:sp>
        <p:nvSpPr>
          <p:cNvPr id="4" name="Date Placeholder 3"/>
          <p:cNvSpPr>
            <a:spLocks noGrp="1"/>
          </p:cNvSpPr>
          <p:nvPr>
            <p:ph type="dt" sz="half" idx="10"/>
          </p:nvPr>
        </p:nvSpPr>
        <p:spPr/>
        <p:txBody>
          <a:bodyPr/>
          <a:lstStyle/>
          <a:p>
            <a:r>
              <a:rPr lang="en-US" dirty="0" smtClean="0"/>
              <a:t>4/21/2016	</a:t>
            </a:r>
            <a:endParaRPr lang="en-US" dirty="0"/>
          </a:p>
        </p:txBody>
      </p:sp>
      <p:sp>
        <p:nvSpPr>
          <p:cNvPr id="5" name="Slide Number Placeholder 4"/>
          <p:cNvSpPr>
            <a:spLocks noGrp="1"/>
          </p:cNvSpPr>
          <p:nvPr>
            <p:ph type="sldNum" sz="quarter" idx="12"/>
          </p:nvPr>
        </p:nvSpPr>
        <p:spPr/>
        <p:txBody>
          <a:bodyPr/>
          <a:lstStyle/>
          <a:p>
            <a:fld id="{C7ADD3EE-E484-475E-A2A5-1C90D6437205}" type="slidenum">
              <a:rPr lang="en-US" smtClean="0"/>
              <a:t>6</a:t>
            </a:fld>
            <a:endParaRPr lang="en-US"/>
          </a:p>
        </p:txBody>
      </p:sp>
    </p:spTree>
    <p:extLst>
      <p:ext uri="{BB962C8B-B14F-4D97-AF65-F5344CB8AC3E}">
        <p14:creationId xmlns:p14="http://schemas.microsoft.com/office/powerpoint/2010/main" val="2358859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Define Reserved Model Names, Page 9</a:t>
            </a:r>
            <a:endParaRPr lang="en-US" dirty="0"/>
          </a:p>
        </p:txBody>
      </p:sp>
      <p:sp>
        <p:nvSpPr>
          <p:cNvPr id="5" name="Content Placeholder 4"/>
          <p:cNvSpPr>
            <a:spLocks noGrp="1"/>
          </p:cNvSpPr>
          <p:nvPr>
            <p:ph idx="1"/>
          </p:nvPr>
        </p:nvSpPr>
        <p:spPr/>
        <p:txBody>
          <a:bodyPr>
            <a:normAutofit/>
          </a:bodyPr>
          <a:lstStyle/>
          <a:p>
            <a:r>
              <a:rPr lang="en-US" sz="2000" dirty="0" smtClean="0"/>
              <a:t>POWER – The terminal for this pin is connected to a source external to the [Component], that is referenced to a GND pin?</a:t>
            </a:r>
          </a:p>
          <a:p>
            <a:r>
              <a:rPr lang="en-US" sz="2000" dirty="0" smtClean="0"/>
              <a:t>GND</a:t>
            </a:r>
            <a:r>
              <a:rPr lang="en-US" sz="2000" dirty="0"/>
              <a:t> – The terminal for this pin</a:t>
            </a:r>
            <a:r>
              <a:rPr lang="en-US" sz="2000" dirty="0" smtClean="0"/>
              <a:t> </a:t>
            </a:r>
            <a:r>
              <a:rPr lang="en-US" sz="2000" dirty="0"/>
              <a:t>is </a:t>
            </a:r>
            <a:r>
              <a:rPr lang="en-US" sz="2000" dirty="0" smtClean="0"/>
              <a:t>connected to a system reference node external to the [Component]?</a:t>
            </a:r>
          </a:p>
          <a:p>
            <a:r>
              <a:rPr lang="en-US" sz="2000" dirty="0" smtClean="0"/>
              <a:t>NC</a:t>
            </a:r>
            <a:r>
              <a:rPr lang="en-US" sz="2000" dirty="0"/>
              <a:t> – This pin is </a:t>
            </a:r>
            <a:r>
              <a:rPr lang="en-US" sz="2000" dirty="0" smtClean="0"/>
              <a:t>not connected in the [Component]?</a:t>
            </a:r>
          </a:p>
          <a:p>
            <a:r>
              <a:rPr lang="en-US" sz="2000" dirty="0" smtClean="0"/>
              <a:t>NA</a:t>
            </a:r>
            <a:r>
              <a:rPr lang="en-US" sz="2000" dirty="0"/>
              <a:t> – This pin </a:t>
            </a:r>
            <a:r>
              <a:rPr lang="en-US" sz="2000" dirty="0" smtClean="0"/>
              <a:t>has no model information currently available?</a:t>
            </a:r>
          </a:p>
          <a:p>
            <a:r>
              <a:rPr lang="en-US" sz="2000" dirty="0" smtClean="0"/>
              <a:t>CIRCUITCALL</a:t>
            </a:r>
            <a:r>
              <a:rPr lang="en-US" sz="2000" dirty="0"/>
              <a:t> – </a:t>
            </a:r>
            <a:r>
              <a:rPr lang="en-US" sz="2000" dirty="0" smtClean="0"/>
              <a:t>A </a:t>
            </a:r>
            <a:r>
              <a:rPr lang="en-US" sz="2000" dirty="0" err="1" smtClean="0"/>
              <a:t>Signal_pin</a:t>
            </a:r>
            <a:r>
              <a:rPr lang="en-US" sz="2000" dirty="0" smtClean="0"/>
              <a:t> in a [Circuit Call] references this pin?</a:t>
            </a:r>
            <a:endParaRPr lang="en-US" sz="2000"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984" y="4278099"/>
            <a:ext cx="5848350" cy="1847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762000" y="4876800"/>
            <a:ext cx="2448876" cy="646331"/>
          </a:xfrm>
          <a:prstGeom prst="rect">
            <a:avLst/>
          </a:prstGeom>
          <a:noFill/>
        </p:spPr>
        <p:txBody>
          <a:bodyPr wrap="none" rtlCol="0">
            <a:spAutoFit/>
          </a:bodyPr>
          <a:lstStyle/>
          <a:p>
            <a:r>
              <a:rPr lang="en-US" dirty="0" smtClean="0"/>
              <a:t>Even better, move these</a:t>
            </a:r>
          </a:p>
          <a:p>
            <a:r>
              <a:rPr lang="en-US" dirty="0" smtClean="0"/>
              <a:t>to the [Pin] section</a:t>
            </a:r>
            <a:endParaRPr lang="en-US" dirty="0"/>
          </a:p>
        </p:txBody>
      </p:sp>
      <p:sp>
        <p:nvSpPr>
          <p:cNvPr id="4" name="Date Placeholder 3"/>
          <p:cNvSpPr>
            <a:spLocks noGrp="1"/>
          </p:cNvSpPr>
          <p:nvPr>
            <p:ph type="dt" sz="half" idx="10"/>
          </p:nvPr>
        </p:nvSpPr>
        <p:spPr/>
        <p:txBody>
          <a:bodyPr/>
          <a:lstStyle/>
          <a:p>
            <a:r>
              <a:rPr lang="en-US" dirty="0" smtClean="0"/>
              <a:t>4/1/2016</a:t>
            </a:r>
            <a:endParaRPr lang="en-US" dirty="0"/>
          </a:p>
        </p:txBody>
      </p:sp>
      <p:sp>
        <p:nvSpPr>
          <p:cNvPr id="6" name="Slide Number Placeholder 5"/>
          <p:cNvSpPr>
            <a:spLocks noGrp="1"/>
          </p:cNvSpPr>
          <p:nvPr>
            <p:ph type="sldNum" sz="quarter" idx="12"/>
          </p:nvPr>
        </p:nvSpPr>
        <p:spPr/>
        <p:txBody>
          <a:bodyPr/>
          <a:lstStyle/>
          <a:p>
            <a:fld id="{C7ADD3EE-E484-475E-A2A5-1C90D6437205}" type="slidenum">
              <a:rPr lang="en-US" smtClean="0"/>
              <a:t>7</a:t>
            </a:fld>
            <a:endParaRPr lang="en-US"/>
          </a:p>
        </p:txBody>
      </p:sp>
    </p:spTree>
    <p:extLst>
      <p:ext uri="{BB962C8B-B14F-4D97-AF65-F5344CB8AC3E}">
        <p14:creationId xmlns:p14="http://schemas.microsoft.com/office/powerpoint/2010/main" val="2591830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Reference Node Clarification, Page 10</a:t>
            </a:r>
            <a:endParaRPr lang="en-US" dirty="0"/>
          </a:p>
        </p:txBody>
      </p:sp>
      <p:sp>
        <p:nvSpPr>
          <p:cNvPr id="3" name="Content Placeholder 2"/>
          <p:cNvSpPr>
            <a:spLocks noGrp="1"/>
          </p:cNvSpPr>
          <p:nvPr>
            <p:ph idx="1"/>
          </p:nvPr>
        </p:nvSpPr>
        <p:spPr/>
        <p:txBody>
          <a:bodyPr/>
          <a:lstStyle/>
          <a:p>
            <a:r>
              <a:rPr lang="en-US" dirty="0"/>
              <a:t>New line in GENERAL SYNTAX RULES AND </a:t>
            </a:r>
            <a:r>
              <a:rPr lang="en-US" dirty="0" smtClean="0"/>
              <a:t>GUIDELINES to clarify reference node:</a:t>
            </a:r>
            <a:endParaRPr lang="en-US" dirty="0"/>
          </a:p>
        </p:txBody>
      </p:sp>
      <p:sp>
        <p:nvSpPr>
          <p:cNvPr id="4" name="TextBox 3"/>
          <p:cNvSpPr txBox="1"/>
          <p:nvPr/>
        </p:nvSpPr>
        <p:spPr>
          <a:xfrm>
            <a:off x="685800" y="3124200"/>
            <a:ext cx="7467600" cy="2308324"/>
          </a:xfrm>
          <a:prstGeom prst="rect">
            <a:avLst/>
          </a:prstGeom>
          <a:noFill/>
          <a:ln>
            <a:solidFill>
              <a:schemeClr val="tx1"/>
            </a:solidFill>
          </a:ln>
        </p:spPr>
        <p:txBody>
          <a:bodyPr wrap="square" rtlCol="0">
            <a:spAutoFit/>
          </a:bodyPr>
          <a:lstStyle/>
          <a:p>
            <a:r>
              <a:rPr lang="en-US" dirty="0" smtClean="0">
                <a:solidFill>
                  <a:srgbClr val="000000"/>
                </a:solidFill>
                <a:latin typeface="Times New Roman"/>
              </a:rPr>
              <a:t>…</a:t>
            </a:r>
          </a:p>
          <a:p>
            <a:r>
              <a:rPr lang="en-US" dirty="0" smtClean="0">
                <a:solidFill>
                  <a:srgbClr val="000000"/>
                </a:solidFill>
                <a:latin typeface="Times New Roman"/>
              </a:rPr>
              <a:t>11</a:t>
            </a:r>
            <a:r>
              <a:rPr lang="en-US" dirty="0">
                <a:solidFill>
                  <a:srgbClr val="000000"/>
                </a:solidFill>
                <a:latin typeface="Times New Roman"/>
              </a:rPr>
              <a:t>. Currents are considered positive when their direction is into the component</a:t>
            </a:r>
            <a:r>
              <a:rPr lang="en-US" dirty="0" smtClean="0">
                <a:solidFill>
                  <a:srgbClr val="000000"/>
                </a:solidFill>
                <a:latin typeface="Times New Roman"/>
              </a:rPr>
              <a:t>.</a:t>
            </a:r>
          </a:p>
          <a:p>
            <a:r>
              <a:rPr lang="en-US" dirty="0" smtClean="0">
                <a:solidFill>
                  <a:srgbClr val="FF0000"/>
                </a:solidFill>
                <a:latin typeface="Times New Roman"/>
              </a:rPr>
              <a:t>NEW.  All voltages are relative to the reference node of the real or simulated test fixture, except where otherwise stated.</a:t>
            </a:r>
            <a:endParaRPr lang="en-US" dirty="0">
              <a:solidFill>
                <a:srgbClr val="FF0000"/>
              </a:solidFill>
              <a:latin typeface="Times New Roman"/>
            </a:endParaRPr>
          </a:p>
          <a:p>
            <a:r>
              <a:rPr lang="en-US" dirty="0">
                <a:solidFill>
                  <a:srgbClr val="000000"/>
                </a:solidFill>
                <a:latin typeface="Times New Roman"/>
              </a:rPr>
              <a:t>12. All temperatures are represented in degrees Celsius. </a:t>
            </a:r>
          </a:p>
          <a:p>
            <a:r>
              <a:rPr lang="en-US" dirty="0">
                <a:solidFill>
                  <a:srgbClr val="000000"/>
                </a:solidFill>
                <a:latin typeface="Times New Roman"/>
              </a:rPr>
              <a:t>13. Important supplemental information is contained in Section 9, “NOTES ON DATA DERIVATION METHOD”, concerning how data values are derived. </a:t>
            </a:r>
          </a:p>
        </p:txBody>
      </p:sp>
      <p:sp>
        <p:nvSpPr>
          <p:cNvPr id="5" name="Date Placeholder 4"/>
          <p:cNvSpPr>
            <a:spLocks noGrp="1"/>
          </p:cNvSpPr>
          <p:nvPr>
            <p:ph type="dt" sz="half" idx="10"/>
          </p:nvPr>
        </p:nvSpPr>
        <p:spPr/>
        <p:txBody>
          <a:bodyPr/>
          <a:lstStyle/>
          <a:p>
            <a:fld id="{F72A64F2-6BA1-4FF7-A9A3-54C08FBC8E16}" type="datetime1">
              <a:rPr lang="en-US" smtClean="0"/>
              <a:t>4/22/2016</a:t>
            </a:fld>
            <a:endParaRPr lang="en-US" dirty="0"/>
          </a:p>
        </p:txBody>
      </p:sp>
      <p:sp>
        <p:nvSpPr>
          <p:cNvPr id="6" name="Slide Number Placeholder 5"/>
          <p:cNvSpPr>
            <a:spLocks noGrp="1"/>
          </p:cNvSpPr>
          <p:nvPr>
            <p:ph type="sldNum" sz="quarter" idx="12"/>
          </p:nvPr>
        </p:nvSpPr>
        <p:spPr/>
        <p:txBody>
          <a:bodyPr/>
          <a:lstStyle/>
          <a:p>
            <a:fld id="{C7ADD3EE-E484-475E-A2A5-1C90D6437205}" type="slidenum">
              <a:rPr lang="en-US" smtClean="0"/>
              <a:t>8</a:t>
            </a:fld>
            <a:endParaRPr lang="en-US"/>
          </a:p>
        </p:txBody>
      </p:sp>
    </p:spTree>
    <p:extLst>
      <p:ext uri="{BB962C8B-B14F-4D97-AF65-F5344CB8AC3E}">
        <p14:creationId xmlns:p14="http://schemas.microsoft.com/office/powerpoint/2010/main" val="3553839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[Pin Mapping], page 23</a:t>
            </a:r>
            <a:endParaRPr lang="en-US" dirty="0"/>
          </a:p>
        </p:txBody>
      </p:sp>
      <p:sp>
        <p:nvSpPr>
          <p:cNvPr id="3" name="Content Placeholder 2"/>
          <p:cNvSpPr>
            <a:spLocks noGrp="1"/>
          </p:cNvSpPr>
          <p:nvPr>
            <p:ph idx="1"/>
          </p:nvPr>
        </p:nvSpPr>
        <p:spPr/>
        <p:txBody>
          <a:bodyPr>
            <a:normAutofit/>
          </a:bodyPr>
          <a:lstStyle/>
          <a:p>
            <a:r>
              <a:rPr lang="en-US" sz="2400" dirty="0" smtClean="0"/>
              <a:t>From Radek</a:t>
            </a:r>
            <a:r>
              <a:rPr lang="en-US" sz="2400" dirty="0"/>
              <a:t>:</a:t>
            </a:r>
            <a:endParaRPr lang="en-US" sz="2400" dirty="0" smtClean="0"/>
          </a:p>
          <a:p>
            <a:pPr lvl="1"/>
            <a:r>
              <a:rPr lang="en-US" sz="2000" dirty="0" smtClean="0"/>
              <a:t>What </a:t>
            </a:r>
            <a:r>
              <a:rPr lang="en-US" sz="2000" dirty="0"/>
              <a:t>is the relationship between </a:t>
            </a:r>
            <a:r>
              <a:rPr lang="en-US" sz="2000" dirty="0" err="1"/>
              <a:t>pulldown_ref</a:t>
            </a:r>
            <a:r>
              <a:rPr lang="en-US" sz="2000" dirty="0"/>
              <a:t>, and/or the </a:t>
            </a:r>
            <a:r>
              <a:rPr lang="en-US" sz="2000" dirty="0" err="1" smtClean="0"/>
              <a:t>gnd_clamp_ref</a:t>
            </a:r>
            <a:r>
              <a:rPr lang="en-US" sz="2000" dirty="0" smtClean="0"/>
              <a:t> bus </a:t>
            </a:r>
            <a:r>
              <a:rPr lang="en-US" sz="2000" dirty="0"/>
              <a:t>declaration under the [Pin Mapping] keyword and the signal I/O reference node</a:t>
            </a:r>
            <a:r>
              <a:rPr lang="en-US" sz="2000" dirty="0" smtClean="0"/>
              <a:t>?</a:t>
            </a:r>
          </a:p>
          <a:p>
            <a:pPr lvl="1"/>
            <a:r>
              <a:rPr lang="en-US" sz="2000" dirty="0"/>
              <a:t>Do we need to extend the [Pin Mapping] definition to cover signal I/O reference </a:t>
            </a:r>
            <a:r>
              <a:rPr lang="en-US" sz="2000" dirty="0" smtClean="0"/>
              <a:t>declaration</a:t>
            </a:r>
            <a:r>
              <a:rPr lang="en-US" sz="2000" dirty="0"/>
              <a:t>?</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4267200"/>
            <a:ext cx="6886575"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r>
              <a:rPr lang="en-US" dirty="0"/>
              <a:t>4/1/2016</a:t>
            </a:r>
          </a:p>
        </p:txBody>
      </p:sp>
      <p:sp>
        <p:nvSpPr>
          <p:cNvPr id="5" name="Slide Number Placeholder 4"/>
          <p:cNvSpPr>
            <a:spLocks noGrp="1"/>
          </p:cNvSpPr>
          <p:nvPr>
            <p:ph type="sldNum" sz="quarter" idx="12"/>
          </p:nvPr>
        </p:nvSpPr>
        <p:spPr/>
        <p:txBody>
          <a:bodyPr/>
          <a:lstStyle/>
          <a:p>
            <a:fld id="{C7ADD3EE-E484-475E-A2A5-1C90D6437205}" type="slidenum">
              <a:rPr lang="en-US" smtClean="0"/>
              <a:t>9</a:t>
            </a:fld>
            <a:endParaRPr lang="en-US"/>
          </a:p>
        </p:txBody>
      </p:sp>
    </p:spTree>
    <p:extLst>
      <p:ext uri="{BB962C8B-B14F-4D97-AF65-F5344CB8AC3E}">
        <p14:creationId xmlns:p14="http://schemas.microsoft.com/office/powerpoint/2010/main" val="3630698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2392</TotalTime>
  <Words>882</Words>
  <Application>Microsoft Office PowerPoint</Application>
  <PresentationFormat>On-screen Show (4:3)</PresentationFormat>
  <Paragraphs>148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IBIS 6.2 Editorial Resolutions</vt:lpstr>
      <vt:lpstr>BIRD Process</vt:lpstr>
      <vt:lpstr>New Definitions</vt:lpstr>
      <vt:lpstr>GND Used Three Ways</vt:lpstr>
      <vt:lpstr>DUT vs DIA</vt:lpstr>
      <vt:lpstr>DUT vs DIA, page 4</vt:lpstr>
      <vt:lpstr>Define Reserved Model Names, Page 9</vt:lpstr>
      <vt:lpstr>Reference Node Clarification, Page 10</vt:lpstr>
      <vt:lpstr>[Pin Mapping], page 23</vt:lpstr>
      <vt:lpstr>C_comp, page 33</vt:lpstr>
      <vt:lpstr>Vinl and Vinh, pages 33,36</vt:lpstr>
      <vt:lpstr>Figures 1-2, pages 33-34</vt:lpstr>
      <vt:lpstr>[Voltage Range], [* Reference], pages 49-51</vt:lpstr>
      <vt:lpstr>I-V table reference connections, page 53</vt:lpstr>
      <vt:lpstr>Figures 7-10, pages 57-59</vt:lpstr>
      <vt:lpstr>Figure 11, page 62</vt:lpstr>
      <vt:lpstr>Figure 15, page 72</vt:lpstr>
      <vt:lpstr>Figure 16, page 72</vt:lpstr>
      <vt:lpstr>Figure 17, Page 73</vt:lpstr>
      <vt:lpstr>Table 12, pages 93-94</vt:lpstr>
      <vt:lpstr>Figure 29, page 132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LaBonte</dc:creator>
  <cp:lastModifiedBy>Mike LaBonte</cp:lastModifiedBy>
  <cp:revision>58</cp:revision>
  <dcterms:created xsi:type="dcterms:W3CDTF">2016-03-25T12:13:30Z</dcterms:created>
  <dcterms:modified xsi:type="dcterms:W3CDTF">2016-04-22T15:10:45Z</dcterms:modified>
</cp:coreProperties>
</file>