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9" r:id="rId2"/>
    <p:sldId id="317" r:id="rId3"/>
    <p:sldId id="320" r:id="rId4"/>
    <p:sldId id="321" r:id="rId5"/>
    <p:sldId id="322" r:id="rId6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6699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0" autoAdjust="0"/>
    <p:restoredTop sz="94591" autoAdjust="0"/>
  </p:normalViewPr>
  <p:slideViewPr>
    <p:cSldViewPr snapToGrid="0">
      <p:cViewPr varScale="1">
        <p:scale>
          <a:sx n="107" d="100"/>
          <a:sy n="107" d="100"/>
        </p:scale>
        <p:origin x="6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 snapToGrid="0"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8802C-33F5-443C-BF0E-54ED30FBD0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716384"/>
            <a:ext cx="6858000" cy="1968110"/>
          </a:xfrm>
        </p:spPr>
        <p:txBody>
          <a:bodyPr>
            <a:normAutofit fontScale="90000"/>
          </a:bodyPr>
          <a:lstStyle/>
          <a:p>
            <a:r>
              <a:rPr lang="en-US" dirty="0"/>
              <a:t>[Pulldown Reference]</a:t>
            </a:r>
            <a:br>
              <a:rPr lang="en-US" dirty="0"/>
            </a:br>
            <a:r>
              <a:rPr lang="en-US" dirty="0"/>
              <a:t>[GND Clamp Reference]</a:t>
            </a:r>
            <a:br>
              <a:rPr lang="en-US" dirty="0"/>
            </a:br>
            <a:r>
              <a:rPr lang="en-US" dirty="0"/>
              <a:t>Offset 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[</a:t>
            </a:r>
            <a:r>
              <a:rPr lang="en-US" dirty="0"/>
              <a:t>Pulldown] [Ground Clamp]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1248" y="3787589"/>
            <a:ext cx="6400800" cy="1385046"/>
          </a:xfrm>
        </p:spPr>
        <p:txBody>
          <a:bodyPr/>
          <a:lstStyle/>
          <a:p>
            <a:r>
              <a:rPr lang="en-US" dirty="0" smtClean="0"/>
              <a:t>Walter Katz</a:t>
            </a:r>
          </a:p>
          <a:p>
            <a:r>
              <a:rPr lang="en-US" dirty="0" smtClean="0"/>
              <a:t>IBIS GND Editorial</a:t>
            </a:r>
          </a:p>
          <a:p>
            <a:r>
              <a:rPr lang="en-US" dirty="0" smtClean="0"/>
              <a:t>March 4,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89701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VDD Relative is Clear in Pullup and Power Clamp Curves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/>
              <a:t>Keyword: </a:t>
            </a:r>
            <a:r>
              <a:rPr lang="en-US" b="1" dirty="0"/>
              <a:t>[POWER Clamp Reference] </a:t>
            </a:r>
            <a:endParaRPr lang="en-US" dirty="0"/>
          </a:p>
          <a:p>
            <a:r>
              <a:rPr lang="en-US" i="1" dirty="0"/>
              <a:t>Required: </a:t>
            </a:r>
            <a:r>
              <a:rPr lang="en-US" dirty="0"/>
              <a:t>Yes, if the [Voltage Range] keyword is not present </a:t>
            </a:r>
          </a:p>
          <a:p>
            <a:r>
              <a:rPr lang="en-US" i="1" dirty="0"/>
              <a:t>Description: </a:t>
            </a:r>
            <a:r>
              <a:rPr lang="en-US" dirty="0"/>
              <a:t>Defines a voltage rail other than that defined by the [Voltage Range] keyword as the reference voltage for the [POWER Clamp] I-V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endParaRPr lang="en-US" i="1" dirty="0" smtClean="0"/>
          </a:p>
          <a:p>
            <a:r>
              <a:rPr lang="en-US" i="1" dirty="0" smtClean="0"/>
              <a:t>Other </a:t>
            </a:r>
            <a:r>
              <a:rPr lang="en-US" i="1" dirty="0"/>
              <a:t>Notes: </a:t>
            </a:r>
            <a:r>
              <a:rPr lang="en-US" dirty="0"/>
              <a:t>The I-V table of the [Pullup] and the [POWER Clamp] structures are “</a:t>
            </a:r>
            <a:r>
              <a:rPr lang="en-US" dirty="0" err="1"/>
              <a:t>Vcc</a:t>
            </a:r>
            <a:r>
              <a:rPr lang="en-US" dirty="0"/>
              <a:t> relative”, meaning that the voltage values are referenced to the </a:t>
            </a:r>
            <a:r>
              <a:rPr lang="en-US" dirty="0" err="1">
                <a:solidFill>
                  <a:srgbClr val="FF0000"/>
                </a:solidFill>
              </a:rPr>
              <a:t>Vcc</a:t>
            </a:r>
            <a:r>
              <a:rPr lang="en-US" dirty="0">
                <a:solidFill>
                  <a:srgbClr val="FF0000"/>
                </a:solidFill>
              </a:rPr>
              <a:t> pin</a:t>
            </a:r>
            <a:r>
              <a:rPr lang="en-US" dirty="0"/>
              <a:t>. (Note that, under these keywords, all references to “</a:t>
            </a:r>
            <a:r>
              <a:rPr lang="en-US" dirty="0" err="1"/>
              <a:t>Vcc</a:t>
            </a:r>
            <a:r>
              <a:rPr lang="en-US" dirty="0"/>
              <a:t>” refer to the voltage rail defined by the [Voltage Range], [Pullup Reference], or [POWER Clamp Reference] keywords, as appropriate.) The voltages in the data tables are derived from the equation: </a:t>
            </a:r>
          </a:p>
          <a:p>
            <a:r>
              <a:rPr lang="en-US" i="1" dirty="0" err="1"/>
              <a:t>Vtable</a:t>
            </a:r>
            <a:r>
              <a:rPr lang="en-US" i="1" dirty="0"/>
              <a:t> = </a:t>
            </a:r>
            <a:r>
              <a:rPr lang="en-US" i="1" dirty="0" err="1"/>
              <a:t>Vcc</a:t>
            </a:r>
            <a:r>
              <a:rPr lang="en-US" i="1" dirty="0"/>
              <a:t> – </a:t>
            </a:r>
            <a:r>
              <a:rPr lang="en-US" i="1" dirty="0" err="1"/>
              <a:t>Voutput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82669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VDD Relative is Clear in Pullup and Power Clamp Curves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 </a:t>
            </a:r>
            <a:r>
              <a:rPr lang="en-US" i="1" dirty="0" smtClean="0"/>
              <a:t>Keyword</a:t>
            </a:r>
            <a:r>
              <a:rPr lang="en-US" i="1" dirty="0"/>
              <a:t>: </a:t>
            </a:r>
            <a:r>
              <a:rPr lang="en-US" b="1" dirty="0"/>
              <a:t>[GND Clamp Reference] </a:t>
            </a:r>
            <a:endParaRPr lang="en-US" dirty="0"/>
          </a:p>
          <a:p>
            <a:r>
              <a:rPr lang="en-US" i="1" dirty="0"/>
              <a:t>Required: </a:t>
            </a:r>
            <a:r>
              <a:rPr lang="en-US" dirty="0"/>
              <a:t>Yes, if the [Voltage Range] keyword is not present </a:t>
            </a:r>
          </a:p>
          <a:p>
            <a:r>
              <a:rPr lang="en-US" i="1" dirty="0"/>
              <a:t>Description: </a:t>
            </a:r>
            <a:r>
              <a:rPr lang="en-US" dirty="0"/>
              <a:t>Defines a power supply rail other than 0 V as the reference voltage for the [GND Clamp] I-V data. If this keyword is not present, the voltage data points in the [GND Clamp] I-V table are referenced to 0 V. </a:t>
            </a:r>
            <a:r>
              <a:rPr lang="en-US" dirty="0" smtClean="0"/>
              <a:t> </a:t>
            </a: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Would be nice to add</a:t>
            </a:r>
          </a:p>
          <a:p>
            <a:r>
              <a:rPr lang="en-US" i="1" dirty="0" smtClean="0"/>
              <a:t>Other </a:t>
            </a:r>
            <a:r>
              <a:rPr lang="en-US" i="1" dirty="0"/>
              <a:t>Notes: </a:t>
            </a:r>
            <a:r>
              <a:rPr lang="en-US" dirty="0"/>
              <a:t>The I-V table of the </a:t>
            </a:r>
            <a:r>
              <a:rPr lang="en-US" dirty="0" smtClean="0"/>
              <a:t>[GND Clamp] structure is “GND </a:t>
            </a:r>
            <a:r>
              <a:rPr lang="en-US" dirty="0"/>
              <a:t>relative”, meaning that the voltage values are referenced to the </a:t>
            </a:r>
            <a:r>
              <a:rPr lang="en-US" dirty="0" smtClean="0">
                <a:solidFill>
                  <a:srgbClr val="FF0000"/>
                </a:solidFill>
              </a:rPr>
              <a:t>GND </a:t>
            </a:r>
            <a:r>
              <a:rPr lang="en-US" dirty="0">
                <a:solidFill>
                  <a:srgbClr val="FF0000"/>
                </a:solidFill>
              </a:rPr>
              <a:t>pin</a:t>
            </a:r>
            <a:r>
              <a:rPr lang="en-US" dirty="0"/>
              <a:t>. (Note that, under these keywords, all references to </a:t>
            </a:r>
            <a:r>
              <a:rPr lang="en-US" dirty="0" smtClean="0"/>
              <a:t>“GND” </a:t>
            </a:r>
            <a:r>
              <a:rPr lang="en-US" dirty="0"/>
              <a:t>refer to the voltage rail defined by the </a:t>
            </a:r>
            <a:r>
              <a:rPr lang="en-US" dirty="0" smtClean="0"/>
              <a:t>[GND Clamp </a:t>
            </a:r>
            <a:r>
              <a:rPr lang="en-US" dirty="0"/>
              <a:t>Reference] </a:t>
            </a:r>
            <a:r>
              <a:rPr lang="en-US" dirty="0" smtClean="0"/>
              <a:t>keywords.) </a:t>
            </a:r>
            <a:r>
              <a:rPr lang="en-US" dirty="0"/>
              <a:t>The voltages in the data tables are derived from the equation: </a:t>
            </a:r>
          </a:p>
          <a:p>
            <a:r>
              <a:rPr lang="en-US" i="1" dirty="0" err="1"/>
              <a:t>Vtable</a:t>
            </a:r>
            <a:r>
              <a:rPr lang="en-US" i="1" dirty="0"/>
              <a:t> = </a:t>
            </a:r>
            <a:r>
              <a:rPr lang="en-US" i="1" dirty="0" err="1" smtClean="0"/>
              <a:t>Voutput</a:t>
            </a:r>
            <a:r>
              <a:rPr lang="en-US" i="1" dirty="0" smtClean="0"/>
              <a:t> -GND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0443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1203264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What is the Meaning of</a:t>
            </a:r>
            <a:br>
              <a:rPr lang="en-US" sz="2700" dirty="0"/>
            </a:br>
            <a:r>
              <a:rPr lang="en-US" sz="2700" i="1" dirty="0" err="1"/>
              <a:t>Vtable</a:t>
            </a:r>
            <a:r>
              <a:rPr lang="en-US" sz="2700" i="1" dirty="0"/>
              <a:t> = </a:t>
            </a:r>
            <a:r>
              <a:rPr lang="en-US" sz="2700" i="1" dirty="0" err="1"/>
              <a:t>Vcc</a:t>
            </a:r>
            <a:r>
              <a:rPr lang="en-US" sz="2700" i="1" dirty="0"/>
              <a:t> – </a:t>
            </a:r>
            <a:r>
              <a:rPr lang="en-US" sz="2700" i="1" dirty="0" err="1"/>
              <a:t>Voutput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i="1" dirty="0" err="1"/>
              <a:t>Vtable</a:t>
            </a:r>
            <a:r>
              <a:rPr lang="en-US" sz="2700" i="1" dirty="0"/>
              <a:t> = </a:t>
            </a:r>
            <a:r>
              <a:rPr lang="en-US" sz="2700" i="1" dirty="0" err="1"/>
              <a:t>Voutput</a:t>
            </a:r>
            <a:r>
              <a:rPr lang="en-US" sz="2700" i="1" dirty="0"/>
              <a:t> –GND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85084"/>
            <a:ext cx="7886700" cy="3004889"/>
          </a:xfrm>
        </p:spPr>
        <p:txBody>
          <a:bodyPr>
            <a:normAutofit/>
          </a:bodyPr>
          <a:lstStyle/>
          <a:p>
            <a:r>
              <a:rPr lang="en-US" sz="1800" dirty="0"/>
              <a:t>Device Under Test (</a:t>
            </a:r>
            <a:r>
              <a:rPr lang="en-US" sz="1800" dirty="0" err="1"/>
              <a:t>DUT</a:t>
            </a:r>
            <a:r>
              <a:rPr lang="en-US" sz="1800" dirty="0"/>
              <a:t>, In Vitro)</a:t>
            </a:r>
          </a:p>
          <a:p>
            <a:pPr lvl="1"/>
            <a:r>
              <a:rPr lang="en-US" sz="1500" i="1" dirty="0" err="1"/>
              <a:t>Vtable</a:t>
            </a:r>
            <a:r>
              <a:rPr lang="en-US" sz="1500" i="1" dirty="0"/>
              <a:t> = [Power Clamp Reference] – </a:t>
            </a:r>
            <a:r>
              <a:rPr lang="en-US" sz="1500" i="1" dirty="0" err="1"/>
              <a:t>Voutput</a:t>
            </a:r>
            <a:endParaRPr lang="en-US" sz="1500" i="1" dirty="0"/>
          </a:p>
          <a:p>
            <a:pPr lvl="1"/>
            <a:r>
              <a:rPr lang="en-US" sz="1500" i="1" dirty="0" err="1"/>
              <a:t>Vtable</a:t>
            </a:r>
            <a:r>
              <a:rPr lang="en-US" sz="1500" i="1" dirty="0"/>
              <a:t> = </a:t>
            </a:r>
            <a:r>
              <a:rPr lang="en-US" sz="1500" i="1" dirty="0" err="1"/>
              <a:t>Voutput</a:t>
            </a:r>
            <a:r>
              <a:rPr lang="en-US" sz="1500" i="1" dirty="0"/>
              <a:t> –[GND Clamp Reference]</a:t>
            </a:r>
          </a:p>
          <a:p>
            <a:r>
              <a:rPr lang="en-US" sz="1800" dirty="0"/>
              <a:t>Device In Action (</a:t>
            </a:r>
            <a:r>
              <a:rPr lang="en-US" sz="1800" dirty="0" err="1"/>
              <a:t>DIA</a:t>
            </a:r>
            <a:r>
              <a:rPr lang="en-US" sz="1800" dirty="0"/>
              <a:t>, In Vivo)</a:t>
            </a:r>
          </a:p>
          <a:p>
            <a:pPr lvl="1"/>
            <a:r>
              <a:rPr lang="en-US" sz="1500" i="1" dirty="0" err="1"/>
              <a:t>Vtable</a:t>
            </a:r>
            <a:r>
              <a:rPr lang="en-US" sz="1500" i="1" dirty="0"/>
              <a:t> = (Power Clamp Reference Pin) – </a:t>
            </a:r>
            <a:r>
              <a:rPr lang="en-US" sz="1500" i="1" dirty="0" err="1"/>
              <a:t>Voutput</a:t>
            </a:r>
            <a:endParaRPr lang="en-US" sz="1500" i="1" dirty="0"/>
          </a:p>
          <a:p>
            <a:pPr lvl="1"/>
            <a:r>
              <a:rPr lang="en-US" sz="1500" i="1" dirty="0" err="1"/>
              <a:t>Vtable</a:t>
            </a:r>
            <a:r>
              <a:rPr lang="en-US" sz="1500" i="1" dirty="0"/>
              <a:t> = </a:t>
            </a:r>
            <a:r>
              <a:rPr lang="en-US" sz="1500" i="1" dirty="0" err="1"/>
              <a:t>Voutput</a:t>
            </a:r>
            <a:r>
              <a:rPr lang="en-US" sz="1500" i="1" dirty="0"/>
              <a:t> –(GND Clamp Reference Pin)</a:t>
            </a:r>
            <a:endParaRPr lang="en-US" sz="1500" dirty="0"/>
          </a:p>
          <a:p>
            <a:pPr lvl="1"/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17648739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5"/>
            <a:ext cx="7886700" cy="525000"/>
          </a:xfrm>
        </p:spPr>
        <p:txBody>
          <a:bodyPr>
            <a:normAutofit/>
          </a:bodyPr>
          <a:lstStyle/>
          <a:p>
            <a:r>
              <a:rPr lang="en-US" sz="2700" dirty="0"/>
              <a:t>What is the Meaning of </a:t>
            </a:r>
            <a:r>
              <a:rPr lang="en-US" sz="2700" dirty="0" err="1"/>
              <a:t>VinL</a:t>
            </a:r>
            <a:r>
              <a:rPr lang="en-US" sz="2700" dirty="0"/>
              <a:t> and </a:t>
            </a:r>
            <a:r>
              <a:rPr lang="en-US" sz="2700" dirty="0" err="1"/>
              <a:t>VinH</a:t>
            </a:r>
            <a:r>
              <a:rPr lang="en-US" sz="2700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38993"/>
            <a:ext cx="7886700" cy="3750980"/>
          </a:xfrm>
        </p:spPr>
        <p:txBody>
          <a:bodyPr>
            <a:normAutofit fontScale="77500" lnSpcReduction="20000"/>
          </a:bodyPr>
          <a:lstStyle/>
          <a:p>
            <a:r>
              <a:rPr lang="en-US" sz="1800" dirty="0"/>
              <a:t>Device Under Test (</a:t>
            </a:r>
            <a:r>
              <a:rPr lang="en-US" sz="1800" dirty="0" err="1"/>
              <a:t>DUT</a:t>
            </a:r>
            <a:r>
              <a:rPr lang="en-US" sz="1800" dirty="0"/>
              <a:t>, In Vitro)</a:t>
            </a:r>
          </a:p>
          <a:p>
            <a:pPr lvl="1"/>
            <a:r>
              <a:rPr lang="en-US" sz="1500" i="1" dirty="0"/>
              <a:t>Guaranteed Low</a:t>
            </a:r>
          </a:p>
          <a:p>
            <a:pPr lvl="2"/>
            <a:r>
              <a:rPr lang="en-US" sz="1200" i="1" dirty="0" err="1"/>
              <a:t>Voutput</a:t>
            </a:r>
            <a:r>
              <a:rPr lang="en-US" sz="1200" i="1" dirty="0"/>
              <a:t> &lt; </a:t>
            </a:r>
            <a:r>
              <a:rPr lang="en-US" sz="1200" i="1" dirty="0" err="1"/>
              <a:t>VinL</a:t>
            </a:r>
            <a:r>
              <a:rPr lang="en-US" sz="1200" i="1" dirty="0"/>
              <a:t> </a:t>
            </a:r>
          </a:p>
          <a:p>
            <a:pPr lvl="1"/>
            <a:r>
              <a:rPr lang="en-US" sz="1500" i="1" dirty="0"/>
              <a:t>Guaranteed High</a:t>
            </a:r>
          </a:p>
          <a:p>
            <a:pPr lvl="2"/>
            <a:r>
              <a:rPr lang="en-US" sz="1200" i="1" dirty="0" err="1"/>
              <a:t>Voutput</a:t>
            </a:r>
            <a:r>
              <a:rPr lang="en-US" sz="1200" i="1" dirty="0"/>
              <a:t> &gt; </a:t>
            </a:r>
            <a:r>
              <a:rPr lang="en-US" sz="1200" i="1" dirty="0" err="1"/>
              <a:t>VinH</a:t>
            </a:r>
            <a:endParaRPr lang="en-US" sz="1200" i="1" dirty="0"/>
          </a:p>
          <a:p>
            <a:r>
              <a:rPr lang="en-US" sz="1800" dirty="0"/>
              <a:t>Device In Action (</a:t>
            </a:r>
            <a:r>
              <a:rPr lang="en-US" sz="1800" dirty="0" err="1"/>
              <a:t>DIA</a:t>
            </a:r>
            <a:r>
              <a:rPr lang="en-US" sz="1800" dirty="0"/>
              <a:t>, In Vivo)</a:t>
            </a:r>
          </a:p>
          <a:p>
            <a:pPr lvl="1"/>
            <a:r>
              <a:rPr lang="en-US" sz="1500" i="1" dirty="0"/>
              <a:t>Guaranteed Low</a:t>
            </a:r>
          </a:p>
          <a:p>
            <a:pPr lvl="2"/>
            <a:r>
              <a:rPr lang="en-US" sz="1200" i="1" dirty="0" err="1"/>
              <a:t>Voutput</a:t>
            </a:r>
            <a:r>
              <a:rPr lang="en-US" sz="1200" i="1" dirty="0"/>
              <a:t>  – ((GND Clamp Reference Pin)-[GND Clamp Reference]) &lt; </a:t>
            </a:r>
            <a:r>
              <a:rPr lang="en-US" sz="1200" i="1" dirty="0" err="1"/>
              <a:t>VinL</a:t>
            </a:r>
            <a:r>
              <a:rPr lang="en-US" sz="1200" i="1" dirty="0"/>
              <a:t> </a:t>
            </a:r>
          </a:p>
          <a:p>
            <a:pPr lvl="1"/>
            <a:r>
              <a:rPr lang="en-US" sz="1500" i="1" dirty="0"/>
              <a:t>Guaranteed High</a:t>
            </a:r>
          </a:p>
          <a:p>
            <a:pPr lvl="2"/>
            <a:r>
              <a:rPr lang="en-US" sz="1200" i="1" dirty="0" err="1"/>
              <a:t>Voutput</a:t>
            </a:r>
            <a:r>
              <a:rPr lang="en-US" sz="1200" i="1" dirty="0"/>
              <a:t> – ((GND Clamp Reference Pin)-[GND Clamp Reference])  &gt; </a:t>
            </a:r>
            <a:r>
              <a:rPr lang="en-US" sz="1200" i="1" dirty="0" err="1"/>
              <a:t>VinH</a:t>
            </a:r>
            <a:endParaRPr lang="en-US" sz="1200" i="1" dirty="0"/>
          </a:p>
          <a:p>
            <a:r>
              <a:rPr lang="en-US" i="1" dirty="0" smtClean="0"/>
              <a:t>Example</a:t>
            </a:r>
          </a:p>
          <a:p>
            <a:pPr lvl="1"/>
            <a:r>
              <a:rPr lang="en-US" i="1" dirty="0" smtClean="0"/>
              <a:t>If  </a:t>
            </a:r>
          </a:p>
          <a:p>
            <a:pPr lvl="2"/>
            <a:r>
              <a:rPr lang="en-US" sz="1200" i="1" dirty="0"/>
              <a:t>[GND Clamp Reference]=0.0V and [Power Clamp Reference] =5.0V</a:t>
            </a:r>
          </a:p>
          <a:p>
            <a:pPr lvl="2"/>
            <a:r>
              <a:rPr lang="en-US" sz="1200" i="1" dirty="0" err="1"/>
              <a:t>VinL</a:t>
            </a:r>
            <a:r>
              <a:rPr lang="en-US" sz="1200" i="1" dirty="0"/>
              <a:t>=1.0V, </a:t>
            </a:r>
            <a:r>
              <a:rPr lang="en-US" sz="1200" i="1" dirty="0" err="1"/>
              <a:t>VinH</a:t>
            </a:r>
            <a:r>
              <a:rPr lang="en-US" sz="1200" i="1" dirty="0"/>
              <a:t>=4.0V</a:t>
            </a:r>
          </a:p>
          <a:p>
            <a:pPr lvl="2"/>
            <a:r>
              <a:rPr lang="en-US" sz="1200" i="1" dirty="0"/>
              <a:t>(GND Clamp Reference Pin]=10.0V and [Power Clamp Reference Pin] =20.0V</a:t>
            </a:r>
          </a:p>
          <a:p>
            <a:pPr lvl="1"/>
            <a:r>
              <a:rPr lang="en-US" i="1" dirty="0" smtClean="0"/>
              <a:t>Then</a:t>
            </a:r>
          </a:p>
          <a:p>
            <a:pPr lvl="2"/>
            <a:r>
              <a:rPr lang="en-US" sz="1200" i="1" dirty="0"/>
              <a:t>Guaranteed Low</a:t>
            </a:r>
          </a:p>
          <a:p>
            <a:pPr lvl="3"/>
            <a:r>
              <a:rPr lang="en-US" sz="1200" i="1" dirty="0" err="1"/>
              <a:t>Voutput</a:t>
            </a:r>
            <a:r>
              <a:rPr lang="en-US" sz="1200" i="1" dirty="0"/>
              <a:t>  &lt; 11.0</a:t>
            </a:r>
          </a:p>
          <a:p>
            <a:pPr lvl="2"/>
            <a:r>
              <a:rPr lang="en-US" sz="1200" i="1" dirty="0"/>
              <a:t>Guaranteed High</a:t>
            </a:r>
          </a:p>
          <a:p>
            <a:pPr lvl="3"/>
            <a:r>
              <a:rPr lang="en-US" sz="1200" i="1" dirty="0" err="1"/>
              <a:t>Voutput</a:t>
            </a:r>
            <a:r>
              <a:rPr lang="en-US" sz="1200" i="1" dirty="0"/>
              <a:t>  &gt; 14.0</a:t>
            </a:r>
          </a:p>
          <a:p>
            <a:pPr lvl="1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82456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5089</TotalTime>
  <Words>504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ヒラギノ角ゴ Pro W3</vt:lpstr>
      <vt:lpstr>Blank Presentation</vt:lpstr>
      <vt:lpstr>[Pulldown Reference] [GND Clamp Reference] Offset in  [Pulldown] [Ground Clamp]</vt:lpstr>
      <vt:lpstr>VDD Relative is Clear in Pullup and Power Clamp Curves</vt:lpstr>
      <vt:lpstr>VDD Relative is Clear in Pullup and Power Clamp Curves</vt:lpstr>
      <vt:lpstr>What is the Meaning of Vtable = Vcc – Voutput Vtable = Voutput –GND</vt:lpstr>
      <vt:lpstr>What is the Meaning of VinL and VinH?</vt:lpstr>
    </vt:vector>
  </TitlesOfParts>
  <Company>Think Marketing,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371</cp:revision>
  <cp:lastPrinted>2014-01-15T15:39:02Z</cp:lastPrinted>
  <dcterms:created xsi:type="dcterms:W3CDTF">2010-01-20T19:11:57Z</dcterms:created>
  <dcterms:modified xsi:type="dcterms:W3CDTF">2016-03-04T15:09:25Z</dcterms:modified>
</cp:coreProperties>
</file>