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
  </p:notesMasterIdLst>
  <p:handoutMasterIdLst>
    <p:handoutMasterId r:id="rId8"/>
  </p:handoutMasterIdLst>
  <p:sldIdLst>
    <p:sldId id="310" r:id="rId2"/>
    <p:sldId id="312" r:id="rId3"/>
    <p:sldId id="314" r:id="rId4"/>
    <p:sldId id="316" r:id="rId5"/>
    <p:sldId id="315" r:id="rId6"/>
  </p:sldIdLst>
  <p:sldSz cx="9144000" cy="6858000" type="screen4x3"/>
  <p:notesSz cx="9236075" cy="7010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6699"/>
    <a:srgbClr val="85AED7"/>
    <a:srgbClr val="2B5681"/>
    <a:srgbClr val="E8F0F8"/>
    <a:srgbClr val="E2ECF6"/>
    <a:srgbClr val="D6E4F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0" autoAdjust="0"/>
    <p:restoredTop sz="94591" autoAdjust="0"/>
  </p:normalViewPr>
  <p:slideViewPr>
    <p:cSldViewPr snapToGrid="0">
      <p:cViewPr varScale="1">
        <p:scale>
          <a:sx n="94" d="100"/>
          <a:sy n="94" d="100"/>
        </p:scale>
        <p:origin x="108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6"/>
    </p:cViewPr>
  </p:sorterViewPr>
  <p:notesViewPr>
    <p:cSldViewPr snapToGrid="0">
      <p:cViewPr varScale="1">
        <p:scale>
          <a:sx n="95" d="100"/>
          <a:sy n="95" d="100"/>
        </p:scale>
        <p:origin x="-2514" y="-96"/>
      </p:cViewPr>
      <p:guideLst>
        <p:guide orient="horz" pos="2208"/>
        <p:guide pos="29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sz="quarter" idx="1"/>
          </p:nvPr>
        </p:nvSpPr>
        <p:spPr bwMode="auto">
          <a:xfrm>
            <a:off x="5231639" y="0"/>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43012" name="Rectangle 4"/>
          <p:cNvSpPr>
            <a:spLocks noGrp="1" noChangeArrowheads="1"/>
          </p:cNvSpPr>
          <p:nvPr>
            <p:ph type="ftr" sz="quarter" idx="2"/>
          </p:nvPr>
        </p:nvSpPr>
        <p:spPr bwMode="auto">
          <a:xfrm>
            <a:off x="0"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43013" name="Rectangle 5"/>
          <p:cNvSpPr>
            <a:spLocks noGrp="1" noChangeArrowheads="1"/>
          </p:cNvSpPr>
          <p:nvPr>
            <p:ph type="sldNum" sz="quarter" idx="3"/>
          </p:nvPr>
        </p:nvSpPr>
        <p:spPr bwMode="auto">
          <a:xfrm>
            <a:off x="5231639" y="6658664"/>
            <a:ext cx="4002299" cy="35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vl1pPr>
          </a:lstStyle>
          <a:p>
            <a:fld id="{485C0540-2735-4C90-A6E9-E5B1908156F6}" type="slidenum">
              <a:rPr lang="en-US"/>
              <a:pPr/>
              <a:t>‹#›</a:t>
            </a:fld>
            <a:endParaRPr lang="en-US"/>
          </a:p>
        </p:txBody>
      </p:sp>
    </p:spTree>
    <p:extLst>
      <p:ext uri="{BB962C8B-B14F-4D97-AF65-F5344CB8AC3E}">
        <p14:creationId xmlns:p14="http://schemas.microsoft.com/office/powerpoint/2010/main" val="1442825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5233776" y="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865438" y="525463"/>
            <a:ext cx="3505200" cy="26289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1477" y="3329940"/>
            <a:ext cx="6773122" cy="3154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5233776" y="6659880"/>
            <a:ext cx="4002299" cy="350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830" tIns="46415" rIns="92830" bIns="46415" numCol="1" anchor="b" anchorCtr="0" compatLnSpc="1">
            <a:prstTxWarp prst="textNoShape">
              <a:avLst/>
            </a:prstTxWarp>
          </a:bodyPr>
          <a:lstStyle>
            <a:lvl1pPr algn="r">
              <a:defRPr sz="1200"/>
            </a:lvl1pPr>
          </a:lstStyle>
          <a:p>
            <a:fld id="{D74CE81C-62CF-4B7A-9580-ADF406D9421B}" type="slidenum">
              <a:rPr lang="en-US"/>
              <a:pPr/>
              <a:t>‹#›</a:t>
            </a:fld>
            <a:endParaRPr lang="en-US"/>
          </a:p>
        </p:txBody>
      </p:sp>
    </p:spTree>
    <p:extLst>
      <p:ext uri="{BB962C8B-B14F-4D97-AF65-F5344CB8AC3E}">
        <p14:creationId xmlns:p14="http://schemas.microsoft.com/office/powerpoint/2010/main" val="124245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80"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80"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80"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80"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981200"/>
            <a:ext cx="7772400" cy="685800"/>
          </a:xfrm>
        </p:spPr>
        <p:txBody>
          <a:bodyPr/>
          <a:lstStyle>
            <a:lvl1pPr algn="ctr">
              <a:defRPr b="1"/>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676400" y="2971800"/>
            <a:ext cx="6400800" cy="990600"/>
          </a:xfrm>
        </p:spPr>
        <p:txBody>
          <a:bodyPr/>
          <a:lstStyle>
            <a:lvl1pPr marL="0" indent="0" algn="ctr">
              <a:buFontTx/>
              <a:buNone/>
              <a:defRPr/>
            </a:lvl1pPr>
          </a:lstStyle>
          <a:p>
            <a:pPr lvl="0"/>
            <a:r>
              <a:rPr lang="en-US" noProof="0" smtClean="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81333744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430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6795687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52400"/>
            <a:ext cx="7010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143000" y="1295400"/>
            <a:ext cx="71628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
        <p:nvSpPr>
          <p:cNvPr id="2" name="Slide Number Placeholder 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8802C-33F5-443C-BF0E-54ED30FBD0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ransition>
    <p:fade/>
  </p:transition>
  <p:hf sldNum="0" hdr="0" dt="0"/>
  <p:txStyles>
    <p:titleStyle>
      <a:lvl1pPr algn="l" rtl="0" fontAlgn="base">
        <a:spcBef>
          <a:spcPct val="0"/>
        </a:spcBef>
        <a:spcAft>
          <a:spcPct val="0"/>
        </a:spcAft>
        <a:defRPr sz="3600">
          <a:solidFill>
            <a:srgbClr val="336699"/>
          </a:solidFill>
          <a:latin typeface="+mj-lt"/>
          <a:ea typeface="+mj-ea"/>
          <a:cs typeface="+mj-cs"/>
        </a:defRPr>
      </a:lvl1pPr>
      <a:lvl2pPr algn="l" rtl="0" fontAlgn="base">
        <a:spcBef>
          <a:spcPct val="0"/>
        </a:spcBef>
        <a:spcAft>
          <a:spcPct val="0"/>
        </a:spcAft>
        <a:defRPr sz="3600">
          <a:solidFill>
            <a:srgbClr val="336699"/>
          </a:solidFill>
          <a:latin typeface="Arial" charset="0"/>
          <a:ea typeface="ヒラギノ角ゴ Pro W3" pitchFamily="80" charset="-128"/>
        </a:defRPr>
      </a:lvl2pPr>
      <a:lvl3pPr algn="l" rtl="0" fontAlgn="base">
        <a:spcBef>
          <a:spcPct val="0"/>
        </a:spcBef>
        <a:spcAft>
          <a:spcPct val="0"/>
        </a:spcAft>
        <a:defRPr sz="3600">
          <a:solidFill>
            <a:srgbClr val="336699"/>
          </a:solidFill>
          <a:latin typeface="Arial" charset="0"/>
          <a:ea typeface="ヒラギノ角ゴ Pro W3" pitchFamily="80" charset="-128"/>
        </a:defRPr>
      </a:lvl3pPr>
      <a:lvl4pPr algn="l" rtl="0" fontAlgn="base">
        <a:spcBef>
          <a:spcPct val="0"/>
        </a:spcBef>
        <a:spcAft>
          <a:spcPct val="0"/>
        </a:spcAft>
        <a:defRPr sz="3600">
          <a:solidFill>
            <a:srgbClr val="336699"/>
          </a:solidFill>
          <a:latin typeface="Arial" charset="0"/>
          <a:ea typeface="ヒラギノ角ゴ Pro W3" pitchFamily="80" charset="-128"/>
        </a:defRPr>
      </a:lvl4pPr>
      <a:lvl5pPr algn="l" rtl="0" fontAlgn="base">
        <a:spcBef>
          <a:spcPct val="0"/>
        </a:spcBef>
        <a:spcAft>
          <a:spcPct val="0"/>
        </a:spcAft>
        <a:defRPr sz="3600">
          <a:solidFill>
            <a:srgbClr val="336699"/>
          </a:solidFill>
          <a:latin typeface="Arial" charset="0"/>
          <a:ea typeface="ヒラギノ角ゴ Pro W3" pitchFamily="80" charset="-128"/>
        </a:defRPr>
      </a:lvl5pPr>
      <a:lvl6pPr marL="457200" algn="l" rtl="0" fontAlgn="base">
        <a:spcBef>
          <a:spcPct val="0"/>
        </a:spcBef>
        <a:spcAft>
          <a:spcPct val="0"/>
        </a:spcAft>
        <a:defRPr sz="3600">
          <a:solidFill>
            <a:srgbClr val="336699"/>
          </a:solidFill>
          <a:latin typeface="Arial" charset="0"/>
          <a:ea typeface="ヒラギノ角ゴ Pro W3" pitchFamily="80" charset="-128"/>
        </a:defRPr>
      </a:lvl6pPr>
      <a:lvl7pPr marL="914400" algn="l" rtl="0" fontAlgn="base">
        <a:spcBef>
          <a:spcPct val="0"/>
        </a:spcBef>
        <a:spcAft>
          <a:spcPct val="0"/>
        </a:spcAft>
        <a:defRPr sz="3600">
          <a:solidFill>
            <a:srgbClr val="336699"/>
          </a:solidFill>
          <a:latin typeface="Arial" charset="0"/>
          <a:ea typeface="ヒラギノ角ゴ Pro W3" pitchFamily="80" charset="-128"/>
        </a:defRPr>
      </a:lvl7pPr>
      <a:lvl8pPr marL="1371600" algn="l" rtl="0" fontAlgn="base">
        <a:spcBef>
          <a:spcPct val="0"/>
        </a:spcBef>
        <a:spcAft>
          <a:spcPct val="0"/>
        </a:spcAft>
        <a:defRPr sz="3600">
          <a:solidFill>
            <a:srgbClr val="336699"/>
          </a:solidFill>
          <a:latin typeface="Arial" charset="0"/>
          <a:ea typeface="ヒラギノ角ゴ Pro W3" pitchFamily="80" charset="-128"/>
        </a:defRPr>
      </a:lvl8pPr>
      <a:lvl9pPr marL="1828800" algn="l" rtl="0" fontAlgn="base">
        <a:spcBef>
          <a:spcPct val="0"/>
        </a:spcBef>
        <a:spcAft>
          <a:spcPct val="0"/>
        </a:spcAft>
        <a:defRPr sz="3600">
          <a:solidFill>
            <a:srgbClr val="336699"/>
          </a:solidFill>
          <a:latin typeface="Arial" charset="0"/>
          <a:ea typeface="ヒラギノ角ゴ Pro W3" pitchFamily="80" charset="-128"/>
        </a:defRPr>
      </a:lvl9pPr>
    </p:titleStyle>
    <p:bodyStyle>
      <a:lvl1pPr marL="342900" indent="-342900" algn="l" rtl="0" fontAlgn="base">
        <a:spcBef>
          <a:spcPct val="20000"/>
        </a:spcBef>
        <a:spcAft>
          <a:spcPct val="0"/>
        </a:spcAft>
        <a:buChar char="•"/>
        <a:defRPr sz="2400">
          <a:solidFill>
            <a:srgbClr val="336699"/>
          </a:solidFill>
          <a:latin typeface="+mn-lt"/>
          <a:ea typeface="+mn-ea"/>
          <a:cs typeface="+mn-cs"/>
        </a:defRPr>
      </a:lvl1pPr>
      <a:lvl2pPr marL="742950" indent="-285750" algn="l" rtl="0" fontAlgn="base">
        <a:spcBef>
          <a:spcPct val="20000"/>
        </a:spcBef>
        <a:spcAft>
          <a:spcPct val="0"/>
        </a:spcAft>
        <a:buChar char="–"/>
        <a:defRPr sz="2000">
          <a:solidFill>
            <a:srgbClr val="336699"/>
          </a:solidFill>
          <a:latin typeface="+mn-lt"/>
          <a:ea typeface="+mn-ea"/>
        </a:defRPr>
      </a:lvl2pPr>
      <a:lvl3pPr marL="1143000" indent="-228600" algn="l" rtl="0" fontAlgn="base">
        <a:spcBef>
          <a:spcPct val="20000"/>
        </a:spcBef>
        <a:spcAft>
          <a:spcPct val="0"/>
        </a:spcAft>
        <a:buChar char="•"/>
        <a:defRPr>
          <a:solidFill>
            <a:srgbClr val="336699"/>
          </a:solidFill>
          <a:latin typeface="+mn-lt"/>
          <a:ea typeface="+mn-ea"/>
        </a:defRPr>
      </a:lvl3pPr>
      <a:lvl4pPr marL="1600200" indent="-228600" algn="l" rtl="0" fontAlgn="base">
        <a:spcBef>
          <a:spcPct val="20000"/>
        </a:spcBef>
        <a:spcAft>
          <a:spcPct val="0"/>
        </a:spcAft>
        <a:buChar char="–"/>
        <a:defRPr sz="1600">
          <a:solidFill>
            <a:srgbClr val="336699"/>
          </a:solidFill>
          <a:latin typeface="+mn-lt"/>
          <a:ea typeface="+mn-ea"/>
        </a:defRPr>
      </a:lvl4pPr>
      <a:lvl5pPr marL="2057400" indent="-228600" algn="l" rtl="0" fontAlgn="base">
        <a:spcBef>
          <a:spcPct val="20000"/>
        </a:spcBef>
        <a:spcAft>
          <a:spcPct val="0"/>
        </a:spcAft>
        <a:buChar char="»"/>
        <a:defRPr sz="1600">
          <a:solidFill>
            <a:srgbClr val="336699"/>
          </a:solidFill>
          <a:latin typeface="+mn-lt"/>
          <a:ea typeface="+mn-ea"/>
        </a:defRPr>
      </a:lvl5pPr>
      <a:lvl6pPr marL="2514600" indent="-228600" algn="l" rtl="0" fontAlgn="base">
        <a:spcBef>
          <a:spcPct val="20000"/>
        </a:spcBef>
        <a:spcAft>
          <a:spcPct val="0"/>
        </a:spcAft>
        <a:buChar char="»"/>
        <a:defRPr sz="1600">
          <a:solidFill>
            <a:srgbClr val="336699"/>
          </a:solidFill>
          <a:latin typeface="+mn-lt"/>
          <a:ea typeface="+mn-ea"/>
        </a:defRPr>
      </a:lvl6pPr>
      <a:lvl7pPr marL="2971800" indent="-228600" algn="l" rtl="0" fontAlgn="base">
        <a:spcBef>
          <a:spcPct val="20000"/>
        </a:spcBef>
        <a:spcAft>
          <a:spcPct val="0"/>
        </a:spcAft>
        <a:buChar char="»"/>
        <a:defRPr sz="1600">
          <a:solidFill>
            <a:srgbClr val="336699"/>
          </a:solidFill>
          <a:latin typeface="+mn-lt"/>
          <a:ea typeface="+mn-ea"/>
        </a:defRPr>
      </a:lvl7pPr>
      <a:lvl8pPr marL="3429000" indent="-228600" algn="l" rtl="0" fontAlgn="base">
        <a:spcBef>
          <a:spcPct val="20000"/>
        </a:spcBef>
        <a:spcAft>
          <a:spcPct val="0"/>
        </a:spcAft>
        <a:buChar char="»"/>
        <a:defRPr sz="1600">
          <a:solidFill>
            <a:srgbClr val="336699"/>
          </a:solidFill>
          <a:latin typeface="+mn-lt"/>
          <a:ea typeface="+mn-ea"/>
        </a:defRPr>
      </a:lvl8pPr>
      <a:lvl9pPr marL="3886200" indent="-228600" algn="l" rtl="0" fontAlgn="base">
        <a:spcBef>
          <a:spcPct val="20000"/>
        </a:spcBef>
        <a:spcAft>
          <a:spcPct val="0"/>
        </a:spcAft>
        <a:buChar char="»"/>
        <a:defRPr sz="1600">
          <a:solidFill>
            <a:srgbClr val="33669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990600" y="1295400"/>
            <a:ext cx="7772400" cy="2209800"/>
          </a:xfrm>
        </p:spPr>
        <p:txBody>
          <a:bodyPr/>
          <a:lstStyle/>
          <a:p>
            <a:pPr eaLnBrk="1" hangingPunct="1"/>
            <a:r>
              <a:rPr lang="en-US" dirty="0" err="1" smtClean="0"/>
              <a:t>DUT</a:t>
            </a:r>
            <a:r>
              <a:rPr lang="en-US" dirty="0" smtClean="0"/>
              <a:t> vs </a:t>
            </a:r>
            <a:r>
              <a:rPr lang="en-US" dirty="0" err="1" smtClean="0"/>
              <a:t>DIA</a:t>
            </a:r>
            <a:r>
              <a:rPr lang="en-US" dirty="0" smtClean="0"/>
              <a:t/>
            </a:r>
            <a:br>
              <a:rPr lang="en-US" dirty="0" smtClean="0"/>
            </a:br>
            <a:r>
              <a:rPr lang="en-US" dirty="0" smtClean="0"/>
              <a:t>Device Under Test vs</a:t>
            </a:r>
            <a:br>
              <a:rPr lang="en-US" dirty="0" smtClean="0"/>
            </a:br>
            <a:r>
              <a:rPr lang="en-US" dirty="0" smtClean="0"/>
              <a:t>Device In Action </a:t>
            </a:r>
          </a:p>
        </p:txBody>
      </p:sp>
      <p:sp>
        <p:nvSpPr>
          <p:cNvPr id="15362" name="Subtitle 2"/>
          <p:cNvSpPr>
            <a:spLocks noGrp="1"/>
          </p:cNvSpPr>
          <p:nvPr>
            <p:ph type="subTitle" idx="1"/>
          </p:nvPr>
        </p:nvSpPr>
        <p:spPr>
          <a:xfrm>
            <a:off x="1676400" y="3657600"/>
            <a:ext cx="6553200" cy="2286000"/>
          </a:xfrm>
        </p:spPr>
        <p:txBody>
          <a:bodyPr>
            <a:normAutofit/>
          </a:bodyPr>
          <a:lstStyle/>
          <a:p>
            <a:pPr eaLnBrk="1" hangingPunct="1"/>
            <a:r>
              <a:rPr lang="en-US" dirty="0" smtClean="0"/>
              <a:t>Walter Katz</a:t>
            </a:r>
          </a:p>
          <a:p>
            <a:pPr eaLnBrk="1" hangingPunct="1"/>
            <a:r>
              <a:rPr lang="en-US" dirty="0" smtClean="0"/>
              <a:t>Signal Integrity Software, Inc.</a:t>
            </a:r>
          </a:p>
          <a:p>
            <a:pPr eaLnBrk="1" hangingPunct="1"/>
            <a:r>
              <a:rPr lang="en-US" dirty="0" smtClean="0"/>
              <a:t>IBIS </a:t>
            </a:r>
            <a:r>
              <a:rPr lang="en-US" dirty="0" smtClean="0"/>
              <a:t>ATM</a:t>
            </a:r>
            <a:endParaRPr lang="en-US" dirty="0" smtClean="0"/>
          </a:p>
          <a:p>
            <a:pPr eaLnBrk="1" hangingPunct="1"/>
            <a:r>
              <a:rPr lang="en-US" dirty="0" smtClean="0"/>
              <a:t>January </a:t>
            </a:r>
            <a:r>
              <a:rPr lang="en-US" dirty="0" smtClean="0"/>
              <a:t>26, </a:t>
            </a:r>
            <a:r>
              <a:rPr lang="en-US" dirty="0" smtClean="0"/>
              <a:t>2016</a:t>
            </a:r>
          </a:p>
        </p:txBody>
      </p:sp>
    </p:spTree>
    <p:extLst>
      <p:ext uri="{BB962C8B-B14F-4D97-AF65-F5344CB8AC3E}">
        <p14:creationId xmlns:p14="http://schemas.microsoft.com/office/powerpoint/2010/main" val="180599343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IBIS Describes </a:t>
            </a:r>
            <a:r>
              <a:rPr lang="en-US" b="1" dirty="0" err="1" smtClean="0"/>
              <a:t>DUT</a:t>
            </a:r>
            <a:endParaRPr lang="en-US" b="1" dirty="0"/>
          </a:p>
        </p:txBody>
      </p:sp>
      <p:sp>
        <p:nvSpPr>
          <p:cNvPr id="3" name="Content Placeholder 2"/>
          <p:cNvSpPr>
            <a:spLocks noGrp="1"/>
          </p:cNvSpPr>
          <p:nvPr>
            <p:ph idx="1"/>
          </p:nvPr>
        </p:nvSpPr>
        <p:spPr>
          <a:xfrm>
            <a:off x="1066800" y="1000125"/>
            <a:ext cx="6858000" cy="1529715"/>
          </a:xfrm>
        </p:spPr>
        <p:txBody>
          <a:bodyPr/>
          <a:lstStyle/>
          <a:p>
            <a:pPr marL="0" indent="0">
              <a:buNone/>
            </a:pPr>
            <a:r>
              <a:rPr lang="en-US" sz="1400" dirty="0"/>
              <a:t>The </a:t>
            </a:r>
            <a:r>
              <a:rPr lang="en-US" sz="1400" dirty="0" err="1"/>
              <a:t>DUT</a:t>
            </a:r>
            <a:r>
              <a:rPr lang="en-US" sz="1400" dirty="0"/>
              <a:t> die shows all of the available power and ground pin reference voltage terminals.  For many buffers, only one power pin and one common ground pin terminal are used.  The absolute </a:t>
            </a:r>
            <a:r>
              <a:rPr lang="en-US" sz="1400" dirty="0" err="1"/>
              <a:t>GND</a:t>
            </a:r>
            <a:r>
              <a:rPr lang="en-US" sz="1400" dirty="0"/>
              <a:t> </a:t>
            </a:r>
            <a:r>
              <a:rPr lang="en-US" sz="1400" dirty="0" smtClean="0"/>
              <a:t>pin </a:t>
            </a:r>
            <a:r>
              <a:rPr lang="en-US" sz="1400" dirty="0"/>
              <a:t>is the reference for the </a:t>
            </a:r>
            <a:r>
              <a:rPr lang="en-US" sz="1400" dirty="0" err="1"/>
              <a:t>V_fixture</a:t>
            </a:r>
            <a:r>
              <a:rPr lang="en-US" sz="1400" dirty="0"/>
              <a:t> voltage and the package model equivalent network.  It can also serve as a reference for </a:t>
            </a:r>
            <a:r>
              <a:rPr lang="en-US" sz="1400" dirty="0" err="1"/>
              <a:t>C_comp</a:t>
            </a:r>
            <a:r>
              <a:rPr lang="en-US" sz="1400" dirty="0"/>
              <a:t>, unless </a:t>
            </a:r>
            <a:r>
              <a:rPr lang="en-US" sz="1400" dirty="0" err="1"/>
              <a:t>C_comp</a:t>
            </a:r>
            <a:r>
              <a:rPr lang="en-US" sz="1400" dirty="0"/>
              <a:t> is optionally split into component attached to the other reference voltages.</a:t>
            </a:r>
            <a:endParaRPr lang="en-US" sz="14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2</a:t>
            </a:fld>
            <a:r>
              <a:rPr lang="en-US" dirty="0" smtClean="0"/>
              <a:t>	 	</a:t>
            </a:r>
          </a:p>
          <a:p>
            <a:endParaRPr lang="en-US" dirty="0" smtClean="0"/>
          </a:p>
          <a:p>
            <a:endParaRPr lang="en-US" dirty="0"/>
          </a:p>
        </p:txBody>
      </p:sp>
      <p:pic>
        <p:nvPicPr>
          <p:cNvPr id="5" name="Picture 4"/>
          <p:cNvPicPr>
            <a:picLocks noChangeAspect="1"/>
          </p:cNvPicPr>
          <p:nvPr/>
        </p:nvPicPr>
        <p:blipFill>
          <a:blip r:embed="rId2"/>
          <a:stretch>
            <a:fillRect/>
          </a:stretch>
        </p:blipFill>
        <p:spPr>
          <a:xfrm>
            <a:off x="1219200" y="2651387"/>
            <a:ext cx="5072775" cy="3627865"/>
          </a:xfrm>
          <a:prstGeom prst="rect">
            <a:avLst/>
          </a:prstGeom>
        </p:spPr>
      </p:pic>
    </p:spTree>
    <p:extLst>
      <p:ext uri="{BB962C8B-B14F-4D97-AF65-F5344CB8AC3E}">
        <p14:creationId xmlns:p14="http://schemas.microsoft.com/office/powerpoint/2010/main" val="205085780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Device In Action</a:t>
            </a:r>
            <a:endParaRPr lang="en-US" b="1" dirty="0"/>
          </a:p>
        </p:txBody>
      </p:sp>
      <p:sp>
        <p:nvSpPr>
          <p:cNvPr id="3" name="Content Placeholder 2"/>
          <p:cNvSpPr>
            <a:spLocks noGrp="1"/>
          </p:cNvSpPr>
          <p:nvPr>
            <p:ph idx="1"/>
          </p:nvPr>
        </p:nvSpPr>
        <p:spPr>
          <a:xfrm>
            <a:off x="1066800" y="767188"/>
            <a:ext cx="6858000" cy="1793503"/>
          </a:xfrm>
        </p:spPr>
        <p:txBody>
          <a:bodyPr/>
          <a:lstStyle/>
          <a:p>
            <a:pPr marL="0" indent="0">
              <a:buNone/>
            </a:pPr>
            <a:r>
              <a:rPr lang="en-US" sz="1400" dirty="0" smtClean="0"/>
              <a:t>All IBIS measurement rules used to evaluate the actual operation of a device in action in a complete system shall apply to the value of the voltage between the PAD and </a:t>
            </a:r>
            <a:r>
              <a:rPr lang="en-US" sz="1400" dirty="0" err="1" smtClean="0"/>
              <a:t>VSS</a:t>
            </a:r>
            <a:r>
              <a:rPr lang="en-US" sz="1400" dirty="0" smtClean="0"/>
              <a:t> terminals shown below. The ground terminal shall be used as </a:t>
            </a:r>
            <a:r>
              <a:rPr lang="en-US" sz="1400" dirty="0"/>
              <a:t>a reference for </a:t>
            </a:r>
            <a:r>
              <a:rPr lang="en-US" sz="1400" dirty="0" err="1"/>
              <a:t>C_comp</a:t>
            </a:r>
            <a:r>
              <a:rPr lang="en-US" sz="1400" dirty="0"/>
              <a:t>, unless </a:t>
            </a:r>
            <a:r>
              <a:rPr lang="en-US" sz="1400" dirty="0" err="1"/>
              <a:t>C_comp</a:t>
            </a:r>
            <a:r>
              <a:rPr lang="en-US" sz="1400" dirty="0"/>
              <a:t> is optionally split into component attached to the other reference voltages.</a:t>
            </a:r>
          </a:p>
          <a:p>
            <a:r>
              <a:rPr lang="en-US" sz="1400" dirty="0" smtClean="0"/>
              <a:t>This is the unstated rule for the most common IBIS model that has just one power pin and one ground pin terminal. </a:t>
            </a:r>
          </a:p>
          <a:p>
            <a:r>
              <a:rPr lang="en-US" sz="1400" dirty="0" smtClean="0"/>
              <a:t>Rules for other cases need to be clearly defined.</a:t>
            </a:r>
          </a:p>
        </p:txBody>
      </p:sp>
      <p:sp>
        <p:nvSpPr>
          <p:cNvPr id="4" name="Footer Placeholder 3"/>
          <p:cNvSpPr>
            <a:spLocks noGrp="1"/>
          </p:cNvSpPr>
          <p:nvPr>
            <p:ph type="ftr" sz="quarter" idx="3"/>
          </p:nvPr>
        </p:nvSpPr>
        <p:spPr/>
        <p:txBody>
          <a:bodyPr/>
          <a:lstStyle/>
          <a:p>
            <a:fld id="{64DFFA53-7A85-49BB-896B-3AD28954ACCD}" type="slidenum">
              <a:rPr lang="en-US" smtClean="0"/>
              <a:pPr/>
              <a:t>3</a:t>
            </a:fld>
            <a:r>
              <a:rPr lang="en-US" dirty="0" smtClean="0"/>
              <a:t>	 	</a:t>
            </a:r>
          </a:p>
          <a:p>
            <a:endParaRPr lang="en-US" dirty="0" smtClean="0"/>
          </a:p>
          <a:p>
            <a:endParaRPr lang="en-US" dirty="0"/>
          </a:p>
        </p:txBody>
      </p:sp>
      <p:pic>
        <p:nvPicPr>
          <p:cNvPr id="5" name="Picture 4"/>
          <p:cNvPicPr>
            <a:picLocks noChangeAspect="1"/>
          </p:cNvPicPr>
          <p:nvPr/>
        </p:nvPicPr>
        <p:blipFill>
          <a:blip r:embed="rId2"/>
          <a:stretch>
            <a:fillRect/>
          </a:stretch>
        </p:blipFill>
        <p:spPr>
          <a:xfrm>
            <a:off x="1435390" y="2666813"/>
            <a:ext cx="5072775" cy="3627864"/>
          </a:xfrm>
          <a:prstGeom prst="rect">
            <a:avLst/>
          </a:prstGeom>
        </p:spPr>
      </p:pic>
      <p:cxnSp>
        <p:nvCxnSpPr>
          <p:cNvPr id="7" name="Straight Connector 6"/>
          <p:cNvCxnSpPr/>
          <p:nvPr/>
        </p:nvCxnSpPr>
        <p:spPr bwMode="auto">
          <a:xfrm flipV="1">
            <a:off x="2314115" y="3241040"/>
            <a:ext cx="4706445" cy="4085"/>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bwMode="auto">
          <a:xfrm>
            <a:off x="2458720" y="5544883"/>
            <a:ext cx="4561840" cy="40640"/>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bwMode="auto">
          <a:xfrm flipV="1">
            <a:off x="2885440" y="4389119"/>
            <a:ext cx="4135120" cy="1"/>
          </a:xfrm>
          <a:prstGeom prst="line">
            <a:avLst/>
          </a:prstGeom>
          <a:ln>
            <a:solidFill>
              <a:srgbClr val="FF0000"/>
            </a:solidFill>
            <a:headEnd type="none" w="med" len="med"/>
            <a:tailEnd type="none" w="med" len="med"/>
          </a:ln>
          <a:extLst/>
        </p:spPr>
        <p:style>
          <a:lnRef idx="3">
            <a:schemeClr val="dk1"/>
          </a:lnRef>
          <a:fillRef idx="0">
            <a:schemeClr val="dk1"/>
          </a:fillRef>
          <a:effectRef idx="2">
            <a:schemeClr val="dk1"/>
          </a:effectRef>
          <a:fontRef idx="minor">
            <a:schemeClr val="tx1"/>
          </a:fontRef>
        </p:style>
      </p:cxnSp>
      <p:sp>
        <p:nvSpPr>
          <p:cNvPr id="13" name="TextBox 12"/>
          <p:cNvSpPr txBox="1"/>
          <p:nvPr/>
        </p:nvSpPr>
        <p:spPr>
          <a:xfrm>
            <a:off x="7172960" y="3092334"/>
            <a:ext cx="835485" cy="461665"/>
          </a:xfrm>
          <a:prstGeom prst="rect">
            <a:avLst/>
          </a:prstGeom>
          <a:noFill/>
          <a:ln>
            <a:solidFill>
              <a:schemeClr val="bg1"/>
            </a:solidFill>
          </a:ln>
        </p:spPr>
        <p:txBody>
          <a:bodyPr wrap="none" rtlCol="0">
            <a:spAutoFit/>
          </a:bodyPr>
          <a:lstStyle/>
          <a:p>
            <a:r>
              <a:rPr lang="en-US" dirty="0" err="1" smtClean="0">
                <a:solidFill>
                  <a:srgbClr val="FF0000"/>
                </a:solidFill>
              </a:rPr>
              <a:t>VDD</a:t>
            </a:r>
            <a:endParaRPr lang="en-US" dirty="0">
              <a:solidFill>
                <a:srgbClr val="FF0000"/>
              </a:solidFill>
            </a:endParaRPr>
          </a:p>
        </p:txBody>
      </p:sp>
      <p:sp>
        <p:nvSpPr>
          <p:cNvPr id="14" name="TextBox 13"/>
          <p:cNvSpPr txBox="1"/>
          <p:nvPr/>
        </p:nvSpPr>
        <p:spPr>
          <a:xfrm>
            <a:off x="7172960" y="4158287"/>
            <a:ext cx="795026" cy="461665"/>
          </a:xfrm>
          <a:prstGeom prst="rect">
            <a:avLst/>
          </a:prstGeom>
          <a:noFill/>
          <a:ln>
            <a:solidFill>
              <a:schemeClr val="bg1"/>
            </a:solidFill>
          </a:ln>
        </p:spPr>
        <p:txBody>
          <a:bodyPr wrap="none" rtlCol="0">
            <a:spAutoFit/>
          </a:bodyPr>
          <a:lstStyle/>
          <a:p>
            <a:r>
              <a:rPr lang="en-US" dirty="0" smtClean="0">
                <a:solidFill>
                  <a:srgbClr val="FF0000"/>
                </a:solidFill>
              </a:rPr>
              <a:t>PAD</a:t>
            </a:r>
            <a:endParaRPr lang="en-US" dirty="0">
              <a:solidFill>
                <a:srgbClr val="FF0000"/>
              </a:solidFill>
            </a:endParaRPr>
          </a:p>
        </p:txBody>
      </p:sp>
      <p:sp>
        <p:nvSpPr>
          <p:cNvPr id="15" name="TextBox 14"/>
          <p:cNvSpPr txBox="1"/>
          <p:nvPr/>
        </p:nvSpPr>
        <p:spPr>
          <a:xfrm>
            <a:off x="7172960" y="5263250"/>
            <a:ext cx="800219" cy="461665"/>
          </a:xfrm>
          <a:prstGeom prst="rect">
            <a:avLst/>
          </a:prstGeom>
          <a:noFill/>
          <a:ln>
            <a:solidFill>
              <a:schemeClr val="bg1"/>
            </a:solidFill>
          </a:ln>
        </p:spPr>
        <p:txBody>
          <a:bodyPr wrap="none" rtlCol="0">
            <a:spAutoFit/>
          </a:bodyPr>
          <a:lstStyle/>
          <a:p>
            <a:r>
              <a:rPr lang="en-US" dirty="0" err="1" smtClean="0">
                <a:solidFill>
                  <a:srgbClr val="FF0000"/>
                </a:solidFill>
              </a:rPr>
              <a:t>VSS</a:t>
            </a:r>
            <a:endParaRPr lang="en-US" dirty="0">
              <a:solidFill>
                <a:srgbClr val="FF0000"/>
              </a:solidFill>
            </a:endParaRPr>
          </a:p>
        </p:txBody>
      </p:sp>
    </p:spTree>
    <p:extLst>
      <p:ext uri="{BB962C8B-B14F-4D97-AF65-F5344CB8AC3E}">
        <p14:creationId xmlns:p14="http://schemas.microsoft.com/office/powerpoint/2010/main" val="420729732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A Suggested Change</a:t>
            </a:r>
            <a:endParaRPr lang="en-US" b="1" dirty="0"/>
          </a:p>
        </p:txBody>
      </p:sp>
      <p:sp>
        <p:nvSpPr>
          <p:cNvPr id="3" name="Content Placeholder 2"/>
          <p:cNvSpPr>
            <a:spLocks noGrp="1"/>
          </p:cNvSpPr>
          <p:nvPr>
            <p:ph idx="1"/>
          </p:nvPr>
        </p:nvSpPr>
        <p:spPr>
          <a:xfrm>
            <a:off x="1066800" y="1000125"/>
            <a:ext cx="6858000" cy="4618355"/>
          </a:xfrm>
        </p:spPr>
        <p:txBody>
          <a:bodyPr/>
          <a:lstStyle/>
          <a:p>
            <a:pPr marL="0" indent="0">
              <a:buNone/>
            </a:pPr>
            <a:r>
              <a:rPr lang="en-US" sz="1400" dirty="0"/>
              <a:t>The </a:t>
            </a:r>
            <a:r>
              <a:rPr lang="en-US" sz="1400" dirty="0" err="1"/>
              <a:t>DUT</a:t>
            </a:r>
            <a:r>
              <a:rPr lang="en-US" sz="1400" dirty="0"/>
              <a:t> die shows all of the available power and ground pin reference voltage terminals.  For many buffers, only one power pin and one common ground pin terminal are used.  The absolute </a:t>
            </a:r>
            <a:r>
              <a:rPr lang="en-US" sz="1400" dirty="0" err="1"/>
              <a:t>GND</a:t>
            </a:r>
            <a:r>
              <a:rPr lang="en-US" sz="1400" dirty="0"/>
              <a:t> </a:t>
            </a:r>
            <a:r>
              <a:rPr lang="en-US" sz="1400" dirty="0" smtClean="0"/>
              <a:t>pin </a:t>
            </a:r>
            <a:r>
              <a:rPr lang="en-US" sz="1400" dirty="0"/>
              <a:t>is the reference for the </a:t>
            </a:r>
            <a:r>
              <a:rPr lang="en-US" sz="1400" dirty="0" err="1"/>
              <a:t>V_fixture</a:t>
            </a:r>
            <a:r>
              <a:rPr lang="en-US" sz="1400" dirty="0"/>
              <a:t> voltage and the package model equivalent network.  It can also serve as a reference for </a:t>
            </a:r>
            <a:r>
              <a:rPr lang="en-US" sz="1400" dirty="0" err="1"/>
              <a:t>C_comp</a:t>
            </a:r>
            <a:r>
              <a:rPr lang="en-US" sz="1400" dirty="0"/>
              <a:t>, unless </a:t>
            </a:r>
            <a:r>
              <a:rPr lang="en-US" sz="1400" dirty="0" err="1"/>
              <a:t>C_comp</a:t>
            </a:r>
            <a:r>
              <a:rPr lang="en-US" sz="1400" dirty="0"/>
              <a:t> is optionally split into component attached to the other reference voltages</a:t>
            </a:r>
            <a:r>
              <a:rPr lang="en-US" sz="1400" dirty="0" smtClean="0"/>
              <a:t>.</a:t>
            </a:r>
          </a:p>
          <a:p>
            <a:pPr marL="0" indent="0">
              <a:buNone/>
            </a:pPr>
            <a:endParaRPr lang="en-US" sz="1400" dirty="0" smtClean="0"/>
          </a:p>
          <a:p>
            <a:pPr marL="0" indent="0">
              <a:buNone/>
            </a:pPr>
            <a:r>
              <a:rPr lang="en-US" sz="1400" dirty="0"/>
              <a:t>The </a:t>
            </a:r>
            <a:r>
              <a:rPr lang="en-US" sz="1400" dirty="0" err="1"/>
              <a:t>DUT</a:t>
            </a:r>
            <a:r>
              <a:rPr lang="en-US" sz="1400" dirty="0"/>
              <a:t> die shows all of the available power and ground pin reference voltage terminals.  For </a:t>
            </a:r>
            <a:r>
              <a:rPr lang="en-US" sz="1400" dirty="0" smtClean="0"/>
              <a:t>[Model]s that do not specify [Pulldown Reference] or [</a:t>
            </a:r>
            <a:r>
              <a:rPr lang="en-US" sz="1400" dirty="0" err="1" smtClean="0"/>
              <a:t>GND</a:t>
            </a:r>
            <a:r>
              <a:rPr lang="en-US" sz="1400" dirty="0" smtClean="0"/>
              <a:t> Clamp Reference] then the reference for the </a:t>
            </a:r>
            <a:r>
              <a:rPr lang="en-US" sz="1400" dirty="0" err="1" smtClean="0"/>
              <a:t>V_fixture</a:t>
            </a:r>
            <a:r>
              <a:rPr lang="en-US" sz="1400" dirty="0" smtClean="0"/>
              <a:t> voltage shall be a ground pin for that [Model] under test as specified in the [Pin Mapping] section or a common ground pin. In this case, </a:t>
            </a:r>
            <a:r>
              <a:rPr lang="en-US" sz="1400" dirty="0" err="1" smtClean="0"/>
              <a:t>C_comp</a:t>
            </a:r>
            <a:r>
              <a:rPr lang="en-US" sz="1400" dirty="0" smtClean="0"/>
              <a:t> shall be connected to this ground pin or common ground pin. When [Pulldown </a:t>
            </a:r>
            <a:r>
              <a:rPr lang="en-US" sz="1400" dirty="0"/>
              <a:t>Reference] or [</a:t>
            </a:r>
            <a:r>
              <a:rPr lang="en-US" sz="1400" dirty="0" err="1"/>
              <a:t>GND</a:t>
            </a:r>
            <a:r>
              <a:rPr lang="en-US" sz="1400" dirty="0"/>
              <a:t> Clamp Reference] </a:t>
            </a:r>
            <a:r>
              <a:rPr lang="en-US" sz="1400" dirty="0" smtClean="0"/>
              <a:t>is specified, then there is an </a:t>
            </a:r>
            <a:r>
              <a:rPr lang="en-US" sz="1400" dirty="0" err="1" smtClean="0"/>
              <a:t>DUT</a:t>
            </a:r>
            <a:r>
              <a:rPr lang="en-US" sz="1400" dirty="0" smtClean="0"/>
              <a:t> reference node generated by a circuit consisting of a resistor between this reference node and either [Pullup Reference] or [Power Clamp Reference] and a resistor between </a:t>
            </a:r>
            <a:r>
              <a:rPr lang="en-US" sz="1400" dirty="0"/>
              <a:t>this reference node and either [</a:t>
            </a:r>
            <a:r>
              <a:rPr lang="en-US" sz="1400" dirty="0" smtClean="0"/>
              <a:t>Pulldown </a:t>
            </a:r>
            <a:r>
              <a:rPr lang="en-US" sz="1400" dirty="0"/>
              <a:t>Reference] or </a:t>
            </a:r>
            <a:r>
              <a:rPr lang="en-US" sz="1400" dirty="0" smtClean="0"/>
              <a:t>[</a:t>
            </a:r>
            <a:r>
              <a:rPr lang="en-US" sz="1400" dirty="0" err="1" smtClean="0"/>
              <a:t>GND</a:t>
            </a:r>
            <a:r>
              <a:rPr lang="en-US" sz="1400" dirty="0" smtClean="0"/>
              <a:t> Clamp </a:t>
            </a:r>
            <a:r>
              <a:rPr lang="en-US" sz="1400" dirty="0"/>
              <a:t>Reference]  </a:t>
            </a:r>
            <a:r>
              <a:rPr lang="en-US" sz="1400" dirty="0" smtClean="0"/>
              <a:t>specified by new sub parameters </a:t>
            </a:r>
            <a:r>
              <a:rPr lang="en-US" sz="1400" dirty="0" err="1" smtClean="0"/>
              <a:t>R_DUT_puref</a:t>
            </a:r>
            <a:r>
              <a:rPr lang="en-US" sz="1400" dirty="0" smtClean="0"/>
              <a:t>, </a:t>
            </a:r>
            <a:r>
              <a:rPr lang="en-US" sz="1400" dirty="0" err="1" smtClean="0"/>
              <a:t>R_DUT_pcref</a:t>
            </a:r>
            <a:r>
              <a:rPr lang="en-US" sz="1400" dirty="0" smtClean="0"/>
              <a:t>, </a:t>
            </a:r>
            <a:r>
              <a:rPr lang="en-US" sz="1400" dirty="0" err="1" smtClean="0"/>
              <a:t>R_DUT_pdref</a:t>
            </a:r>
            <a:r>
              <a:rPr lang="en-US" sz="1400" dirty="0" smtClean="0"/>
              <a:t> and </a:t>
            </a:r>
            <a:r>
              <a:rPr lang="en-US" sz="1400" dirty="0" err="1" smtClean="0"/>
              <a:t>R_DUT_gcref</a:t>
            </a:r>
            <a:r>
              <a:rPr lang="en-US" sz="1400" dirty="0" smtClean="0"/>
              <a:t>. </a:t>
            </a:r>
            <a:r>
              <a:rPr lang="en-US" sz="1400" dirty="0"/>
              <a:t>In this case, </a:t>
            </a:r>
            <a:r>
              <a:rPr lang="en-US" sz="1400" dirty="0" err="1"/>
              <a:t>C_comp</a:t>
            </a:r>
            <a:r>
              <a:rPr lang="en-US" sz="1400" dirty="0"/>
              <a:t> shall be connected to </a:t>
            </a:r>
            <a:r>
              <a:rPr lang="en-US" sz="1400" dirty="0" smtClean="0"/>
              <a:t>the [Pulldown Reference] pin if </a:t>
            </a:r>
            <a:r>
              <a:rPr lang="en-US" sz="1400" dirty="0" err="1" smtClean="0"/>
              <a:t>R_DUT_pdref</a:t>
            </a:r>
            <a:r>
              <a:rPr lang="en-US" sz="1400" dirty="0" smtClean="0"/>
              <a:t> is specified or the </a:t>
            </a:r>
            <a:r>
              <a:rPr lang="en-US" sz="1400" dirty="0"/>
              <a:t>[</a:t>
            </a:r>
            <a:r>
              <a:rPr lang="en-US" sz="1400" dirty="0" err="1"/>
              <a:t>GND</a:t>
            </a:r>
            <a:r>
              <a:rPr lang="en-US" sz="1400" dirty="0"/>
              <a:t> Clamp Reference]</a:t>
            </a:r>
            <a:r>
              <a:rPr lang="en-US" sz="1400" dirty="0" smtClean="0"/>
              <a:t>  pin if </a:t>
            </a:r>
            <a:r>
              <a:rPr lang="en-US" sz="1400" dirty="0" err="1" smtClean="0"/>
              <a:t>R_DUT_gcref</a:t>
            </a:r>
            <a:r>
              <a:rPr lang="en-US" sz="1400" dirty="0"/>
              <a:t> </a:t>
            </a:r>
            <a:r>
              <a:rPr lang="en-US" sz="1400" dirty="0" smtClean="0"/>
              <a:t>is specified.</a:t>
            </a:r>
            <a:endParaRPr lang="en-US" sz="1400" dirty="0"/>
          </a:p>
          <a:p>
            <a:pPr marL="0" indent="0">
              <a:buNone/>
            </a:pPr>
            <a:endParaRPr lang="en-US" sz="1400" dirty="0"/>
          </a:p>
          <a:p>
            <a:pPr marL="0" indent="0">
              <a:buNone/>
            </a:pPr>
            <a:endParaRPr lang="en-US" sz="1400" b="1"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4</a:t>
            </a:fld>
            <a:r>
              <a:rPr lang="en-US" dirty="0" smtClean="0"/>
              <a:t>	 	</a:t>
            </a:r>
          </a:p>
          <a:p>
            <a:endParaRPr lang="en-US" dirty="0" smtClean="0"/>
          </a:p>
          <a:p>
            <a:endParaRPr lang="en-US" dirty="0"/>
          </a:p>
        </p:txBody>
      </p:sp>
    </p:spTree>
    <p:extLst>
      <p:ext uri="{BB962C8B-B14F-4D97-AF65-F5344CB8AC3E}">
        <p14:creationId xmlns:p14="http://schemas.microsoft.com/office/powerpoint/2010/main" val="228513125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IBIS rules used to describe measurement (or simulator) conditions required to make the Model sub parameters values should not be confused with how an IBIS model should be connected to the models of the system it is operating in.</a:t>
            </a:r>
          </a:p>
          <a:p>
            <a:r>
              <a:rPr lang="en-US" dirty="0" smtClean="0"/>
              <a:t>It is important to clearly define how IBIS models should be hooked up to models of the system it is </a:t>
            </a:r>
            <a:r>
              <a:rPr lang="en-US" dirty="0" smtClean="0"/>
              <a:t>connected to.</a:t>
            </a:r>
          </a:p>
          <a:p>
            <a:r>
              <a:rPr lang="en-US" dirty="0" smtClean="0"/>
              <a:t>Text is proposed to clarify test fixture reference for devices under test and how </a:t>
            </a:r>
            <a:r>
              <a:rPr lang="en-US" dirty="0" err="1" smtClean="0"/>
              <a:t>C_comp</a:t>
            </a:r>
            <a:r>
              <a:rPr lang="en-US" dirty="0" smtClean="0"/>
              <a:t> should </a:t>
            </a:r>
            <a:r>
              <a:rPr lang="en-US" smtClean="0"/>
              <a:t>be connected.</a:t>
            </a:r>
            <a:endParaRPr lang="en-US" dirty="0" smtClean="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5</a:t>
            </a:fld>
            <a:r>
              <a:rPr lang="en-US" smtClean="0"/>
              <a:t>	 	</a:t>
            </a:r>
          </a:p>
          <a:p>
            <a:endParaRPr lang="en-US" smtClean="0"/>
          </a:p>
          <a:p>
            <a:endParaRPr lang="en-US" dirty="0"/>
          </a:p>
        </p:txBody>
      </p:sp>
    </p:spTree>
    <p:extLst>
      <p:ext uri="{BB962C8B-B14F-4D97-AF65-F5344CB8AC3E}">
        <p14:creationId xmlns:p14="http://schemas.microsoft.com/office/powerpoint/2010/main" val="202581354"/>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D87A1"/>
        </a:dk1>
        <a:lt1>
          <a:srgbClr val="FFFFFF"/>
        </a:lt1>
        <a:dk2>
          <a:srgbClr val="5D87A1"/>
        </a:dk2>
        <a:lt2>
          <a:srgbClr val="505050"/>
        </a:lt2>
        <a:accent1>
          <a:srgbClr val="BBE0E3"/>
        </a:accent1>
        <a:accent2>
          <a:srgbClr val="FFFC6D"/>
        </a:accent2>
        <a:accent3>
          <a:srgbClr val="FFFFFF"/>
        </a:accent3>
        <a:accent4>
          <a:srgbClr val="4E7289"/>
        </a:accent4>
        <a:accent5>
          <a:srgbClr val="DAEDEF"/>
        </a:accent5>
        <a:accent6>
          <a:srgbClr val="E7E462"/>
        </a:accent6>
        <a:hlink>
          <a:srgbClr val="0000FF"/>
        </a:hlink>
        <a:folHlink>
          <a:srgbClr val="82ADCF"/>
        </a:folHlink>
      </a:clrScheme>
      <a:clrMap bg1="lt1" tx1="dk1" bg2="lt2" tx2="dk2" accent1="accent1" accent2="accent2" accent3="accent3" accent4="accent4" accent5="accent5" accent6="accent6" hlink="hlink" folHlink="folHlink"/>
    </a:extraClrScheme>
    <a:extraClrScheme>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5085</TotalTime>
  <Words>245</Words>
  <Application>Microsoft Office PowerPoint</Application>
  <PresentationFormat>On-screen Show (4:3)</PresentationFormat>
  <Paragraphs>26</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ヒラギノ角ゴ Pro W3</vt:lpstr>
      <vt:lpstr>Blank Presentation</vt:lpstr>
      <vt:lpstr>DUT vs DIA Device Under Test vs Device In Action </vt:lpstr>
      <vt:lpstr>IBIS Describes DUT</vt:lpstr>
      <vt:lpstr>Device In Action</vt:lpstr>
      <vt:lpstr>A Suggested Change</vt:lpstr>
      <vt:lpstr>Conclusion</vt:lpstr>
    </vt:vector>
  </TitlesOfParts>
  <Company>Think Marketing,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Smith</dc:creator>
  <cp:lastModifiedBy>wkatz</cp:lastModifiedBy>
  <cp:revision>370</cp:revision>
  <cp:lastPrinted>2014-01-15T15:39:02Z</cp:lastPrinted>
  <dcterms:created xsi:type="dcterms:W3CDTF">2010-01-20T19:11:57Z</dcterms:created>
  <dcterms:modified xsi:type="dcterms:W3CDTF">2016-01-24T18:00:21Z</dcterms:modified>
</cp:coreProperties>
</file>