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0" r:id="rId2"/>
    <p:sldId id="312" r:id="rId3"/>
    <p:sldId id="377" r:id="rId4"/>
    <p:sldId id="378" r:id="rId5"/>
    <p:sldId id="379" r:id="rId6"/>
    <p:sldId id="361" r:id="rId7"/>
    <p:sldId id="359" r:id="rId8"/>
    <p:sldId id="385" r:id="rId9"/>
    <p:sldId id="380" r:id="rId10"/>
    <p:sldId id="384" r:id="rId11"/>
    <p:sldId id="383" r:id="rId12"/>
    <p:sldId id="386" r:id="rId13"/>
    <p:sldId id="387" r:id="rId14"/>
    <p:sldId id="388" r:id="rId15"/>
    <p:sldId id="360" r:id="rId16"/>
    <p:sldId id="381" r:id="rId17"/>
    <p:sldId id="382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1182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IBIS Interconnect BIRD</a:t>
            </a:r>
            <a:br>
              <a:rPr lang="en-US" dirty="0" smtClean="0"/>
            </a:br>
            <a:r>
              <a:rPr lang="en-US" dirty="0" smtClean="0"/>
              <a:t>Draft </a:t>
            </a:r>
            <a:r>
              <a:rPr lang="en-US" dirty="0"/>
              <a:t>2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Summit, DesignCon</a:t>
            </a:r>
          </a:p>
          <a:p>
            <a:pPr eaLnBrk="1" hangingPunct="1"/>
            <a:r>
              <a:rPr lang="en-US" smtClean="0"/>
              <a:t>Santa Clara, CA</a:t>
            </a:r>
            <a:endParaRPr lang="en-US" dirty="0" smtClean="0"/>
          </a:p>
          <a:p>
            <a:pPr eaLnBrk="1" hangingPunct="1"/>
            <a:r>
              <a:rPr lang="en-US" dirty="0" smtClean="0"/>
              <a:t>January 30,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543800" cy="914400"/>
          </a:xfrm>
        </p:spPr>
        <p:txBody>
          <a:bodyPr/>
          <a:lstStyle/>
          <a:p>
            <a:pPr lvl="1"/>
            <a:r>
              <a:rPr lang="en-US" sz="3200" dirty="0" smtClean="0"/>
              <a:t>Differential Signal (I/O) </a:t>
            </a:r>
            <a:r>
              <a:rPr lang="en-US" sz="3200" dirty="0" smtClean="0"/>
              <a:t>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lvl="1"/>
            <a:r>
              <a:rPr lang="en-US" sz="1800" dirty="0" smtClean="0"/>
              <a:t>Post Layout</a:t>
            </a:r>
            <a:endParaRPr lang="en-US" sz="1800" dirty="0" smtClean="0"/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Pin_A_signal</a:t>
            </a:r>
            <a:r>
              <a:rPr lang="en-US" dirty="0" smtClean="0"/>
              <a:t>  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5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A_signal</a:t>
            </a:r>
            <a:r>
              <a:rPr lang="en-US" dirty="0" smtClean="0"/>
              <a:t> </a:t>
            </a:r>
            <a:r>
              <a:rPr lang="en-US" dirty="0" smtClean="0"/>
              <a:t>M7</a:t>
            </a:r>
          </a:p>
          <a:p>
            <a:pPr marL="685800" lvl="1"/>
            <a:r>
              <a:rPr lang="en-US" sz="1800" dirty="0" smtClean="0"/>
              <a:t>Pre Layout</a:t>
            </a:r>
            <a:endParaRPr lang="en-US" sz="1800" dirty="0" smtClean="0"/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 smtClean="0"/>
              <a:t>Pin_A_signal_pos</a:t>
            </a:r>
            <a:r>
              <a:rPr lang="en-US" dirty="0" smtClean="0"/>
              <a:t>  DQS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 smtClean="0"/>
              <a:t>Pin_A_signal_neg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 smtClean="0"/>
              <a:t>Pad_A_signal_pos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4 </a:t>
            </a:r>
            <a:r>
              <a:rPr lang="en-US" dirty="0" err="1" smtClean="0"/>
              <a:t>Pad_A_signal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5 </a:t>
            </a:r>
            <a:r>
              <a:rPr lang="en-US" dirty="0" err="1" smtClean="0"/>
              <a:t>A_signal_pos</a:t>
            </a:r>
            <a:r>
              <a:rPr lang="en-US" dirty="0" smtClean="0"/>
              <a:t> 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6 </a:t>
            </a:r>
            <a:r>
              <a:rPr lang="en-US" dirty="0" err="1" smtClean="0"/>
              <a:t>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7551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Supply Model </a:t>
            </a:r>
            <a:r>
              <a:rPr lang="en-US" dirty="0" smtClean="0"/>
              <a:t>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marL="285750"/>
            <a:r>
              <a:rPr lang="en-US" sz="1800" dirty="0" smtClean="0"/>
              <a:t>Post Layout</a:t>
            </a:r>
          </a:p>
          <a:p>
            <a:pPr marL="685800" lvl="1"/>
            <a:r>
              <a:rPr lang="en-US" sz="1800" dirty="0"/>
              <a:t>Using </a:t>
            </a:r>
            <a:r>
              <a:rPr lang="en-US" sz="1800" dirty="0" smtClean="0"/>
              <a:t>Pins, Pads and Buffers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B1 </a:t>
            </a:r>
          </a:p>
          <a:p>
            <a:pPr marL="1085850" lvl="2"/>
            <a:r>
              <a:rPr lang="en-US" dirty="0" smtClean="0"/>
              <a:t>Terminal 2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B2</a:t>
            </a:r>
            <a:endParaRPr lang="en-US" dirty="0"/>
          </a:p>
          <a:p>
            <a:pPr marL="1085850" lvl="2"/>
            <a:r>
              <a:rPr lang="en-US" dirty="0" smtClean="0"/>
              <a:t>Terminal 4 </a:t>
            </a:r>
            <a:r>
              <a:rPr lang="en-US" dirty="0" err="1" smtClean="0"/>
              <a:t>A_puref</a:t>
            </a:r>
            <a:r>
              <a:rPr lang="en-US" dirty="0" smtClean="0"/>
              <a:t> M3</a:t>
            </a:r>
            <a:endParaRPr lang="en-US" dirty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Buffers</a:t>
            </a:r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VDD </a:t>
            </a:r>
            <a:r>
              <a:rPr lang="en-US" dirty="0" err="1" smtClean="0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/>
              <a:t>A_puref</a:t>
            </a:r>
            <a:r>
              <a:rPr lang="en-US" dirty="0"/>
              <a:t> </a:t>
            </a:r>
            <a:r>
              <a:rPr lang="en-US" dirty="0" smtClean="0"/>
              <a:t>M3</a:t>
            </a:r>
            <a:endParaRPr lang="en-US" dirty="0" smtClean="0"/>
          </a:p>
          <a:p>
            <a:pPr marL="285750"/>
            <a:r>
              <a:rPr lang="en-US" sz="1800" dirty="0" smtClean="0"/>
              <a:t>Pre and Post Layout</a:t>
            </a:r>
          </a:p>
          <a:p>
            <a:pPr marL="685800" lvl="1"/>
            <a:r>
              <a:rPr lang="en-US" sz="1800" dirty="0" smtClean="0"/>
              <a:t>Using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and “Pin mapping”</a:t>
            </a:r>
          </a:p>
          <a:p>
            <a:pPr marL="1085850" lvl="2"/>
            <a:r>
              <a:rPr lang="en-US" dirty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 smtClean="0"/>
              <a:t>A_Signal</a:t>
            </a:r>
            <a:r>
              <a:rPr lang="en-US" dirty="0" smtClean="0"/>
              <a:t> </a:t>
            </a:r>
            <a:r>
              <a:rPr lang="en-US" dirty="0"/>
              <a:t>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</a:t>
            </a:r>
            <a:r>
              <a:rPr lang="en-US" sz="1800" dirty="0" smtClean="0"/>
              <a:t>“</a:t>
            </a:r>
            <a:r>
              <a:rPr lang="en-US" sz="1800" dirty="0" err="1" smtClean="0"/>
              <a:t>Model_name</a:t>
            </a:r>
            <a:r>
              <a:rPr lang="en-US" sz="1800" dirty="0" smtClean="0"/>
              <a:t>”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VDD </a:t>
            </a:r>
            <a:r>
              <a:rPr lang="en-US" dirty="0" err="1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3 </a:t>
            </a:r>
            <a:r>
              <a:rPr lang="en-US" dirty="0" err="1" smtClean="0"/>
              <a:t>A_puref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/>
            <a:endParaRPr lang="en-US" dirty="0"/>
          </a:p>
          <a:p>
            <a:pPr marL="685800" lvl="1"/>
            <a:endParaRPr lang="en-US" dirty="0"/>
          </a:p>
          <a:p>
            <a:pPr marL="285750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11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94945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655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655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6915" y="1321147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4979169" y="494247"/>
            <a:ext cx="90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On-Die  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0091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3692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endCxn id="51" idx="3"/>
          </p:cNvCxnSpPr>
          <p:nvPr/>
        </p:nvCxnSpPr>
        <p:spPr bwMode="auto">
          <a:xfrm flipH="1">
            <a:off x="3070896" y="5215971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>
            <a:off x="1632444" y="5653340"/>
            <a:ext cx="34175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6895694" y="1266914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6813408" y="444161"/>
            <a:ext cx="1027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Package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5691011" y="1349092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VDD_pad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5656116" y="2074396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VDDQ_pad</a:t>
            </a:r>
            <a:endParaRPr lang="en-US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5686938" y="3358000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5656116" y="4851833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686937" y="5501561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534922" y="333672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64160" y="4851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468441" y="5501560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546377" y="126691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612951" y="207439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131907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dirty="0" smtClean="0"/>
              <a:t>Corners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 can have either a single value or three corner values</a:t>
            </a:r>
          </a:p>
          <a:p>
            <a:r>
              <a:rPr lang="en-US" dirty="0" smtClean="0"/>
              <a:t>It is not clear if we will have a clear definition of the three corners Typ, Min, Max</a:t>
            </a:r>
          </a:p>
          <a:p>
            <a:pPr lvl="1"/>
            <a:r>
              <a:rPr lang="en-US" dirty="0" smtClean="0"/>
              <a:t>If a parameter is a length then Typ, Fast, Slow</a:t>
            </a:r>
          </a:p>
          <a:p>
            <a:pPr lvl="1"/>
            <a:r>
              <a:rPr lang="en-US" dirty="0" smtClean="0"/>
              <a:t>If a </a:t>
            </a:r>
            <a:r>
              <a:rPr lang="en-US" dirty="0"/>
              <a:t>parameter is a </a:t>
            </a:r>
            <a:r>
              <a:rPr lang="en-US" dirty="0" smtClean="0"/>
              <a:t>delay then </a:t>
            </a:r>
            <a:r>
              <a:rPr lang="en-US" dirty="0"/>
              <a:t>Typ, </a:t>
            </a:r>
            <a:r>
              <a:rPr lang="en-US" dirty="0" smtClean="0"/>
              <a:t>Slow, Fast</a:t>
            </a:r>
          </a:p>
          <a:p>
            <a:pPr lvl="1"/>
            <a:r>
              <a:rPr lang="en-US" dirty="0" smtClean="0"/>
              <a:t>If a parameter is an impedance </a:t>
            </a:r>
            <a:r>
              <a:rPr lang="en-US" dirty="0"/>
              <a:t>then Typ, </a:t>
            </a:r>
            <a:r>
              <a:rPr lang="en-US" dirty="0" smtClean="0"/>
              <a:t>Min, Max</a:t>
            </a:r>
            <a:endParaRPr lang="en-US" dirty="0" smtClean="0"/>
          </a:p>
          <a:p>
            <a:r>
              <a:rPr lang="en-US" dirty="0" smtClean="0"/>
              <a:t>Expect it will inherit the existing usage of Typ, Min and Max and will be up to EDA tool on how to apply these corners.</a:t>
            </a:r>
          </a:p>
          <a:p>
            <a:r>
              <a:rPr lang="en-US" dirty="0" smtClean="0"/>
              <a:t>Some “Corner” conditions (e.g. crosstalk) will be handled by </a:t>
            </a:r>
            <a:r>
              <a:rPr lang="en-US" dirty="0"/>
              <a:t>[Interconnect Model Selector</a:t>
            </a:r>
            <a:r>
              <a:rPr lang="en-US" dirty="0" smtClean="0"/>
              <a:t>].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3252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Reconciling Legacy IBIS Models and [External Model]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162800" cy="4419600"/>
          </a:xfrm>
        </p:spPr>
        <p:txBody>
          <a:bodyPr/>
          <a:lstStyle/>
          <a:p>
            <a:r>
              <a:rPr lang="en-US" dirty="0" smtClean="0"/>
              <a:t>[External Model] supports an </a:t>
            </a:r>
            <a:r>
              <a:rPr lang="en-US" dirty="0" err="1" smtClean="0"/>
              <a:t>A_extref</a:t>
            </a:r>
            <a:r>
              <a:rPr lang="en-US" dirty="0" smtClean="0"/>
              <a:t> terminal which has no analog in “B element” models that use the IV and VT curves.</a:t>
            </a:r>
          </a:p>
          <a:p>
            <a:r>
              <a:rPr lang="en-US" dirty="0" smtClean="0"/>
              <a:t>If new package models has a terminal to an [External Model] </a:t>
            </a:r>
            <a:r>
              <a:rPr lang="en-US" dirty="0" err="1" smtClean="0"/>
              <a:t>A_extref</a:t>
            </a:r>
            <a:r>
              <a:rPr lang="en-US" dirty="0" smtClean="0"/>
              <a:t>, how should the EDA tool terminate this terminal when using a “B element”?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579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complete the new package BIRD and formally submit it to the Open Forum by the end of Q1, 2015</a:t>
            </a:r>
          </a:p>
          <a:p>
            <a:r>
              <a:rPr lang="en-US" dirty="0" smtClean="0"/>
              <a:t>Shortly thereafter with a BIRD to enhance EBD to support IBIS-ISS subckts.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37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2000" dirty="0" smtClean="0"/>
              <a:t>IBIS Interconnect Task Group</a:t>
            </a:r>
          </a:p>
          <a:p>
            <a:r>
              <a:rPr lang="en-US" sz="2000" dirty="0"/>
              <a:t>Models Represent Package and On-Die </a:t>
            </a:r>
            <a:r>
              <a:rPr lang="en-US" sz="2000" dirty="0" smtClean="0"/>
              <a:t>Interconnect</a:t>
            </a:r>
          </a:p>
          <a:p>
            <a:r>
              <a:rPr lang="en-US" sz="2000" dirty="0"/>
              <a:t>On Die, Package, Supply and Signal Interconnect can be Combines or Kept Separate</a:t>
            </a:r>
            <a:endParaRPr lang="en-US" sz="2000" dirty="0" smtClean="0"/>
          </a:p>
          <a:p>
            <a:r>
              <a:rPr lang="en-US" sz="2000" dirty="0" smtClean="0"/>
              <a:t>Similar Approach for Both IBIS and </a:t>
            </a:r>
            <a:r>
              <a:rPr lang="en-US" sz="2000" dirty="0" smtClean="0"/>
              <a:t>EBD</a:t>
            </a:r>
          </a:p>
          <a:p>
            <a:r>
              <a:rPr lang="en-US" sz="2000" dirty="0"/>
              <a:t>Pre and Post Layout IBIS </a:t>
            </a:r>
            <a:r>
              <a:rPr lang="en-US" sz="2000" dirty="0" smtClean="0"/>
              <a:t>Files</a:t>
            </a:r>
            <a:endParaRPr lang="en-US" sz="2000" dirty="0" smtClean="0"/>
          </a:p>
          <a:p>
            <a:r>
              <a:rPr lang="en-US" sz="2000" dirty="0"/>
              <a:t>IBIS Interconnect Model </a:t>
            </a:r>
            <a:r>
              <a:rPr lang="en-US" sz="2000" dirty="0" smtClean="0"/>
              <a:t>Terminals</a:t>
            </a:r>
          </a:p>
          <a:p>
            <a:r>
              <a:rPr lang="en-US" sz="2000" dirty="0"/>
              <a:t>Differential Signal (I/O) Model </a:t>
            </a:r>
            <a:r>
              <a:rPr lang="en-US" sz="2000" dirty="0" smtClean="0"/>
              <a:t>Terminals</a:t>
            </a:r>
          </a:p>
          <a:p>
            <a:r>
              <a:rPr lang="en-US" sz="2000" dirty="0"/>
              <a:t>Supply Model </a:t>
            </a:r>
            <a:r>
              <a:rPr lang="en-US" sz="2000" dirty="0" smtClean="0"/>
              <a:t>Terminals</a:t>
            </a:r>
          </a:p>
          <a:p>
            <a:r>
              <a:rPr lang="en-US" sz="2000" dirty="0" smtClean="0"/>
              <a:t>Graphics Showing </a:t>
            </a:r>
            <a:r>
              <a:rPr lang="en-US" sz="2000" smtClean="0"/>
              <a:t>Model Terminals</a:t>
            </a:r>
            <a:endParaRPr lang="en-US" sz="2000" dirty="0" smtClean="0"/>
          </a:p>
          <a:p>
            <a:r>
              <a:rPr lang="en-US" sz="2000" dirty="0" smtClean="0"/>
              <a:t>Corners</a:t>
            </a:r>
            <a:endParaRPr lang="en-US" sz="2000" dirty="0" smtClean="0"/>
          </a:p>
          <a:p>
            <a:r>
              <a:rPr lang="en-US" sz="2000" dirty="0"/>
              <a:t>Reconciling Legacy IBIS Models and [External Model][</a:t>
            </a:r>
            <a:r>
              <a:rPr lang="en-US" sz="2000" dirty="0" smtClean="0"/>
              <a:t>Interconnect Model]</a:t>
            </a:r>
          </a:p>
          <a:p>
            <a:r>
              <a:rPr lang="en-US" sz="2000" dirty="0" smtClean="0"/>
              <a:t>Next Steps</a:t>
            </a:r>
          </a:p>
          <a:p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Interconnect Task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Meets Wednesdays 8AM PDT</a:t>
            </a:r>
          </a:p>
          <a:p>
            <a:r>
              <a:rPr lang="en-US" sz="1800" u="sng" dirty="0">
                <a:hlinkClick r:id="rId2"/>
              </a:rPr>
              <a:t>http://www.eda.org/ibis/interconnect_wip</a:t>
            </a:r>
            <a:r>
              <a:rPr lang="en-US" sz="1800" u="sng" dirty="0" smtClean="0">
                <a:hlinkClick r:id="rId2"/>
              </a:rPr>
              <a:t>/</a:t>
            </a:r>
            <a:endParaRPr lang="en-US" sz="1800" dirty="0" smtClean="0"/>
          </a:p>
          <a:p>
            <a:r>
              <a:rPr lang="en-US" sz="1800" dirty="0" smtClean="0"/>
              <a:t>Major Contributors</a:t>
            </a:r>
          </a:p>
          <a:p>
            <a:pPr lvl="1"/>
            <a:r>
              <a:rPr lang="en-US" sz="1400" dirty="0" smtClean="0"/>
              <a:t>Altera			David</a:t>
            </a:r>
            <a:r>
              <a:rPr lang="en-US" sz="1400" dirty="0"/>
              <a:t>  Banas</a:t>
            </a:r>
          </a:p>
          <a:p>
            <a:pPr lvl="1"/>
            <a:r>
              <a:rPr lang="en-US" sz="1400" dirty="0"/>
              <a:t>Cadence Design </a:t>
            </a:r>
            <a:r>
              <a:rPr lang="en-US" sz="1400" dirty="0" smtClean="0"/>
              <a:t>Systems	Bradley </a:t>
            </a:r>
            <a:r>
              <a:rPr lang="en-US" sz="1400" dirty="0"/>
              <a:t>Brim</a:t>
            </a:r>
          </a:p>
          <a:p>
            <a:pPr lvl="1"/>
            <a:r>
              <a:rPr lang="en-US" sz="1400" dirty="0"/>
              <a:t>Intel </a:t>
            </a:r>
            <a:r>
              <a:rPr lang="en-US" sz="1400" dirty="0" smtClean="0"/>
              <a:t>Corp			Michael Mirmak</a:t>
            </a:r>
            <a:r>
              <a:rPr lang="en-US" sz="1400" dirty="0"/>
              <a:t>                             </a:t>
            </a:r>
          </a:p>
          <a:p>
            <a:pPr lvl="1"/>
            <a:r>
              <a:rPr lang="en-US" sz="1400" dirty="0"/>
              <a:t>Keysight </a:t>
            </a:r>
            <a:r>
              <a:rPr lang="en-US" sz="1400" dirty="0" smtClean="0"/>
              <a:t>Technologies		Radek </a:t>
            </a:r>
            <a:r>
              <a:rPr lang="en-US" sz="1400" dirty="0" err="1"/>
              <a:t>Biernacki</a:t>
            </a:r>
            <a:endParaRPr lang="en-US" sz="1400" dirty="0"/>
          </a:p>
          <a:p>
            <a:pPr lvl="1"/>
            <a:r>
              <a:rPr lang="en-US" sz="1400" dirty="0"/>
              <a:t>Mentor </a:t>
            </a:r>
            <a:r>
              <a:rPr lang="en-US" sz="1400" dirty="0" smtClean="0"/>
              <a:t>Graphics		Arpad Muranyi</a:t>
            </a:r>
            <a:endParaRPr lang="en-US" sz="1400" dirty="0"/>
          </a:p>
          <a:p>
            <a:pPr lvl="1"/>
            <a:r>
              <a:rPr lang="en-US" sz="1400" dirty="0"/>
              <a:t>Micron </a:t>
            </a:r>
            <a:r>
              <a:rPr lang="en-US" sz="1400" dirty="0" smtClean="0"/>
              <a:t>Technology		Justin Butterfield, </a:t>
            </a:r>
            <a:r>
              <a:rPr lang="en-US" sz="1400" dirty="0"/>
              <a:t>Randy </a:t>
            </a:r>
            <a:r>
              <a:rPr lang="en-US" sz="1400" dirty="0" smtClean="0"/>
              <a:t>Wolff</a:t>
            </a:r>
            <a:endParaRPr lang="en-US" sz="1400" dirty="0"/>
          </a:p>
          <a:p>
            <a:pPr lvl="1"/>
            <a:r>
              <a:rPr lang="en-US" sz="1400" dirty="0"/>
              <a:t>Signal Integrity </a:t>
            </a:r>
            <a:r>
              <a:rPr lang="en-US" sz="1400" dirty="0" smtClean="0"/>
              <a:t>Software		Walter Katz</a:t>
            </a:r>
            <a:endParaRPr lang="en-US" sz="1400" dirty="0"/>
          </a:p>
          <a:p>
            <a:pPr lvl="1"/>
            <a:r>
              <a:rPr lang="en-US" sz="1400" dirty="0" smtClean="0"/>
              <a:t>Synopsys			Rita Horner</a:t>
            </a:r>
            <a:endParaRPr lang="en-US" sz="1400" dirty="0"/>
          </a:p>
          <a:p>
            <a:pPr lvl="1"/>
            <a:r>
              <a:rPr lang="en-US" sz="1400" dirty="0" err="1"/>
              <a:t>Teraspeed</a:t>
            </a:r>
            <a:r>
              <a:rPr lang="en-US" sz="1400" dirty="0"/>
              <a:t> </a:t>
            </a:r>
            <a:r>
              <a:rPr lang="en-US" sz="1400" dirty="0" smtClean="0"/>
              <a:t>Labs		Bob Ross</a:t>
            </a:r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Models Represent Package and On-Die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572000"/>
          </a:xfrm>
        </p:spPr>
        <p:txBody>
          <a:bodyPr/>
          <a:lstStyle/>
          <a:p>
            <a:r>
              <a:rPr lang="en-US" dirty="0" smtClean="0"/>
              <a:t>Languages Supported</a:t>
            </a:r>
          </a:p>
          <a:p>
            <a:pPr lvl="1"/>
            <a:r>
              <a:rPr lang="en-US" dirty="0" smtClean="0"/>
              <a:t>IBIS-ISS</a:t>
            </a:r>
          </a:p>
          <a:p>
            <a:pPr lvl="1"/>
            <a:r>
              <a:rPr lang="en-US" dirty="0" smtClean="0"/>
              <a:t>Touchstone</a:t>
            </a:r>
          </a:p>
          <a:p>
            <a:r>
              <a:rPr lang="en-US" dirty="0" smtClean="0"/>
              <a:t>Model Terminals</a:t>
            </a:r>
          </a:p>
          <a:p>
            <a:pPr lvl="1"/>
            <a:r>
              <a:rPr lang="en-US" dirty="0" smtClean="0"/>
              <a:t>Pins</a:t>
            </a:r>
          </a:p>
          <a:p>
            <a:pPr lvl="1"/>
            <a:r>
              <a:rPr lang="en-US" dirty="0" smtClean="0"/>
              <a:t>Die Pads</a:t>
            </a:r>
          </a:p>
          <a:p>
            <a:pPr lvl="1"/>
            <a:r>
              <a:rPr lang="en-US" dirty="0" smtClean="0"/>
              <a:t>Buffer Signals</a:t>
            </a:r>
          </a:p>
          <a:p>
            <a:pPr lvl="1"/>
            <a:r>
              <a:rPr lang="en-US" dirty="0" smtClean="0"/>
              <a:t>Buffer Supplies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039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76400"/>
          </a:xfrm>
        </p:spPr>
        <p:txBody>
          <a:bodyPr/>
          <a:lstStyle/>
          <a:p>
            <a:r>
              <a:rPr lang="en-US" dirty="0" smtClean="0"/>
              <a:t>On Die, Package, Supply and Signal Interconnect can be Combines or Kept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62800" cy="3962400"/>
          </a:xfrm>
        </p:spPr>
        <p:txBody>
          <a:bodyPr/>
          <a:lstStyle/>
          <a:p>
            <a:r>
              <a:rPr lang="en-US" dirty="0"/>
              <a:t>Supports separate on-die and package interconnect models and combined on-die and package interconnect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Independent Supply and Signal Interconnect Models</a:t>
            </a:r>
          </a:p>
          <a:p>
            <a:r>
              <a:rPr lang="en-US" dirty="0" smtClean="0"/>
              <a:t>Coupled Supply and Signal Interconnect Models</a:t>
            </a:r>
          </a:p>
          <a:p>
            <a:r>
              <a:rPr lang="en-US" dirty="0" smtClean="0"/>
              <a:t>Singled Ended and Differential Interconnect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55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914400"/>
          </a:xfrm>
        </p:spPr>
        <p:txBody>
          <a:bodyPr/>
          <a:lstStyle/>
          <a:p>
            <a:r>
              <a:rPr lang="en-US" sz="3200" dirty="0"/>
              <a:t>Similar Approach for Both IBIS and </a:t>
            </a:r>
            <a:r>
              <a:rPr lang="en-US" sz="3200" dirty="0" smtClean="0"/>
              <a:t>EBD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162800" cy="4191000"/>
          </a:xfrm>
        </p:spPr>
        <p:txBody>
          <a:bodyPr/>
          <a:lstStyle/>
          <a:p>
            <a:r>
              <a:rPr lang="en-US" sz="2000" dirty="0"/>
              <a:t>IBIS (.ibs) Interconnect </a:t>
            </a:r>
            <a:r>
              <a:rPr lang="en-US" sz="2000" dirty="0" smtClean="0"/>
              <a:t>Model Terminals</a:t>
            </a:r>
            <a:endParaRPr lang="en-US" sz="2000" dirty="0"/>
          </a:p>
          <a:p>
            <a:pPr lvl="1"/>
            <a:r>
              <a:rPr lang="en-US" dirty="0" smtClean="0"/>
              <a:t>Pins ([Pins])</a:t>
            </a:r>
            <a:endParaRPr lang="en-US" dirty="0"/>
          </a:p>
          <a:p>
            <a:pPr lvl="1"/>
            <a:r>
              <a:rPr lang="en-US" dirty="0"/>
              <a:t>Die Pads</a:t>
            </a:r>
          </a:p>
          <a:p>
            <a:pPr lvl="1"/>
            <a:r>
              <a:rPr lang="en-US" dirty="0" smtClean="0"/>
              <a:t>Buffers</a:t>
            </a:r>
            <a:endParaRPr lang="en-US" dirty="0"/>
          </a:p>
          <a:p>
            <a:r>
              <a:rPr lang="en-US" sz="2000" dirty="0" smtClean="0"/>
              <a:t>EBD (.</a:t>
            </a:r>
            <a:r>
              <a:rPr lang="en-US" sz="2000" dirty="0" err="1" smtClean="0"/>
              <a:t>ebd</a:t>
            </a:r>
            <a:r>
              <a:rPr lang="en-US" sz="2000" dirty="0" smtClean="0"/>
              <a:t>) </a:t>
            </a:r>
            <a:r>
              <a:rPr lang="en-US" sz="2000" dirty="0"/>
              <a:t>Interconnect Model Terminals</a:t>
            </a:r>
          </a:p>
          <a:p>
            <a:pPr lvl="1"/>
            <a:r>
              <a:rPr lang="en-US" dirty="0" smtClean="0"/>
              <a:t>Pins ([Pin List])</a:t>
            </a:r>
            <a:endParaRPr lang="en-US" dirty="0"/>
          </a:p>
          <a:p>
            <a:pPr lvl="1"/>
            <a:r>
              <a:rPr lang="en-US" dirty="0" err="1" smtClean="0"/>
              <a:t>reference_designator.pin</a:t>
            </a:r>
            <a:endParaRPr lang="en-US" dirty="0" smtClean="0"/>
          </a:p>
          <a:p>
            <a:pPr lvl="1"/>
            <a:r>
              <a:rPr lang="en-US" dirty="0" smtClean="0"/>
              <a:t>EBD will be a separate BIRD based on the IBIS package BIRD when completed</a:t>
            </a:r>
          </a:p>
          <a:p>
            <a:r>
              <a:rPr lang="en-US" sz="2000" dirty="0" smtClean="0"/>
              <a:t>EBD will be updated as soon as .ibs package BIRD is Finished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IBIS </a:t>
            </a:r>
            <a:r>
              <a:rPr lang="en-US" sz="3200" dirty="0" smtClean="0"/>
              <a:t>Interconnect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81600"/>
          </a:xfrm>
        </p:spPr>
        <p:txBody>
          <a:bodyPr/>
          <a:lstStyle/>
          <a:p>
            <a:r>
              <a:rPr lang="en-US" dirty="0" smtClean="0"/>
              <a:t>Pins</a:t>
            </a:r>
          </a:p>
          <a:p>
            <a:r>
              <a:rPr lang="en-US" dirty="0" smtClean="0"/>
              <a:t>Die Pads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 (POWER and GND)</a:t>
            </a:r>
          </a:p>
          <a:p>
            <a:r>
              <a:rPr lang="en-US" dirty="0" smtClean="0"/>
              <a:t>Buffers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</a:t>
            </a:r>
          </a:p>
          <a:p>
            <a:pPr lvl="2"/>
            <a:r>
              <a:rPr lang="en-US" sz="2400" dirty="0" smtClean="0"/>
              <a:t>Pullup Reference</a:t>
            </a:r>
          </a:p>
          <a:p>
            <a:pPr lvl="2"/>
            <a:r>
              <a:rPr lang="en-US" sz="2400" dirty="0" err="1" smtClean="0"/>
              <a:t>Pulldown</a:t>
            </a:r>
            <a:r>
              <a:rPr lang="en-US" sz="2400" dirty="0" smtClean="0"/>
              <a:t> Reference</a:t>
            </a:r>
            <a:endParaRPr lang="en-US" sz="2400" dirty="0"/>
          </a:p>
          <a:p>
            <a:pPr lvl="2"/>
            <a:r>
              <a:rPr lang="en-US" sz="2400" dirty="0" smtClean="0"/>
              <a:t>Power Clamp Reference</a:t>
            </a:r>
            <a:endParaRPr lang="en-US" sz="2400" dirty="0"/>
          </a:p>
          <a:p>
            <a:pPr lvl="2"/>
            <a:r>
              <a:rPr lang="en-US" sz="2400" dirty="0" smtClean="0"/>
              <a:t>Ground Clamp Reference</a:t>
            </a:r>
            <a:endParaRPr lang="en-US" sz="2400" dirty="0"/>
          </a:p>
          <a:p>
            <a:pPr lvl="2"/>
            <a:r>
              <a:rPr lang="en-US" sz="2400" dirty="0" smtClean="0"/>
              <a:t>External Reference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and Post Layout IBIS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sz="1800" dirty="0" smtClean="0"/>
              <a:t>Post Layout</a:t>
            </a:r>
          </a:p>
          <a:p>
            <a:pPr lvl="1"/>
            <a:r>
              <a:rPr lang="en-US" sz="1800" dirty="0" smtClean="0"/>
              <a:t>Signal (I/O) Terminals</a:t>
            </a:r>
          </a:p>
          <a:p>
            <a:pPr lvl="2"/>
            <a:r>
              <a:rPr lang="en-US" dirty="0" smtClean="0"/>
              <a:t>Pin, Die Pad and Buffer terminals referenced by Pin_name </a:t>
            </a:r>
            <a:endParaRPr lang="en-US" dirty="0"/>
          </a:p>
          <a:p>
            <a:pPr lvl="1"/>
            <a:r>
              <a:rPr lang="en-US" sz="1800" dirty="0" smtClean="0"/>
              <a:t>Supply </a:t>
            </a:r>
            <a:r>
              <a:rPr lang="en-US" sz="1800" dirty="0"/>
              <a:t>Terminals</a:t>
            </a:r>
            <a:endParaRPr lang="en-US" sz="1800" dirty="0" smtClean="0"/>
          </a:p>
          <a:p>
            <a:pPr lvl="2"/>
            <a:r>
              <a:rPr lang="en-US" dirty="0" smtClean="0"/>
              <a:t>Pin terminals 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Die Pad </a:t>
            </a:r>
            <a:r>
              <a:rPr lang="en-US" dirty="0"/>
              <a:t>terminals </a:t>
            </a:r>
            <a:r>
              <a:rPr lang="en-US" dirty="0" smtClean="0"/>
              <a:t>referenced by </a:t>
            </a:r>
            <a:r>
              <a:rPr lang="en-US" dirty="0" err="1" smtClean="0"/>
              <a:t>Die_Pad_name</a:t>
            </a:r>
            <a:r>
              <a:rPr lang="en-US" dirty="0" smtClean="0"/>
              <a:t>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Buffer </a:t>
            </a:r>
            <a:r>
              <a:rPr lang="en-US" dirty="0"/>
              <a:t>terminals </a:t>
            </a:r>
            <a:r>
              <a:rPr lang="en-US" dirty="0" smtClean="0"/>
              <a:t>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r>
              <a:rPr lang="en-US" sz="1800" dirty="0" smtClean="0"/>
              <a:t>Pre Layout</a:t>
            </a:r>
          </a:p>
          <a:p>
            <a:pPr lvl="1"/>
            <a:r>
              <a:rPr lang="en-US" sz="1800" dirty="0"/>
              <a:t>Signal (I/O) Terminals</a:t>
            </a:r>
          </a:p>
          <a:p>
            <a:pPr lvl="2"/>
            <a:r>
              <a:rPr lang="en-US" dirty="0" smtClean="0"/>
              <a:t>Referenced </a:t>
            </a:r>
            <a:r>
              <a:rPr lang="en-US" dirty="0"/>
              <a:t>by </a:t>
            </a:r>
            <a:r>
              <a:rPr lang="en-US" dirty="0" err="1" smtClean="0"/>
              <a:t>Model_name</a:t>
            </a:r>
            <a:endParaRPr lang="en-US" dirty="0"/>
          </a:p>
          <a:p>
            <a:pPr lvl="1"/>
            <a:r>
              <a:rPr lang="en-US" sz="1800" dirty="0"/>
              <a:t>Supply Terminals</a:t>
            </a:r>
          </a:p>
          <a:p>
            <a:pPr lvl="2"/>
            <a:r>
              <a:rPr lang="en-US" dirty="0"/>
              <a:t>Referenced by </a:t>
            </a:r>
            <a:r>
              <a:rPr lang="en-US" dirty="0" err="1" smtClean="0"/>
              <a:t>Signal_name</a:t>
            </a:r>
            <a:endParaRPr lang="en-US" dirty="0"/>
          </a:p>
          <a:p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627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Interconnect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r>
              <a:rPr lang="en-US" sz="1800" dirty="0" smtClean="0"/>
              <a:t>Terminal &lt;terminal number&gt; </a:t>
            </a:r>
            <a:r>
              <a:rPr lang="en-US" sz="1800" dirty="0" smtClean="0"/>
              <a:t>&lt;At </a:t>
            </a:r>
            <a:r>
              <a:rPr lang="en-US" sz="1800" dirty="0" err="1" smtClean="0"/>
              <a:t>Pin|DiePad|Buffer</a:t>
            </a:r>
            <a:r>
              <a:rPr lang="en-US" sz="1800" dirty="0" smtClean="0"/>
              <a:t>&gt;  &lt;ID&gt; &lt;What ID is&gt;</a:t>
            </a:r>
            <a:endParaRPr lang="en-US" sz="1800" dirty="0" smtClean="0"/>
          </a:p>
          <a:p>
            <a:r>
              <a:rPr lang="en-US" sz="1800" dirty="0" smtClean="0"/>
              <a:t>One line per terminal</a:t>
            </a:r>
          </a:p>
          <a:p>
            <a:r>
              <a:rPr lang="en-US" sz="1800" dirty="0" smtClean="0"/>
              <a:t>Supports both Pre and Post Layout</a:t>
            </a:r>
          </a:p>
          <a:p>
            <a:r>
              <a:rPr lang="en-US" sz="1800" dirty="0" smtClean="0"/>
              <a:t>Example </a:t>
            </a:r>
            <a:r>
              <a:rPr lang="en-US" sz="1800" dirty="0" smtClean="0"/>
              <a:t>Signal (I/O) </a:t>
            </a:r>
            <a:r>
              <a:rPr lang="en-US" sz="1800" dirty="0" smtClean="0"/>
              <a:t>Terminal records</a:t>
            </a:r>
          </a:p>
          <a:p>
            <a:pPr lvl="1"/>
            <a:r>
              <a:rPr lang="en-US" sz="1800" dirty="0" smtClean="0"/>
              <a:t>Post Layout</a:t>
            </a:r>
            <a:endParaRPr lang="en-US" sz="1800" dirty="0" smtClean="0"/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</a:t>
            </a:r>
            <a:r>
              <a:rPr lang="en-US" dirty="0"/>
              <a:t>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A_signal</a:t>
            </a:r>
            <a:r>
              <a:rPr lang="en-US" dirty="0" smtClean="0"/>
              <a:t> </a:t>
            </a:r>
            <a:r>
              <a:rPr lang="en-US" dirty="0" smtClean="0"/>
              <a:t>M8</a:t>
            </a:r>
          </a:p>
          <a:p>
            <a:pPr marL="685800" lvl="1"/>
            <a:r>
              <a:rPr lang="en-US" sz="1800" dirty="0" smtClean="0"/>
              <a:t>Pre Layout</a:t>
            </a:r>
            <a:endParaRPr lang="en-US" sz="1800" dirty="0" smtClean="0"/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90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</TotalTime>
  <Words>888</Words>
  <Application>Microsoft Office PowerPoint</Application>
  <PresentationFormat>On-screen Show (4:3)</PresentationFormat>
  <Paragraphs>241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IBIS Interconnect BIRD Draft 2</vt:lpstr>
      <vt:lpstr>Overview</vt:lpstr>
      <vt:lpstr>IBIS Interconnect Task Group</vt:lpstr>
      <vt:lpstr>Models Represent Package and On-Die Interconnect</vt:lpstr>
      <vt:lpstr>On Die, Package, Supply and Signal Interconnect can be Combines or Kept Separate</vt:lpstr>
      <vt:lpstr>Similar Approach for Both IBIS and EBD</vt:lpstr>
      <vt:lpstr>IBIS Interconnect Model Terminals</vt:lpstr>
      <vt:lpstr>Pre and Post Layout IBIS Files</vt:lpstr>
      <vt:lpstr>Interconnect Model Terminals</vt:lpstr>
      <vt:lpstr>Differential Signal (I/O) Model Terminals</vt:lpstr>
      <vt:lpstr>Supply Model Terminals</vt:lpstr>
      <vt:lpstr>Package Terminals Post Layout</vt:lpstr>
      <vt:lpstr>Package Terminals Post Layout</vt:lpstr>
      <vt:lpstr>Package Terminals Post Layout</vt:lpstr>
      <vt:lpstr>Corners</vt:lpstr>
      <vt:lpstr>Reconciling Legacy IBIS Models and [External Model]</vt:lpstr>
      <vt:lpstr>Next Steps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302</cp:revision>
  <cp:lastPrinted>2014-01-15T15:39:02Z</cp:lastPrinted>
  <dcterms:created xsi:type="dcterms:W3CDTF">2010-01-20T19:11:57Z</dcterms:created>
  <dcterms:modified xsi:type="dcterms:W3CDTF">2015-01-14T18:36:15Z</dcterms:modified>
</cp:coreProperties>
</file>