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310" r:id="rId2"/>
    <p:sldId id="312" r:id="rId3"/>
    <p:sldId id="377" r:id="rId4"/>
    <p:sldId id="378" r:id="rId5"/>
    <p:sldId id="379" r:id="rId6"/>
    <p:sldId id="361" r:id="rId7"/>
    <p:sldId id="359" r:id="rId8"/>
    <p:sldId id="385" r:id="rId9"/>
    <p:sldId id="389" r:id="rId10"/>
    <p:sldId id="380" r:id="rId11"/>
    <p:sldId id="384" r:id="rId12"/>
    <p:sldId id="383" r:id="rId13"/>
    <p:sldId id="390" r:id="rId14"/>
    <p:sldId id="391" r:id="rId15"/>
    <p:sldId id="392" r:id="rId16"/>
    <p:sldId id="360" r:id="rId17"/>
    <p:sldId id="381" r:id="rId18"/>
    <p:sldId id="382" r:id="rId19"/>
  </p:sldIdLst>
  <p:sldSz cx="9144000" cy="6858000" type="screen4x3"/>
  <p:notesSz cx="9236075" cy="7010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99"/>
    <a:srgbClr val="000000"/>
    <a:srgbClr val="85AED7"/>
    <a:srgbClr val="2B5681"/>
    <a:srgbClr val="E8F0F8"/>
    <a:srgbClr val="E2ECF6"/>
    <a:srgbClr val="D6E4F2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00" autoAdjust="0"/>
    <p:restoredTop sz="94591" autoAdjust="0"/>
  </p:normalViewPr>
  <p:slideViewPr>
    <p:cSldViewPr>
      <p:cViewPr>
        <p:scale>
          <a:sx n="93" d="100"/>
          <a:sy n="93" d="100"/>
        </p:scale>
        <p:origin x="-576" y="-4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446"/>
    </p:cViewPr>
  </p:sorterViewPr>
  <p:notesViewPr>
    <p:cSldViewPr>
      <p:cViewPr varScale="1">
        <p:scale>
          <a:sx n="95" d="100"/>
          <a:sy n="95" d="100"/>
        </p:scale>
        <p:origin x="-2514" y="-96"/>
      </p:cViewPr>
      <p:guideLst>
        <p:guide orient="horz" pos="2208"/>
        <p:guide pos="290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02299" cy="35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31639" y="0"/>
            <a:ext cx="4002299" cy="35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58664"/>
            <a:ext cx="4002299" cy="35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31639" y="6658664"/>
            <a:ext cx="4002299" cy="35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85C0540-2735-4C90-A6E9-E5B1908156F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8255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02299" cy="35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33776" y="0"/>
            <a:ext cx="4002299" cy="35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65438" y="525463"/>
            <a:ext cx="3505200" cy="26289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1477" y="3329940"/>
            <a:ext cx="6773122" cy="3154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659880"/>
            <a:ext cx="4002299" cy="35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33776" y="6659880"/>
            <a:ext cx="4002299" cy="35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74CE81C-62CF-4B7A-9580-ADF406D9421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453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1981200"/>
            <a:ext cx="7772400" cy="685800"/>
          </a:xfrm>
        </p:spPr>
        <p:txBody>
          <a:bodyPr/>
          <a:lstStyle>
            <a:lvl1pPr algn="ctr">
              <a:defRPr b="1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76400" y="2971800"/>
            <a:ext cx="6400800" cy="990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19200" y="6400800"/>
            <a:ext cx="47244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800">
                <a:solidFill>
                  <a:srgbClr val="336699"/>
                </a:solidFill>
              </a:defRPr>
            </a:lvl1pPr>
          </a:lstStyle>
          <a:p>
            <a:fld id="{64DFFA53-7A85-49BB-896B-3AD28954ACCD}" type="slidenum">
              <a:rPr lang="en-US" smtClean="0"/>
              <a:pPr/>
              <a:t>‹#›</a:t>
            </a:fld>
            <a:r>
              <a:rPr lang="en-US" dirty="0" smtClean="0"/>
              <a:t>	 	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3337449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0104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43000" y="1295400"/>
            <a:ext cx="3505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295400"/>
            <a:ext cx="3505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19200" y="6400800"/>
            <a:ext cx="47244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800">
                <a:solidFill>
                  <a:srgbClr val="336699"/>
                </a:solidFill>
              </a:defRPr>
            </a:lvl1pPr>
          </a:lstStyle>
          <a:p>
            <a:fld id="{64DFFA53-7A85-49BB-896B-3AD28954ACCD}" type="slidenum">
              <a:rPr lang="en-US" smtClean="0"/>
              <a:pPr/>
              <a:t>‹#›</a:t>
            </a:fld>
            <a:r>
              <a:rPr lang="en-US" dirty="0" smtClean="0"/>
              <a:t>	 	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9568779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7010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43000" y="1295400"/>
            <a:ext cx="71628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19200" y="6400800"/>
            <a:ext cx="47244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800">
                <a:solidFill>
                  <a:srgbClr val="336699"/>
                </a:solidFill>
              </a:defRPr>
            </a:lvl1pPr>
          </a:lstStyle>
          <a:p>
            <a:fld id="{64DFFA53-7A85-49BB-896B-3AD28954ACCD}" type="slidenum">
              <a:rPr lang="en-US" smtClean="0"/>
              <a:pPr/>
              <a:t>‹#›</a:t>
            </a:fld>
            <a:r>
              <a:rPr lang="en-US" dirty="0" smtClean="0"/>
              <a:t>	 	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ransition>
    <p:fade/>
  </p:transition>
  <p:hf sldNum="0" hdr="0" dt="0"/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336699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000">
          <a:solidFill>
            <a:srgbClr val="336699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>
          <a:solidFill>
            <a:srgbClr val="336699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600">
          <a:solidFill>
            <a:srgbClr val="336699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da.org/ibis/interconnect_wip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ctrTitle"/>
          </p:nvPr>
        </p:nvSpPr>
        <p:spPr>
          <a:xfrm>
            <a:off x="990600" y="1295400"/>
            <a:ext cx="7772400" cy="2209800"/>
          </a:xfrm>
        </p:spPr>
        <p:txBody>
          <a:bodyPr/>
          <a:lstStyle/>
          <a:p>
            <a:pPr eaLnBrk="1" hangingPunct="1"/>
            <a:r>
              <a:rPr lang="en-US" dirty="0" smtClean="0"/>
              <a:t>IBIS Interconnect BIRD</a:t>
            </a:r>
            <a:br>
              <a:rPr lang="en-US" dirty="0" smtClean="0"/>
            </a:br>
            <a:r>
              <a:rPr lang="en-US" dirty="0" smtClean="0"/>
              <a:t>Draft </a:t>
            </a:r>
            <a:r>
              <a:rPr lang="en-US" dirty="0" smtClean="0"/>
              <a:t>4</a:t>
            </a:r>
            <a:endParaRPr lang="en-US" dirty="0" smtClean="0"/>
          </a:p>
        </p:txBody>
      </p:sp>
      <p:sp>
        <p:nvSpPr>
          <p:cNvPr id="15362" name="Subtitle 2"/>
          <p:cNvSpPr>
            <a:spLocks noGrp="1"/>
          </p:cNvSpPr>
          <p:nvPr>
            <p:ph type="subTitle" idx="1"/>
          </p:nvPr>
        </p:nvSpPr>
        <p:spPr>
          <a:xfrm>
            <a:off x="1676400" y="3657600"/>
            <a:ext cx="6553200" cy="2286000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 smtClean="0"/>
              <a:t>Walter Katz</a:t>
            </a:r>
          </a:p>
          <a:p>
            <a:pPr eaLnBrk="1" hangingPunct="1"/>
            <a:r>
              <a:rPr lang="en-US" dirty="0" smtClean="0"/>
              <a:t>Signal Integrity Software, Inc.</a:t>
            </a:r>
          </a:p>
          <a:p>
            <a:pPr eaLnBrk="1" hangingPunct="1"/>
            <a:r>
              <a:rPr lang="en-US" dirty="0" smtClean="0"/>
              <a:t>IBIS Summit, DesignCon</a:t>
            </a:r>
          </a:p>
          <a:p>
            <a:pPr eaLnBrk="1" hangingPunct="1"/>
            <a:r>
              <a:rPr lang="en-US" smtClean="0"/>
              <a:t>Santa Clara, CA</a:t>
            </a:r>
            <a:endParaRPr lang="en-US" dirty="0" smtClean="0"/>
          </a:p>
          <a:p>
            <a:pPr eaLnBrk="1" hangingPunct="1"/>
            <a:r>
              <a:rPr lang="en-US" dirty="0" smtClean="0"/>
              <a:t>January 30, 2015</a:t>
            </a:r>
          </a:p>
        </p:txBody>
      </p:sp>
    </p:spTree>
    <p:extLst>
      <p:ext uri="{BB962C8B-B14F-4D97-AF65-F5344CB8AC3E}">
        <p14:creationId xmlns:p14="http://schemas.microsoft.com/office/powerpoint/2010/main" val="180599343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 smtClean="0"/>
              <a:t>Interconnect Model Terminals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143000"/>
            <a:ext cx="7162800" cy="5029200"/>
          </a:xfrm>
        </p:spPr>
        <p:txBody>
          <a:bodyPr/>
          <a:lstStyle/>
          <a:p>
            <a:r>
              <a:rPr lang="en-US" sz="1800" dirty="0" smtClean="0"/>
              <a:t>Terminal &lt;terminal number&gt; &lt;At </a:t>
            </a:r>
            <a:r>
              <a:rPr lang="en-US" sz="1800" dirty="0" err="1" smtClean="0"/>
              <a:t>Pin|DiePad|Buffer</a:t>
            </a:r>
            <a:r>
              <a:rPr lang="en-US" sz="1800" dirty="0" smtClean="0"/>
              <a:t>&gt;  &lt;ID&gt; &lt;What ID is&gt;</a:t>
            </a:r>
          </a:p>
          <a:p>
            <a:r>
              <a:rPr lang="en-US" sz="1800" dirty="0" smtClean="0"/>
              <a:t>One line per terminal</a:t>
            </a:r>
          </a:p>
          <a:p>
            <a:r>
              <a:rPr lang="en-US" sz="1800" dirty="0" smtClean="0"/>
              <a:t>Supports both Pre and Post Layout</a:t>
            </a:r>
          </a:p>
          <a:p>
            <a:r>
              <a:rPr lang="en-US" sz="1800" dirty="0" smtClean="0"/>
              <a:t>Example Signal (I/O) Terminal records</a:t>
            </a:r>
          </a:p>
          <a:p>
            <a:pPr lvl="1"/>
            <a:r>
              <a:rPr lang="en-US" sz="1800" dirty="0" smtClean="0"/>
              <a:t>Post Layout</a:t>
            </a:r>
          </a:p>
          <a:p>
            <a:pPr marL="1085850" lvl="2" indent="-285750"/>
            <a:r>
              <a:rPr lang="en-US" dirty="0" smtClean="0"/>
              <a:t>Terminal 1 </a:t>
            </a:r>
            <a:r>
              <a:rPr lang="en-US" dirty="0" err="1" smtClean="0"/>
              <a:t>Pin_A_signal</a:t>
            </a:r>
            <a:r>
              <a:rPr lang="en-US" dirty="0" smtClean="0"/>
              <a:t>  </a:t>
            </a:r>
            <a:r>
              <a:rPr lang="en-US" dirty="0"/>
              <a:t>M8</a:t>
            </a:r>
          </a:p>
          <a:p>
            <a:pPr marL="1085850" lvl="2" indent="-285750"/>
            <a:r>
              <a:rPr lang="en-US" dirty="0"/>
              <a:t>Terminal </a:t>
            </a:r>
            <a:r>
              <a:rPr lang="en-US" dirty="0" smtClean="0"/>
              <a:t>2 </a:t>
            </a:r>
            <a:r>
              <a:rPr lang="en-US" dirty="0" err="1" smtClean="0"/>
              <a:t>Pad_A_signal</a:t>
            </a:r>
            <a:r>
              <a:rPr lang="en-US" dirty="0" smtClean="0"/>
              <a:t> M8</a:t>
            </a:r>
            <a:endParaRPr lang="en-US" dirty="0"/>
          </a:p>
          <a:p>
            <a:pPr marL="1085850" lvl="2" indent="-285750"/>
            <a:r>
              <a:rPr lang="en-US" dirty="0"/>
              <a:t>Terminal </a:t>
            </a:r>
            <a:r>
              <a:rPr lang="en-US" dirty="0" smtClean="0"/>
              <a:t>3 </a:t>
            </a:r>
            <a:r>
              <a:rPr lang="en-US" dirty="0" err="1" smtClean="0"/>
              <a:t>A_signal</a:t>
            </a:r>
            <a:r>
              <a:rPr lang="en-US" dirty="0" smtClean="0"/>
              <a:t> M8</a:t>
            </a:r>
          </a:p>
          <a:p>
            <a:pPr marL="685800" lvl="1"/>
            <a:r>
              <a:rPr lang="en-US" sz="1800" dirty="0" smtClean="0"/>
              <a:t>Pre Layout</a:t>
            </a:r>
          </a:p>
          <a:p>
            <a:pPr marL="1085850" lvl="2" indent="-285750"/>
            <a:r>
              <a:rPr lang="en-US" dirty="0"/>
              <a:t>Terminal 1 </a:t>
            </a:r>
            <a:r>
              <a:rPr lang="en-US" dirty="0" err="1"/>
              <a:t>Pin_A_signal</a:t>
            </a:r>
            <a:r>
              <a:rPr lang="en-US" dirty="0"/>
              <a:t>  </a:t>
            </a:r>
            <a:r>
              <a:rPr lang="en-US" dirty="0" smtClean="0"/>
              <a:t>DQ </a:t>
            </a:r>
            <a:r>
              <a:rPr lang="en-US" dirty="0" err="1" smtClean="0"/>
              <a:t>Model_name</a:t>
            </a:r>
            <a:endParaRPr lang="en-US" dirty="0"/>
          </a:p>
          <a:p>
            <a:pPr marL="1085850" lvl="2" indent="-285750"/>
            <a:r>
              <a:rPr lang="en-US" dirty="0"/>
              <a:t>Terminal 2 </a:t>
            </a:r>
            <a:r>
              <a:rPr lang="en-US" dirty="0" err="1"/>
              <a:t>Pad_A_signal</a:t>
            </a:r>
            <a:r>
              <a:rPr lang="en-US" dirty="0"/>
              <a:t> </a:t>
            </a:r>
            <a:r>
              <a:rPr lang="en-US" dirty="0" smtClean="0"/>
              <a:t> DQ </a:t>
            </a:r>
            <a:r>
              <a:rPr lang="en-US" dirty="0" err="1" smtClean="0"/>
              <a:t>Model_name</a:t>
            </a:r>
            <a:endParaRPr lang="en-US" dirty="0"/>
          </a:p>
          <a:p>
            <a:pPr marL="1085850" lvl="2" indent="-285750"/>
            <a:r>
              <a:rPr lang="en-US" dirty="0"/>
              <a:t>Terminal 3 </a:t>
            </a:r>
            <a:r>
              <a:rPr lang="en-US" dirty="0" err="1"/>
              <a:t>A_signal</a:t>
            </a:r>
            <a:r>
              <a:rPr lang="en-US" dirty="0"/>
              <a:t> </a:t>
            </a:r>
            <a:r>
              <a:rPr lang="en-US" dirty="0" smtClean="0"/>
              <a:t>DQ </a:t>
            </a:r>
            <a:r>
              <a:rPr lang="en-US" dirty="0" err="1" smtClean="0"/>
              <a:t>Model_name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10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9119074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543800" cy="914400"/>
          </a:xfrm>
        </p:spPr>
        <p:txBody>
          <a:bodyPr/>
          <a:lstStyle/>
          <a:p>
            <a:pPr lvl="1"/>
            <a:r>
              <a:rPr lang="en-US" sz="3200" dirty="0" smtClean="0"/>
              <a:t>Differential Signal (I/O) Model Terminals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143000"/>
            <a:ext cx="7162800" cy="5029200"/>
          </a:xfrm>
        </p:spPr>
        <p:txBody>
          <a:bodyPr/>
          <a:lstStyle/>
          <a:p>
            <a:pPr lvl="1"/>
            <a:r>
              <a:rPr lang="en-US" sz="1800" dirty="0" smtClean="0"/>
              <a:t>Post Layout</a:t>
            </a:r>
          </a:p>
          <a:p>
            <a:pPr marL="1085850" lvl="2" indent="-285750"/>
            <a:r>
              <a:rPr lang="en-US" dirty="0" smtClean="0"/>
              <a:t>Terminal 1 </a:t>
            </a:r>
            <a:r>
              <a:rPr lang="en-US" dirty="0" err="1" smtClean="0"/>
              <a:t>Pin_A_signal</a:t>
            </a:r>
            <a:r>
              <a:rPr lang="en-US" dirty="0" smtClean="0"/>
              <a:t>  M8</a:t>
            </a:r>
          </a:p>
          <a:p>
            <a:pPr marL="1085850" lvl="2" indent="-285750"/>
            <a:r>
              <a:rPr lang="en-US" dirty="0"/>
              <a:t>Terminal </a:t>
            </a:r>
            <a:r>
              <a:rPr lang="en-US" dirty="0" smtClean="0"/>
              <a:t>2 </a:t>
            </a:r>
            <a:r>
              <a:rPr lang="en-US" dirty="0" err="1" smtClean="0"/>
              <a:t>Pin_A_signal</a:t>
            </a:r>
            <a:r>
              <a:rPr lang="en-US" dirty="0" smtClean="0"/>
              <a:t>  M7</a:t>
            </a:r>
            <a:endParaRPr lang="en-US" dirty="0"/>
          </a:p>
          <a:p>
            <a:pPr marL="1085850" lvl="2" indent="-285750"/>
            <a:r>
              <a:rPr lang="en-US" dirty="0"/>
              <a:t>Terminal </a:t>
            </a:r>
            <a:r>
              <a:rPr lang="en-US" dirty="0" smtClean="0"/>
              <a:t>3 </a:t>
            </a:r>
            <a:r>
              <a:rPr lang="en-US" dirty="0" err="1" smtClean="0"/>
              <a:t>Pad_A_signal</a:t>
            </a:r>
            <a:r>
              <a:rPr lang="en-US" dirty="0" smtClean="0"/>
              <a:t> M8</a:t>
            </a:r>
          </a:p>
          <a:p>
            <a:pPr marL="1085850" lvl="2" indent="-285750"/>
            <a:r>
              <a:rPr lang="en-US" dirty="0"/>
              <a:t>Terminal </a:t>
            </a:r>
            <a:r>
              <a:rPr lang="en-US" dirty="0" smtClean="0"/>
              <a:t>4 </a:t>
            </a:r>
            <a:r>
              <a:rPr lang="en-US" dirty="0" err="1"/>
              <a:t>Pad_A_signal</a:t>
            </a:r>
            <a:r>
              <a:rPr lang="en-US" dirty="0"/>
              <a:t> </a:t>
            </a:r>
            <a:r>
              <a:rPr lang="en-US" dirty="0" smtClean="0"/>
              <a:t>M7</a:t>
            </a:r>
            <a:endParaRPr lang="en-US" dirty="0"/>
          </a:p>
          <a:p>
            <a:pPr marL="1085850" lvl="2" indent="-285750"/>
            <a:r>
              <a:rPr lang="en-US" dirty="0"/>
              <a:t>Terminal </a:t>
            </a:r>
            <a:r>
              <a:rPr lang="en-US" dirty="0" smtClean="0"/>
              <a:t>5 </a:t>
            </a:r>
            <a:r>
              <a:rPr lang="en-US" dirty="0" err="1"/>
              <a:t>A_signal</a:t>
            </a:r>
            <a:r>
              <a:rPr lang="en-US" dirty="0"/>
              <a:t> </a:t>
            </a:r>
            <a:r>
              <a:rPr lang="en-US" dirty="0" smtClean="0"/>
              <a:t>M8</a:t>
            </a:r>
            <a:endParaRPr lang="en-US" dirty="0"/>
          </a:p>
          <a:p>
            <a:pPr marL="1085850" lvl="2" indent="-285750"/>
            <a:r>
              <a:rPr lang="en-US" dirty="0"/>
              <a:t>Terminal </a:t>
            </a:r>
            <a:r>
              <a:rPr lang="en-US" dirty="0" smtClean="0"/>
              <a:t>6 </a:t>
            </a:r>
            <a:r>
              <a:rPr lang="en-US" dirty="0" err="1" smtClean="0"/>
              <a:t>A_signal</a:t>
            </a:r>
            <a:r>
              <a:rPr lang="en-US" dirty="0" smtClean="0"/>
              <a:t> M7</a:t>
            </a:r>
          </a:p>
          <a:p>
            <a:pPr marL="685800" lvl="1"/>
            <a:r>
              <a:rPr lang="en-US" sz="1800" dirty="0" smtClean="0"/>
              <a:t>Pre Layout</a:t>
            </a:r>
          </a:p>
          <a:p>
            <a:pPr marL="1085850" lvl="2" indent="-285750"/>
            <a:r>
              <a:rPr lang="en-US" dirty="0"/>
              <a:t>Terminal 1 </a:t>
            </a:r>
            <a:r>
              <a:rPr lang="en-US" dirty="0" err="1" smtClean="0"/>
              <a:t>Pin_A_signal_pos</a:t>
            </a:r>
            <a:r>
              <a:rPr lang="en-US" dirty="0" smtClean="0"/>
              <a:t>  DQS </a:t>
            </a:r>
            <a:r>
              <a:rPr lang="en-US" dirty="0" err="1" smtClean="0"/>
              <a:t>Model_name</a:t>
            </a:r>
            <a:endParaRPr lang="en-US" dirty="0"/>
          </a:p>
          <a:p>
            <a:pPr marL="1085850" lvl="2" indent="-285750"/>
            <a:r>
              <a:rPr lang="en-US" dirty="0"/>
              <a:t>Terminal 2 </a:t>
            </a:r>
            <a:r>
              <a:rPr lang="en-US" dirty="0" err="1" smtClean="0"/>
              <a:t>Pin_A_signal_neg</a:t>
            </a:r>
            <a:r>
              <a:rPr lang="en-US" dirty="0" smtClean="0"/>
              <a:t> </a:t>
            </a:r>
            <a:r>
              <a:rPr lang="en-US" dirty="0"/>
              <a:t>DQS </a:t>
            </a:r>
            <a:r>
              <a:rPr lang="en-US" dirty="0" err="1"/>
              <a:t>Model_name</a:t>
            </a:r>
            <a:endParaRPr lang="en-US" dirty="0"/>
          </a:p>
          <a:p>
            <a:pPr marL="1085850" lvl="2" indent="-285750"/>
            <a:r>
              <a:rPr lang="en-US" dirty="0"/>
              <a:t>Terminal 3 </a:t>
            </a:r>
            <a:r>
              <a:rPr lang="en-US" dirty="0" err="1" smtClean="0"/>
              <a:t>Pad_A_signal_pos</a:t>
            </a:r>
            <a:r>
              <a:rPr lang="en-US" dirty="0" smtClean="0"/>
              <a:t> </a:t>
            </a:r>
            <a:r>
              <a:rPr lang="en-US" dirty="0"/>
              <a:t>DQS </a:t>
            </a:r>
            <a:r>
              <a:rPr lang="en-US" dirty="0" err="1"/>
              <a:t>Model_name</a:t>
            </a:r>
            <a:endParaRPr lang="en-US" dirty="0"/>
          </a:p>
          <a:p>
            <a:pPr marL="1085850" lvl="2" indent="-285750"/>
            <a:r>
              <a:rPr lang="en-US" dirty="0"/>
              <a:t>Terminal 4 </a:t>
            </a:r>
            <a:r>
              <a:rPr lang="en-US" dirty="0" err="1" smtClean="0"/>
              <a:t>Pad_A_signal</a:t>
            </a:r>
            <a:r>
              <a:rPr lang="en-US" dirty="0" err="1"/>
              <a:t>_neg</a:t>
            </a:r>
            <a:r>
              <a:rPr lang="en-US" dirty="0" smtClean="0"/>
              <a:t> </a:t>
            </a:r>
            <a:r>
              <a:rPr lang="en-US" dirty="0"/>
              <a:t>DQS </a:t>
            </a:r>
            <a:r>
              <a:rPr lang="en-US" dirty="0" err="1"/>
              <a:t>Model_name</a:t>
            </a:r>
            <a:endParaRPr lang="en-US" dirty="0"/>
          </a:p>
          <a:p>
            <a:pPr marL="1085850" lvl="2" indent="-285750"/>
            <a:r>
              <a:rPr lang="en-US" dirty="0"/>
              <a:t>Terminal 5 </a:t>
            </a:r>
            <a:r>
              <a:rPr lang="en-US" dirty="0" err="1" smtClean="0"/>
              <a:t>A_signal_pos</a:t>
            </a:r>
            <a:r>
              <a:rPr lang="en-US" dirty="0" smtClean="0"/>
              <a:t> DQS </a:t>
            </a:r>
            <a:r>
              <a:rPr lang="en-US" dirty="0" err="1"/>
              <a:t>Model_name</a:t>
            </a:r>
            <a:endParaRPr lang="en-US" dirty="0"/>
          </a:p>
          <a:p>
            <a:pPr marL="1085850" lvl="2" indent="-285750"/>
            <a:r>
              <a:rPr lang="en-US" dirty="0"/>
              <a:t>Terminal 6 </a:t>
            </a:r>
            <a:r>
              <a:rPr lang="en-US" dirty="0" err="1" smtClean="0"/>
              <a:t>A_signal</a:t>
            </a:r>
            <a:r>
              <a:rPr lang="en-US" dirty="0" err="1"/>
              <a:t>_neg</a:t>
            </a:r>
            <a:r>
              <a:rPr lang="en-US" dirty="0" smtClean="0"/>
              <a:t> </a:t>
            </a:r>
            <a:r>
              <a:rPr lang="en-US" dirty="0"/>
              <a:t>DQS </a:t>
            </a:r>
            <a:r>
              <a:rPr lang="en-US" dirty="0" err="1"/>
              <a:t>Model_name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11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8175513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 smtClean="0"/>
              <a:t>Supply Model Terminals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143000"/>
            <a:ext cx="7162800" cy="5029200"/>
          </a:xfrm>
        </p:spPr>
        <p:txBody>
          <a:bodyPr/>
          <a:lstStyle/>
          <a:p>
            <a:pPr marL="285750"/>
            <a:r>
              <a:rPr lang="en-US" sz="1800" dirty="0" smtClean="0"/>
              <a:t>Post Layout</a:t>
            </a:r>
          </a:p>
          <a:p>
            <a:pPr marL="685800" lvl="1"/>
            <a:r>
              <a:rPr lang="en-US" sz="1800" dirty="0"/>
              <a:t>Using </a:t>
            </a:r>
            <a:r>
              <a:rPr lang="en-US" sz="1800" dirty="0" smtClean="0"/>
              <a:t>Pins, Pads and Buffers</a:t>
            </a:r>
            <a:endParaRPr lang="en-US" sz="1800" dirty="0"/>
          </a:p>
          <a:p>
            <a:pPr marL="1085850" lvl="2"/>
            <a:r>
              <a:rPr lang="en-US" dirty="0"/>
              <a:t>Terminal 1 </a:t>
            </a:r>
            <a:r>
              <a:rPr lang="en-US" dirty="0" err="1"/>
              <a:t>Pin_A_Signal</a:t>
            </a:r>
            <a:r>
              <a:rPr lang="en-US" dirty="0"/>
              <a:t> </a:t>
            </a:r>
            <a:r>
              <a:rPr lang="en-US" dirty="0" smtClean="0"/>
              <a:t>B1 </a:t>
            </a:r>
          </a:p>
          <a:p>
            <a:pPr marL="1085850" lvl="2"/>
            <a:r>
              <a:rPr lang="en-US" dirty="0" smtClean="0"/>
              <a:t>Terminal 2 </a:t>
            </a:r>
            <a:r>
              <a:rPr lang="en-US" dirty="0" err="1"/>
              <a:t>Pin_A_Signal</a:t>
            </a:r>
            <a:r>
              <a:rPr lang="en-US" dirty="0"/>
              <a:t> </a:t>
            </a:r>
            <a:r>
              <a:rPr lang="en-US" dirty="0" smtClean="0"/>
              <a:t>B2</a:t>
            </a:r>
            <a:endParaRPr lang="en-US" dirty="0"/>
          </a:p>
          <a:p>
            <a:pPr marL="1085850" lvl="2"/>
            <a:r>
              <a:rPr lang="en-US" dirty="0" smtClean="0"/>
              <a:t>Terminal 4 </a:t>
            </a:r>
            <a:r>
              <a:rPr lang="en-US" dirty="0" err="1" smtClean="0"/>
              <a:t>A_puref</a:t>
            </a:r>
            <a:r>
              <a:rPr lang="en-US" dirty="0" smtClean="0"/>
              <a:t> M3</a:t>
            </a:r>
            <a:endParaRPr lang="en-US" dirty="0"/>
          </a:p>
          <a:p>
            <a:pPr marL="685800" lvl="1"/>
            <a:r>
              <a:rPr lang="en-US" sz="1800" dirty="0"/>
              <a:t>Using </a:t>
            </a:r>
            <a:r>
              <a:rPr lang="en-US" sz="1800" dirty="0" err="1"/>
              <a:t>Signal_name</a:t>
            </a:r>
            <a:r>
              <a:rPr lang="en-US" sz="1800" dirty="0"/>
              <a:t> and Buffers</a:t>
            </a:r>
          </a:p>
          <a:p>
            <a:pPr marL="1085850" lvl="2"/>
            <a:r>
              <a:rPr lang="en-US" dirty="0" smtClean="0"/>
              <a:t>Terminal </a:t>
            </a:r>
            <a:r>
              <a:rPr lang="en-US" dirty="0"/>
              <a:t>1 </a:t>
            </a:r>
            <a:r>
              <a:rPr lang="en-US" dirty="0" err="1"/>
              <a:t>Pin_A_Signal</a:t>
            </a:r>
            <a:r>
              <a:rPr lang="en-US" dirty="0"/>
              <a:t> </a:t>
            </a:r>
            <a:r>
              <a:rPr lang="en-US" dirty="0" smtClean="0"/>
              <a:t>VDD </a:t>
            </a:r>
            <a:r>
              <a:rPr lang="en-US" dirty="0" err="1" smtClean="0"/>
              <a:t>Signal_name</a:t>
            </a:r>
            <a:endParaRPr lang="en-US" dirty="0"/>
          </a:p>
          <a:p>
            <a:pPr marL="1085850" lvl="2"/>
            <a:r>
              <a:rPr lang="en-US" dirty="0" smtClean="0"/>
              <a:t>Terminal 3 </a:t>
            </a:r>
            <a:r>
              <a:rPr lang="en-US" dirty="0" err="1"/>
              <a:t>A_puref</a:t>
            </a:r>
            <a:r>
              <a:rPr lang="en-US" dirty="0"/>
              <a:t> </a:t>
            </a:r>
            <a:r>
              <a:rPr lang="en-US" dirty="0" smtClean="0"/>
              <a:t>M3</a:t>
            </a:r>
          </a:p>
          <a:p>
            <a:pPr marL="285750"/>
            <a:r>
              <a:rPr lang="en-US" sz="1800" dirty="0" smtClean="0"/>
              <a:t>Pre and Post Layout</a:t>
            </a:r>
          </a:p>
          <a:p>
            <a:pPr marL="685800" lvl="1"/>
            <a:r>
              <a:rPr lang="en-US" sz="1800" dirty="0" smtClean="0"/>
              <a:t>Using </a:t>
            </a:r>
            <a:r>
              <a:rPr lang="en-US" sz="1800" dirty="0" err="1" smtClean="0"/>
              <a:t>Signal_name</a:t>
            </a:r>
            <a:r>
              <a:rPr lang="en-US" sz="1800" dirty="0" smtClean="0"/>
              <a:t> and “Pin mapping”</a:t>
            </a:r>
          </a:p>
          <a:p>
            <a:pPr marL="1085850" lvl="2"/>
            <a:r>
              <a:rPr lang="en-US" dirty="0"/>
              <a:t>Terminal 1 </a:t>
            </a:r>
            <a:r>
              <a:rPr lang="en-US" dirty="0" err="1" smtClean="0"/>
              <a:t>Pin_A_Signal</a:t>
            </a:r>
            <a:r>
              <a:rPr lang="en-US" dirty="0" smtClean="0"/>
              <a:t> VDD </a:t>
            </a:r>
            <a:r>
              <a:rPr lang="en-US" dirty="0" err="1" smtClean="0"/>
              <a:t>Signal_name</a:t>
            </a:r>
            <a:endParaRPr lang="en-US" dirty="0" smtClean="0"/>
          </a:p>
          <a:p>
            <a:pPr marL="1085850" lvl="2"/>
            <a:r>
              <a:rPr lang="en-US" dirty="0" smtClean="0"/>
              <a:t>Terminal 3 </a:t>
            </a:r>
            <a:r>
              <a:rPr lang="en-US" dirty="0" err="1" smtClean="0"/>
              <a:t>A_Signal</a:t>
            </a:r>
            <a:r>
              <a:rPr lang="en-US" dirty="0" smtClean="0"/>
              <a:t> </a:t>
            </a:r>
            <a:r>
              <a:rPr lang="en-US" dirty="0"/>
              <a:t>VDD </a:t>
            </a:r>
            <a:r>
              <a:rPr lang="en-US" dirty="0" err="1" smtClean="0"/>
              <a:t>Signal_name</a:t>
            </a:r>
            <a:endParaRPr lang="en-US" dirty="0" smtClean="0"/>
          </a:p>
          <a:p>
            <a:pPr marL="685800" lvl="1"/>
            <a:r>
              <a:rPr lang="en-US" sz="1800" dirty="0"/>
              <a:t>Using </a:t>
            </a:r>
            <a:r>
              <a:rPr lang="en-US" sz="1800" dirty="0" err="1"/>
              <a:t>Signal_name</a:t>
            </a:r>
            <a:r>
              <a:rPr lang="en-US" sz="1800" dirty="0"/>
              <a:t> and </a:t>
            </a:r>
            <a:r>
              <a:rPr lang="en-US" sz="1800" dirty="0" smtClean="0"/>
              <a:t>“</a:t>
            </a:r>
            <a:r>
              <a:rPr lang="en-US" sz="1800" dirty="0" err="1" smtClean="0"/>
              <a:t>Model_name</a:t>
            </a:r>
            <a:r>
              <a:rPr lang="en-US" sz="1800" dirty="0" smtClean="0"/>
              <a:t>”</a:t>
            </a:r>
            <a:endParaRPr lang="en-US" sz="1800" dirty="0"/>
          </a:p>
          <a:p>
            <a:pPr marL="1085850" lvl="2"/>
            <a:r>
              <a:rPr lang="en-US" dirty="0"/>
              <a:t>Terminal 1 </a:t>
            </a:r>
            <a:r>
              <a:rPr lang="en-US" dirty="0" err="1"/>
              <a:t>Pin_A_Signal</a:t>
            </a:r>
            <a:r>
              <a:rPr lang="en-US" dirty="0"/>
              <a:t> VDD </a:t>
            </a:r>
            <a:r>
              <a:rPr lang="en-US" dirty="0" err="1"/>
              <a:t>Signal_name</a:t>
            </a:r>
            <a:endParaRPr lang="en-US" dirty="0"/>
          </a:p>
          <a:p>
            <a:pPr marL="1085850" lvl="2"/>
            <a:r>
              <a:rPr lang="en-US" dirty="0" smtClean="0"/>
              <a:t>Terminal </a:t>
            </a:r>
            <a:r>
              <a:rPr lang="en-US" dirty="0"/>
              <a:t>3 </a:t>
            </a:r>
            <a:r>
              <a:rPr lang="en-US" dirty="0" err="1" smtClean="0"/>
              <a:t>A_puref</a:t>
            </a:r>
            <a:r>
              <a:rPr lang="en-US" dirty="0" smtClean="0"/>
              <a:t> DQ </a:t>
            </a:r>
            <a:r>
              <a:rPr lang="en-US" dirty="0" err="1" smtClean="0"/>
              <a:t>Model_name</a:t>
            </a:r>
            <a:endParaRPr lang="en-US" dirty="0"/>
          </a:p>
          <a:p>
            <a:pPr marL="1085850" lvl="2"/>
            <a:endParaRPr lang="en-US" dirty="0"/>
          </a:p>
          <a:p>
            <a:pPr marL="685800" lvl="1"/>
            <a:endParaRPr lang="en-US" dirty="0"/>
          </a:p>
          <a:p>
            <a:pPr marL="285750"/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12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6949457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390716" y="3248114"/>
            <a:ext cx="947695" cy="8704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2598" y="444161"/>
            <a:ext cx="4163773" cy="87698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Package Terminals</a:t>
            </a:r>
            <a:br>
              <a:rPr lang="en-US" dirty="0" smtClean="0"/>
            </a:br>
            <a:r>
              <a:rPr lang="en-US" dirty="0" smtClean="0"/>
              <a:t>Post Layout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61401" y="1520197"/>
            <a:ext cx="11992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A_puref</a:t>
            </a:r>
            <a:r>
              <a:rPr lang="en-US" sz="1600" dirty="0" smtClean="0"/>
              <a:t> A1</a:t>
            </a:r>
            <a:endParaRPr lang="en-US" sz="1600" dirty="0"/>
          </a:p>
        </p:txBody>
      </p:sp>
      <p:sp>
        <p:nvSpPr>
          <p:cNvPr id="17" name="Rectangle 16"/>
          <p:cNvSpPr/>
          <p:nvPr/>
        </p:nvSpPr>
        <p:spPr>
          <a:xfrm>
            <a:off x="526115" y="2486114"/>
            <a:ext cx="1060611" cy="9466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28" name="Rectangle 27"/>
          <p:cNvSpPr/>
          <p:nvPr/>
        </p:nvSpPr>
        <p:spPr>
          <a:xfrm>
            <a:off x="521641" y="3857714"/>
            <a:ext cx="1065086" cy="9466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32" name="Rectangle 31"/>
          <p:cNvSpPr/>
          <p:nvPr/>
        </p:nvSpPr>
        <p:spPr>
          <a:xfrm>
            <a:off x="1791373" y="2474778"/>
            <a:ext cx="1371028" cy="9466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36" name="Rectangle 35"/>
          <p:cNvSpPr/>
          <p:nvPr/>
        </p:nvSpPr>
        <p:spPr>
          <a:xfrm>
            <a:off x="1791373" y="3846378"/>
            <a:ext cx="1371028" cy="9466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40" name="TextBox 39"/>
          <p:cNvSpPr txBox="1"/>
          <p:nvPr/>
        </p:nvSpPr>
        <p:spPr>
          <a:xfrm>
            <a:off x="521641" y="2763445"/>
            <a:ext cx="75212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Pullup</a:t>
            </a:r>
            <a:endParaRPr lang="en-US" sz="1600" dirty="0"/>
          </a:p>
        </p:txBody>
      </p:sp>
      <p:sp>
        <p:nvSpPr>
          <p:cNvPr id="41" name="TextBox 40"/>
          <p:cNvSpPr txBox="1"/>
          <p:nvPr/>
        </p:nvSpPr>
        <p:spPr>
          <a:xfrm>
            <a:off x="526116" y="4086314"/>
            <a:ext cx="10134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Pulldown</a:t>
            </a:r>
            <a:endParaRPr lang="en-US" sz="1600" dirty="0"/>
          </a:p>
        </p:txBody>
      </p:sp>
      <p:sp>
        <p:nvSpPr>
          <p:cNvPr id="42" name="TextBox 41"/>
          <p:cNvSpPr txBox="1"/>
          <p:nvPr/>
        </p:nvSpPr>
        <p:spPr>
          <a:xfrm>
            <a:off x="1791373" y="2763445"/>
            <a:ext cx="141417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Power Clamp</a:t>
            </a:r>
            <a:endParaRPr lang="en-US" sz="1600" dirty="0"/>
          </a:p>
        </p:txBody>
      </p:sp>
      <p:sp>
        <p:nvSpPr>
          <p:cNvPr id="43" name="TextBox 42"/>
          <p:cNvSpPr txBox="1"/>
          <p:nvPr/>
        </p:nvSpPr>
        <p:spPr>
          <a:xfrm>
            <a:off x="1714601" y="4162846"/>
            <a:ext cx="15183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Ground Clamp</a:t>
            </a:r>
            <a:endParaRPr lang="en-US" sz="1600" dirty="0"/>
          </a:p>
        </p:txBody>
      </p:sp>
      <p:sp>
        <p:nvSpPr>
          <p:cNvPr id="72" name="TextBox 71"/>
          <p:cNvSpPr txBox="1"/>
          <p:nvPr/>
        </p:nvSpPr>
        <p:spPr>
          <a:xfrm>
            <a:off x="3416037" y="3358000"/>
            <a:ext cx="94769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C_comp</a:t>
            </a:r>
            <a:endParaRPr lang="en-US" sz="1600" dirty="0" smtClean="0"/>
          </a:p>
          <a:p>
            <a:r>
              <a:rPr lang="en-US" sz="1600" dirty="0" smtClean="0"/>
              <a:t>Model</a:t>
            </a:r>
            <a:endParaRPr lang="en-US" sz="1600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3695516" y="228978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4304894" y="3683347"/>
            <a:ext cx="24147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1879774" y="1951658"/>
            <a:ext cx="118801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A_pcref</a:t>
            </a:r>
            <a:r>
              <a:rPr lang="en-US" sz="1600" dirty="0" smtClean="0"/>
              <a:t> A1</a:t>
            </a:r>
            <a:endParaRPr lang="en-US" sz="1600" dirty="0"/>
          </a:p>
        </p:txBody>
      </p:sp>
      <p:sp>
        <p:nvSpPr>
          <p:cNvPr id="51" name="TextBox 50"/>
          <p:cNvSpPr txBox="1"/>
          <p:nvPr/>
        </p:nvSpPr>
        <p:spPr>
          <a:xfrm>
            <a:off x="1882878" y="5046694"/>
            <a:ext cx="118801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A_gcref</a:t>
            </a:r>
            <a:r>
              <a:rPr lang="en-US" sz="1600" dirty="0" smtClean="0"/>
              <a:t> A1</a:t>
            </a:r>
            <a:endParaRPr lang="en-US" sz="1600" dirty="0"/>
          </a:p>
        </p:txBody>
      </p:sp>
      <p:sp>
        <p:nvSpPr>
          <p:cNvPr id="52" name="TextBox 51"/>
          <p:cNvSpPr txBox="1"/>
          <p:nvPr/>
        </p:nvSpPr>
        <p:spPr>
          <a:xfrm>
            <a:off x="433205" y="5484063"/>
            <a:ext cx="11992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A_pdref</a:t>
            </a:r>
            <a:r>
              <a:rPr lang="en-US" sz="1600" dirty="0" smtClean="0"/>
              <a:t> A1</a:t>
            </a:r>
            <a:endParaRPr lang="en-US" sz="1600" dirty="0"/>
          </a:p>
        </p:txBody>
      </p:sp>
      <p:cxnSp>
        <p:nvCxnSpPr>
          <p:cNvPr id="54" name="Straight Connector 53"/>
          <p:cNvCxnSpPr>
            <a:endCxn id="50" idx="3"/>
          </p:cNvCxnSpPr>
          <p:nvPr/>
        </p:nvCxnSpPr>
        <p:spPr bwMode="auto">
          <a:xfrm flipH="1">
            <a:off x="3067792" y="2120935"/>
            <a:ext cx="2227701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2" name="Straight Connector 61"/>
          <p:cNvCxnSpPr>
            <a:endCxn id="11" idx="3"/>
          </p:cNvCxnSpPr>
          <p:nvPr/>
        </p:nvCxnSpPr>
        <p:spPr bwMode="auto">
          <a:xfrm flipH="1">
            <a:off x="1660640" y="1689474"/>
            <a:ext cx="3634853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4" name="Straight Connector 63"/>
          <p:cNvCxnSpPr/>
          <p:nvPr/>
        </p:nvCxnSpPr>
        <p:spPr bwMode="auto">
          <a:xfrm flipH="1">
            <a:off x="3205543" y="5222944"/>
            <a:ext cx="2009121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7" name="Straight Connector 86"/>
          <p:cNvCxnSpPr>
            <a:endCxn id="52" idx="3"/>
          </p:cNvCxnSpPr>
          <p:nvPr/>
        </p:nvCxnSpPr>
        <p:spPr bwMode="auto">
          <a:xfrm flipH="1" flipV="1">
            <a:off x="1632444" y="5653340"/>
            <a:ext cx="3587553" cy="769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1" name="TextBox 90"/>
          <p:cNvSpPr txBox="1"/>
          <p:nvPr/>
        </p:nvSpPr>
        <p:spPr>
          <a:xfrm>
            <a:off x="4304894" y="3459837"/>
            <a:ext cx="9905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/>
              <a:t>A_signal</a:t>
            </a:r>
            <a:endParaRPr lang="en-US" sz="1600" dirty="0" smtClean="0"/>
          </a:p>
          <a:p>
            <a:r>
              <a:rPr lang="en-US" sz="1600" dirty="0" smtClean="0"/>
              <a:t> A1</a:t>
            </a:r>
            <a:endParaRPr lang="en-US" sz="1600" dirty="0"/>
          </a:p>
        </p:txBody>
      </p:sp>
      <p:sp>
        <p:nvSpPr>
          <p:cNvPr id="93" name="Rectangle 92"/>
          <p:cNvSpPr/>
          <p:nvPr/>
        </p:nvSpPr>
        <p:spPr>
          <a:xfrm>
            <a:off x="5295493" y="1271711"/>
            <a:ext cx="1942990" cy="4724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94" name="TextBox 93"/>
          <p:cNvSpPr txBox="1"/>
          <p:nvPr/>
        </p:nvSpPr>
        <p:spPr>
          <a:xfrm>
            <a:off x="4881887" y="228600"/>
            <a:ext cx="20138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Combined Package and On-Die</a:t>
            </a:r>
            <a:r>
              <a:rPr lang="en-US" sz="1600" dirty="0"/>
              <a:t> </a:t>
            </a:r>
            <a:r>
              <a:rPr lang="en-US" sz="1600" dirty="0" smtClean="0"/>
              <a:t>Model</a:t>
            </a:r>
            <a:endParaRPr lang="en-US" sz="1600" dirty="0"/>
          </a:p>
        </p:txBody>
      </p:sp>
      <p:cxnSp>
        <p:nvCxnSpPr>
          <p:cNvPr id="103" name="Straight Connector 102"/>
          <p:cNvCxnSpPr/>
          <p:nvPr/>
        </p:nvCxnSpPr>
        <p:spPr bwMode="auto">
          <a:xfrm>
            <a:off x="3542894" y="1689474"/>
            <a:ext cx="0" cy="155864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5" name="Straight Connector 104"/>
          <p:cNvCxnSpPr/>
          <p:nvPr/>
        </p:nvCxnSpPr>
        <p:spPr bwMode="auto">
          <a:xfrm>
            <a:off x="3542894" y="4162846"/>
            <a:ext cx="0" cy="150590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8" name="Straight Connector 107"/>
          <p:cNvCxnSpPr/>
          <p:nvPr/>
        </p:nvCxnSpPr>
        <p:spPr bwMode="auto">
          <a:xfrm>
            <a:off x="4000094" y="2126072"/>
            <a:ext cx="0" cy="112204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0" name="Straight Connector 109"/>
          <p:cNvCxnSpPr/>
          <p:nvPr/>
        </p:nvCxnSpPr>
        <p:spPr bwMode="auto">
          <a:xfrm>
            <a:off x="4000094" y="4118580"/>
            <a:ext cx="0" cy="109739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2" name="Straight Connector 111"/>
          <p:cNvCxnSpPr>
            <a:stCxn id="11" idx="2"/>
            <a:endCxn id="17" idx="0"/>
          </p:cNvCxnSpPr>
          <p:nvPr/>
        </p:nvCxnSpPr>
        <p:spPr bwMode="auto">
          <a:xfrm flipH="1">
            <a:off x="1056421" y="1858751"/>
            <a:ext cx="4600" cy="62736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4" name="Straight Connector 113"/>
          <p:cNvCxnSpPr>
            <a:stCxn id="28" idx="2"/>
            <a:endCxn id="52" idx="0"/>
          </p:cNvCxnSpPr>
          <p:nvPr/>
        </p:nvCxnSpPr>
        <p:spPr bwMode="auto">
          <a:xfrm flipH="1">
            <a:off x="1032825" y="4804380"/>
            <a:ext cx="21359" cy="67968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6" name="Straight Connector 115"/>
          <p:cNvCxnSpPr>
            <a:stCxn id="17" idx="2"/>
            <a:endCxn id="28" idx="0"/>
          </p:cNvCxnSpPr>
          <p:nvPr/>
        </p:nvCxnSpPr>
        <p:spPr bwMode="auto">
          <a:xfrm flipH="1">
            <a:off x="1054184" y="3432780"/>
            <a:ext cx="2237" cy="42493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8" name="Straight Connector 117"/>
          <p:cNvCxnSpPr>
            <a:stCxn id="32" idx="2"/>
            <a:endCxn id="36" idx="0"/>
          </p:cNvCxnSpPr>
          <p:nvPr/>
        </p:nvCxnSpPr>
        <p:spPr bwMode="auto">
          <a:xfrm>
            <a:off x="2476887" y="3421444"/>
            <a:ext cx="0" cy="42493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0" name="Straight Connector 119"/>
          <p:cNvCxnSpPr>
            <a:endCxn id="3" idx="1"/>
          </p:cNvCxnSpPr>
          <p:nvPr/>
        </p:nvCxnSpPr>
        <p:spPr bwMode="auto">
          <a:xfrm>
            <a:off x="1061021" y="3683347"/>
            <a:ext cx="232969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4" name="Straight Connector 123"/>
          <p:cNvCxnSpPr>
            <a:stCxn id="32" idx="0"/>
          </p:cNvCxnSpPr>
          <p:nvPr/>
        </p:nvCxnSpPr>
        <p:spPr bwMode="auto">
          <a:xfrm flipV="1">
            <a:off x="2476887" y="2289780"/>
            <a:ext cx="0" cy="18499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7" name="Straight Connector 126"/>
          <p:cNvCxnSpPr>
            <a:stCxn id="36" idx="2"/>
          </p:cNvCxnSpPr>
          <p:nvPr/>
        </p:nvCxnSpPr>
        <p:spPr bwMode="auto">
          <a:xfrm flipH="1">
            <a:off x="2473783" y="4793044"/>
            <a:ext cx="3104" cy="25365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8" name="TextBox 127"/>
          <p:cNvSpPr txBox="1"/>
          <p:nvPr/>
        </p:nvSpPr>
        <p:spPr>
          <a:xfrm>
            <a:off x="7192133" y="3341523"/>
            <a:ext cx="14109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Pin_A_Signal</a:t>
            </a:r>
            <a:endParaRPr lang="en-US" sz="1600" dirty="0" smtClean="0"/>
          </a:p>
          <a:p>
            <a:r>
              <a:rPr lang="en-US" sz="1600" dirty="0" smtClean="0"/>
              <a:t>A1</a:t>
            </a:r>
            <a:endParaRPr lang="en-US" sz="1600" dirty="0"/>
          </a:p>
        </p:txBody>
      </p:sp>
      <p:sp>
        <p:nvSpPr>
          <p:cNvPr id="129" name="TextBox 128"/>
          <p:cNvSpPr txBox="1"/>
          <p:nvPr/>
        </p:nvSpPr>
        <p:spPr>
          <a:xfrm>
            <a:off x="7238483" y="4833302"/>
            <a:ext cx="18213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Pin_Signal_Name</a:t>
            </a:r>
            <a:endParaRPr lang="en-US" sz="1600" dirty="0" smtClean="0"/>
          </a:p>
          <a:p>
            <a:r>
              <a:rPr lang="en-US" sz="1600" dirty="0" smtClean="0"/>
              <a:t>VSSQ</a:t>
            </a:r>
            <a:endParaRPr lang="en-US" sz="1600" dirty="0"/>
          </a:p>
        </p:txBody>
      </p:sp>
      <p:sp>
        <p:nvSpPr>
          <p:cNvPr id="130" name="TextBox 129"/>
          <p:cNvSpPr txBox="1"/>
          <p:nvPr/>
        </p:nvSpPr>
        <p:spPr>
          <a:xfrm>
            <a:off x="7192133" y="5486384"/>
            <a:ext cx="18213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Pin_Signal_Name</a:t>
            </a:r>
            <a:endParaRPr lang="en-US" sz="1600" dirty="0" smtClean="0"/>
          </a:p>
          <a:p>
            <a:r>
              <a:rPr lang="en-US" sz="1600" dirty="0" smtClean="0"/>
              <a:t>VSS</a:t>
            </a:r>
            <a:endParaRPr lang="en-US" sz="1600" dirty="0"/>
          </a:p>
        </p:txBody>
      </p:sp>
      <p:sp>
        <p:nvSpPr>
          <p:cNvPr id="131" name="TextBox 130"/>
          <p:cNvSpPr txBox="1"/>
          <p:nvPr/>
        </p:nvSpPr>
        <p:spPr>
          <a:xfrm>
            <a:off x="7203588" y="1271711"/>
            <a:ext cx="14109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Pin_A_Signal</a:t>
            </a:r>
            <a:endParaRPr lang="en-US" sz="1600" dirty="0" smtClean="0"/>
          </a:p>
          <a:p>
            <a:r>
              <a:rPr lang="en-US" sz="1600" dirty="0" smtClean="0"/>
              <a:t>B3</a:t>
            </a:r>
            <a:endParaRPr lang="en-US" sz="1600" dirty="0"/>
          </a:p>
        </p:txBody>
      </p:sp>
      <p:sp>
        <p:nvSpPr>
          <p:cNvPr id="132" name="TextBox 131"/>
          <p:cNvSpPr txBox="1"/>
          <p:nvPr/>
        </p:nvSpPr>
        <p:spPr>
          <a:xfrm>
            <a:off x="7218675" y="2079193"/>
            <a:ext cx="14109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Pin_A_Signal</a:t>
            </a:r>
            <a:endParaRPr lang="en-US" sz="1600" dirty="0" smtClean="0"/>
          </a:p>
          <a:p>
            <a:r>
              <a:rPr lang="en-US" sz="1600" dirty="0" smtClean="0"/>
              <a:t>B4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60108755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390716" y="3248114"/>
            <a:ext cx="947695" cy="8704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2598" y="444161"/>
            <a:ext cx="4163773" cy="87698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Package Terminals</a:t>
            </a:r>
            <a:br>
              <a:rPr lang="en-US" dirty="0" smtClean="0"/>
            </a:br>
            <a:r>
              <a:rPr lang="en-US" dirty="0" smtClean="0"/>
              <a:t>Post Layout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61401" y="1520197"/>
            <a:ext cx="11992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A_puref</a:t>
            </a:r>
            <a:r>
              <a:rPr lang="en-US" sz="1600" dirty="0" smtClean="0"/>
              <a:t> A1</a:t>
            </a:r>
            <a:endParaRPr lang="en-US" sz="1600" dirty="0"/>
          </a:p>
        </p:txBody>
      </p:sp>
      <p:sp>
        <p:nvSpPr>
          <p:cNvPr id="17" name="Rectangle 16"/>
          <p:cNvSpPr/>
          <p:nvPr/>
        </p:nvSpPr>
        <p:spPr>
          <a:xfrm>
            <a:off x="526115" y="2486114"/>
            <a:ext cx="1060611" cy="9466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28" name="Rectangle 27"/>
          <p:cNvSpPr/>
          <p:nvPr/>
        </p:nvSpPr>
        <p:spPr>
          <a:xfrm>
            <a:off x="521641" y="3857714"/>
            <a:ext cx="1065086" cy="9466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32" name="Rectangle 31"/>
          <p:cNvSpPr/>
          <p:nvPr/>
        </p:nvSpPr>
        <p:spPr>
          <a:xfrm>
            <a:off x="1791373" y="2474778"/>
            <a:ext cx="1371028" cy="9466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36" name="Rectangle 35"/>
          <p:cNvSpPr/>
          <p:nvPr/>
        </p:nvSpPr>
        <p:spPr>
          <a:xfrm>
            <a:off x="1791373" y="3846378"/>
            <a:ext cx="1371028" cy="9466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40" name="TextBox 39"/>
          <p:cNvSpPr txBox="1"/>
          <p:nvPr/>
        </p:nvSpPr>
        <p:spPr>
          <a:xfrm>
            <a:off x="521641" y="2763445"/>
            <a:ext cx="75212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Pullup</a:t>
            </a:r>
            <a:endParaRPr lang="en-US" sz="1600" dirty="0"/>
          </a:p>
        </p:txBody>
      </p:sp>
      <p:sp>
        <p:nvSpPr>
          <p:cNvPr id="41" name="TextBox 40"/>
          <p:cNvSpPr txBox="1"/>
          <p:nvPr/>
        </p:nvSpPr>
        <p:spPr>
          <a:xfrm>
            <a:off x="526116" y="4086314"/>
            <a:ext cx="10134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Pulldown</a:t>
            </a:r>
            <a:endParaRPr lang="en-US" sz="1600" dirty="0"/>
          </a:p>
        </p:txBody>
      </p:sp>
      <p:sp>
        <p:nvSpPr>
          <p:cNvPr id="42" name="TextBox 41"/>
          <p:cNvSpPr txBox="1"/>
          <p:nvPr/>
        </p:nvSpPr>
        <p:spPr>
          <a:xfrm>
            <a:off x="1791373" y="2763445"/>
            <a:ext cx="141417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Power Clamp</a:t>
            </a:r>
            <a:endParaRPr lang="en-US" sz="1600" dirty="0"/>
          </a:p>
        </p:txBody>
      </p:sp>
      <p:sp>
        <p:nvSpPr>
          <p:cNvPr id="43" name="TextBox 42"/>
          <p:cNvSpPr txBox="1"/>
          <p:nvPr/>
        </p:nvSpPr>
        <p:spPr>
          <a:xfrm>
            <a:off x="1714601" y="4162846"/>
            <a:ext cx="15183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Ground Clamp</a:t>
            </a:r>
            <a:endParaRPr lang="en-US" sz="1600" dirty="0"/>
          </a:p>
        </p:txBody>
      </p:sp>
      <p:sp>
        <p:nvSpPr>
          <p:cNvPr id="72" name="TextBox 71"/>
          <p:cNvSpPr txBox="1"/>
          <p:nvPr/>
        </p:nvSpPr>
        <p:spPr>
          <a:xfrm>
            <a:off x="3416037" y="3358000"/>
            <a:ext cx="94769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C_comp</a:t>
            </a:r>
            <a:endParaRPr lang="en-US" sz="1600" dirty="0" smtClean="0"/>
          </a:p>
          <a:p>
            <a:r>
              <a:rPr lang="en-US" sz="1600" dirty="0" smtClean="0"/>
              <a:t>Model</a:t>
            </a:r>
            <a:endParaRPr lang="en-US" sz="1600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3695516" y="228978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4304894" y="3683347"/>
            <a:ext cx="24147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5076915" y="1321147"/>
            <a:ext cx="685578" cy="4724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44" name="TextBox 43"/>
          <p:cNvSpPr txBox="1"/>
          <p:nvPr/>
        </p:nvSpPr>
        <p:spPr>
          <a:xfrm>
            <a:off x="4979169" y="494247"/>
            <a:ext cx="9054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On-Die  </a:t>
            </a:r>
          </a:p>
          <a:p>
            <a:r>
              <a:rPr lang="en-US" sz="1600" dirty="0" smtClean="0"/>
              <a:t>Model</a:t>
            </a:r>
            <a:endParaRPr lang="en-US" sz="1600" dirty="0"/>
          </a:p>
        </p:txBody>
      </p:sp>
      <p:sp>
        <p:nvSpPr>
          <p:cNvPr id="50" name="TextBox 49"/>
          <p:cNvSpPr txBox="1"/>
          <p:nvPr/>
        </p:nvSpPr>
        <p:spPr>
          <a:xfrm>
            <a:off x="1879774" y="1951658"/>
            <a:ext cx="118801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A_pcref</a:t>
            </a:r>
            <a:r>
              <a:rPr lang="en-US" sz="1600" dirty="0" smtClean="0"/>
              <a:t> A1</a:t>
            </a:r>
            <a:endParaRPr lang="en-US" sz="1600" dirty="0"/>
          </a:p>
        </p:txBody>
      </p:sp>
      <p:sp>
        <p:nvSpPr>
          <p:cNvPr id="51" name="TextBox 50"/>
          <p:cNvSpPr txBox="1"/>
          <p:nvPr/>
        </p:nvSpPr>
        <p:spPr>
          <a:xfrm>
            <a:off x="1882878" y="5046694"/>
            <a:ext cx="118801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A_gcref</a:t>
            </a:r>
            <a:r>
              <a:rPr lang="en-US" sz="1600" dirty="0" smtClean="0"/>
              <a:t> A1</a:t>
            </a:r>
            <a:endParaRPr lang="en-US" sz="1600" dirty="0"/>
          </a:p>
        </p:txBody>
      </p:sp>
      <p:sp>
        <p:nvSpPr>
          <p:cNvPr id="52" name="TextBox 51"/>
          <p:cNvSpPr txBox="1"/>
          <p:nvPr/>
        </p:nvSpPr>
        <p:spPr>
          <a:xfrm>
            <a:off x="433205" y="5484063"/>
            <a:ext cx="11992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A_pdref</a:t>
            </a:r>
            <a:r>
              <a:rPr lang="en-US" sz="1600" dirty="0" smtClean="0"/>
              <a:t> A1</a:t>
            </a:r>
            <a:endParaRPr lang="en-US" sz="1600" dirty="0"/>
          </a:p>
        </p:txBody>
      </p:sp>
      <p:cxnSp>
        <p:nvCxnSpPr>
          <p:cNvPr id="54" name="Straight Connector 53"/>
          <p:cNvCxnSpPr>
            <a:endCxn id="50" idx="3"/>
          </p:cNvCxnSpPr>
          <p:nvPr/>
        </p:nvCxnSpPr>
        <p:spPr bwMode="auto">
          <a:xfrm flipH="1">
            <a:off x="3067792" y="2120935"/>
            <a:ext cx="2009123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2" name="Straight Connector 61"/>
          <p:cNvCxnSpPr>
            <a:endCxn id="11" idx="3"/>
          </p:cNvCxnSpPr>
          <p:nvPr/>
        </p:nvCxnSpPr>
        <p:spPr bwMode="auto">
          <a:xfrm flipH="1">
            <a:off x="1660640" y="1689474"/>
            <a:ext cx="3369246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4" name="Straight Connector 63"/>
          <p:cNvCxnSpPr>
            <a:endCxn id="51" idx="3"/>
          </p:cNvCxnSpPr>
          <p:nvPr/>
        </p:nvCxnSpPr>
        <p:spPr bwMode="auto">
          <a:xfrm flipH="1">
            <a:off x="3070896" y="5215971"/>
            <a:ext cx="2009121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7" name="Straight Connector 86"/>
          <p:cNvCxnSpPr>
            <a:endCxn id="52" idx="3"/>
          </p:cNvCxnSpPr>
          <p:nvPr/>
        </p:nvCxnSpPr>
        <p:spPr bwMode="auto">
          <a:xfrm flipH="1">
            <a:off x="1632444" y="5653340"/>
            <a:ext cx="34175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1" name="TextBox 90"/>
          <p:cNvSpPr txBox="1"/>
          <p:nvPr/>
        </p:nvSpPr>
        <p:spPr>
          <a:xfrm>
            <a:off x="4304894" y="3459837"/>
            <a:ext cx="9905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/>
              <a:t>A_signal</a:t>
            </a:r>
            <a:endParaRPr lang="en-US" sz="1600" dirty="0" smtClean="0"/>
          </a:p>
          <a:p>
            <a:r>
              <a:rPr lang="en-US" sz="1600" dirty="0" smtClean="0"/>
              <a:t> A1</a:t>
            </a:r>
            <a:endParaRPr lang="en-US" sz="1600" dirty="0"/>
          </a:p>
        </p:txBody>
      </p:sp>
      <p:sp>
        <p:nvSpPr>
          <p:cNvPr id="93" name="Rectangle 92"/>
          <p:cNvSpPr/>
          <p:nvPr/>
        </p:nvSpPr>
        <p:spPr>
          <a:xfrm>
            <a:off x="6895694" y="1266914"/>
            <a:ext cx="685578" cy="4724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94" name="TextBox 93"/>
          <p:cNvSpPr txBox="1"/>
          <p:nvPr/>
        </p:nvSpPr>
        <p:spPr>
          <a:xfrm>
            <a:off x="6813408" y="444161"/>
            <a:ext cx="10274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Package</a:t>
            </a:r>
          </a:p>
          <a:p>
            <a:r>
              <a:rPr lang="en-US" sz="1600" dirty="0" smtClean="0"/>
              <a:t>Model</a:t>
            </a:r>
            <a:endParaRPr lang="en-US" sz="1600" dirty="0"/>
          </a:p>
        </p:txBody>
      </p:sp>
      <p:sp>
        <p:nvSpPr>
          <p:cNvPr id="97" name="TextBox 96"/>
          <p:cNvSpPr txBox="1"/>
          <p:nvPr/>
        </p:nvSpPr>
        <p:spPr>
          <a:xfrm>
            <a:off x="5691011" y="1349092"/>
            <a:ext cx="14798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Pad_A_Signal</a:t>
            </a:r>
            <a:endParaRPr lang="en-US" sz="1600" dirty="0"/>
          </a:p>
          <a:p>
            <a:r>
              <a:rPr lang="en-US" sz="1600" dirty="0" err="1" smtClean="0"/>
              <a:t>VDD_pad</a:t>
            </a:r>
            <a:endParaRPr lang="en-US" sz="1600" dirty="0"/>
          </a:p>
        </p:txBody>
      </p:sp>
      <p:sp>
        <p:nvSpPr>
          <p:cNvPr id="98" name="TextBox 97"/>
          <p:cNvSpPr txBox="1"/>
          <p:nvPr/>
        </p:nvSpPr>
        <p:spPr>
          <a:xfrm>
            <a:off x="5656116" y="2074396"/>
            <a:ext cx="14798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Pad_A_Signal</a:t>
            </a:r>
            <a:endParaRPr lang="en-US" sz="1600" dirty="0"/>
          </a:p>
          <a:p>
            <a:r>
              <a:rPr lang="en-US" sz="1600" dirty="0" err="1" smtClean="0"/>
              <a:t>VDDQ_pad</a:t>
            </a:r>
            <a:endParaRPr lang="en-US" sz="1600" dirty="0"/>
          </a:p>
        </p:txBody>
      </p:sp>
      <p:sp>
        <p:nvSpPr>
          <p:cNvPr id="99" name="TextBox 98"/>
          <p:cNvSpPr txBox="1"/>
          <p:nvPr/>
        </p:nvSpPr>
        <p:spPr>
          <a:xfrm>
            <a:off x="5686938" y="3358000"/>
            <a:ext cx="14798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Pad_A_Signal</a:t>
            </a:r>
            <a:endParaRPr lang="en-US" sz="1600" dirty="0" smtClean="0"/>
          </a:p>
          <a:p>
            <a:r>
              <a:rPr lang="en-US" sz="1600" dirty="0" smtClean="0"/>
              <a:t>A1</a:t>
            </a:r>
            <a:endParaRPr lang="en-US" sz="1600" dirty="0"/>
          </a:p>
        </p:txBody>
      </p:sp>
      <p:sp>
        <p:nvSpPr>
          <p:cNvPr id="100" name="TextBox 99"/>
          <p:cNvSpPr txBox="1"/>
          <p:nvPr/>
        </p:nvSpPr>
        <p:spPr>
          <a:xfrm>
            <a:off x="5656116" y="4851833"/>
            <a:ext cx="189026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Pad_Signal_Name</a:t>
            </a:r>
            <a:endParaRPr lang="en-US" sz="1600" dirty="0" smtClean="0"/>
          </a:p>
          <a:p>
            <a:r>
              <a:rPr lang="en-US" sz="1600" dirty="0" smtClean="0"/>
              <a:t>VSSQ</a:t>
            </a:r>
            <a:endParaRPr lang="en-US" sz="1600" dirty="0"/>
          </a:p>
        </p:txBody>
      </p:sp>
      <p:sp>
        <p:nvSpPr>
          <p:cNvPr id="101" name="TextBox 100"/>
          <p:cNvSpPr txBox="1"/>
          <p:nvPr/>
        </p:nvSpPr>
        <p:spPr>
          <a:xfrm>
            <a:off x="5686937" y="5501561"/>
            <a:ext cx="189026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Pad_Signal_Name</a:t>
            </a:r>
            <a:endParaRPr lang="en-US" sz="1600" dirty="0"/>
          </a:p>
          <a:p>
            <a:r>
              <a:rPr lang="en-US" sz="1600" dirty="0" smtClean="0"/>
              <a:t>VSS</a:t>
            </a:r>
            <a:endParaRPr lang="en-US" sz="1600" dirty="0"/>
          </a:p>
        </p:txBody>
      </p:sp>
      <p:cxnSp>
        <p:nvCxnSpPr>
          <p:cNvPr id="103" name="Straight Connector 102"/>
          <p:cNvCxnSpPr/>
          <p:nvPr/>
        </p:nvCxnSpPr>
        <p:spPr bwMode="auto">
          <a:xfrm>
            <a:off x="3542894" y="1689474"/>
            <a:ext cx="0" cy="155864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5" name="Straight Connector 104"/>
          <p:cNvCxnSpPr/>
          <p:nvPr/>
        </p:nvCxnSpPr>
        <p:spPr bwMode="auto">
          <a:xfrm>
            <a:off x="3542894" y="4162846"/>
            <a:ext cx="0" cy="150590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8" name="Straight Connector 107"/>
          <p:cNvCxnSpPr/>
          <p:nvPr/>
        </p:nvCxnSpPr>
        <p:spPr bwMode="auto">
          <a:xfrm>
            <a:off x="4000094" y="2126072"/>
            <a:ext cx="0" cy="112204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0" name="Straight Connector 109"/>
          <p:cNvCxnSpPr/>
          <p:nvPr/>
        </p:nvCxnSpPr>
        <p:spPr bwMode="auto">
          <a:xfrm>
            <a:off x="4000094" y="4118580"/>
            <a:ext cx="0" cy="109739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2" name="Straight Connector 111"/>
          <p:cNvCxnSpPr>
            <a:stCxn id="11" idx="2"/>
            <a:endCxn id="17" idx="0"/>
          </p:cNvCxnSpPr>
          <p:nvPr/>
        </p:nvCxnSpPr>
        <p:spPr bwMode="auto">
          <a:xfrm flipH="1">
            <a:off x="1056421" y="1858751"/>
            <a:ext cx="4600" cy="62736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4" name="Straight Connector 113"/>
          <p:cNvCxnSpPr>
            <a:stCxn id="28" idx="2"/>
            <a:endCxn id="52" idx="0"/>
          </p:cNvCxnSpPr>
          <p:nvPr/>
        </p:nvCxnSpPr>
        <p:spPr bwMode="auto">
          <a:xfrm flipH="1">
            <a:off x="1032825" y="4804380"/>
            <a:ext cx="21359" cy="67968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6" name="Straight Connector 115"/>
          <p:cNvCxnSpPr>
            <a:stCxn id="17" idx="2"/>
            <a:endCxn id="28" idx="0"/>
          </p:cNvCxnSpPr>
          <p:nvPr/>
        </p:nvCxnSpPr>
        <p:spPr bwMode="auto">
          <a:xfrm flipH="1">
            <a:off x="1054184" y="3432780"/>
            <a:ext cx="2237" cy="42493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8" name="Straight Connector 117"/>
          <p:cNvCxnSpPr>
            <a:stCxn id="32" idx="2"/>
            <a:endCxn id="36" idx="0"/>
          </p:cNvCxnSpPr>
          <p:nvPr/>
        </p:nvCxnSpPr>
        <p:spPr bwMode="auto">
          <a:xfrm>
            <a:off x="2476887" y="3421444"/>
            <a:ext cx="0" cy="42493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0" name="Straight Connector 119"/>
          <p:cNvCxnSpPr>
            <a:endCxn id="3" idx="1"/>
          </p:cNvCxnSpPr>
          <p:nvPr/>
        </p:nvCxnSpPr>
        <p:spPr bwMode="auto">
          <a:xfrm>
            <a:off x="1061021" y="3683347"/>
            <a:ext cx="232969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4" name="Straight Connector 123"/>
          <p:cNvCxnSpPr>
            <a:stCxn id="32" idx="0"/>
          </p:cNvCxnSpPr>
          <p:nvPr/>
        </p:nvCxnSpPr>
        <p:spPr bwMode="auto">
          <a:xfrm flipV="1">
            <a:off x="2476887" y="2289780"/>
            <a:ext cx="0" cy="18499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7" name="Straight Connector 126"/>
          <p:cNvCxnSpPr>
            <a:stCxn id="36" idx="2"/>
          </p:cNvCxnSpPr>
          <p:nvPr/>
        </p:nvCxnSpPr>
        <p:spPr bwMode="auto">
          <a:xfrm flipH="1">
            <a:off x="2473783" y="4793044"/>
            <a:ext cx="3104" cy="25365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8" name="TextBox 127"/>
          <p:cNvSpPr txBox="1"/>
          <p:nvPr/>
        </p:nvSpPr>
        <p:spPr>
          <a:xfrm>
            <a:off x="7534922" y="3336726"/>
            <a:ext cx="14109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Pin_A_Signal</a:t>
            </a:r>
            <a:endParaRPr lang="en-US" sz="1600" dirty="0" smtClean="0"/>
          </a:p>
          <a:p>
            <a:r>
              <a:rPr lang="en-US" sz="1600" dirty="0" smtClean="0"/>
              <a:t>A1</a:t>
            </a:r>
            <a:endParaRPr lang="en-US" sz="1600" dirty="0"/>
          </a:p>
        </p:txBody>
      </p:sp>
      <p:sp>
        <p:nvSpPr>
          <p:cNvPr id="129" name="TextBox 128"/>
          <p:cNvSpPr txBox="1"/>
          <p:nvPr/>
        </p:nvSpPr>
        <p:spPr>
          <a:xfrm>
            <a:off x="7464160" y="4851833"/>
            <a:ext cx="18213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Pin_Signal_Name</a:t>
            </a:r>
            <a:endParaRPr lang="en-US" sz="1600" dirty="0" smtClean="0"/>
          </a:p>
          <a:p>
            <a:r>
              <a:rPr lang="en-US" sz="1600" dirty="0" smtClean="0"/>
              <a:t>VSSQ</a:t>
            </a:r>
            <a:endParaRPr lang="en-US" sz="1600" dirty="0"/>
          </a:p>
        </p:txBody>
      </p:sp>
      <p:sp>
        <p:nvSpPr>
          <p:cNvPr id="130" name="TextBox 129"/>
          <p:cNvSpPr txBox="1"/>
          <p:nvPr/>
        </p:nvSpPr>
        <p:spPr>
          <a:xfrm>
            <a:off x="7468441" y="5501560"/>
            <a:ext cx="18213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Pin_Signal_Name</a:t>
            </a:r>
            <a:endParaRPr lang="en-US" sz="1600" dirty="0" smtClean="0"/>
          </a:p>
          <a:p>
            <a:r>
              <a:rPr lang="en-US" sz="1600" dirty="0" smtClean="0"/>
              <a:t>VSS</a:t>
            </a:r>
            <a:endParaRPr lang="en-US" sz="1600" dirty="0"/>
          </a:p>
        </p:txBody>
      </p:sp>
      <p:sp>
        <p:nvSpPr>
          <p:cNvPr id="131" name="TextBox 130"/>
          <p:cNvSpPr txBox="1"/>
          <p:nvPr/>
        </p:nvSpPr>
        <p:spPr>
          <a:xfrm>
            <a:off x="7546377" y="1266914"/>
            <a:ext cx="14109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Pin_A_Signal</a:t>
            </a:r>
            <a:endParaRPr lang="en-US" sz="1600" dirty="0" smtClean="0"/>
          </a:p>
          <a:p>
            <a:r>
              <a:rPr lang="en-US" sz="1600" dirty="0" smtClean="0"/>
              <a:t>B3</a:t>
            </a:r>
            <a:endParaRPr lang="en-US" sz="1600" dirty="0"/>
          </a:p>
        </p:txBody>
      </p:sp>
      <p:sp>
        <p:nvSpPr>
          <p:cNvPr id="132" name="TextBox 131"/>
          <p:cNvSpPr txBox="1"/>
          <p:nvPr/>
        </p:nvSpPr>
        <p:spPr>
          <a:xfrm>
            <a:off x="7612951" y="2074396"/>
            <a:ext cx="14109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Pin_A_Signal</a:t>
            </a:r>
            <a:endParaRPr lang="en-US" sz="1600" dirty="0" smtClean="0"/>
          </a:p>
          <a:p>
            <a:r>
              <a:rPr lang="en-US" sz="1600" dirty="0" smtClean="0"/>
              <a:t>B4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98143690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390716" y="3248114"/>
            <a:ext cx="947695" cy="8704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2598" y="444161"/>
            <a:ext cx="4163773" cy="87698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Package Terminals</a:t>
            </a:r>
            <a:br>
              <a:rPr lang="en-US" dirty="0" smtClean="0"/>
            </a:br>
            <a:r>
              <a:rPr lang="en-US" dirty="0" smtClean="0"/>
              <a:t>Pre Layout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526115" y="2486114"/>
            <a:ext cx="1060611" cy="9466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28" name="Rectangle 27"/>
          <p:cNvSpPr/>
          <p:nvPr/>
        </p:nvSpPr>
        <p:spPr>
          <a:xfrm>
            <a:off x="521641" y="3857714"/>
            <a:ext cx="1065086" cy="9466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32" name="Rectangle 31"/>
          <p:cNvSpPr/>
          <p:nvPr/>
        </p:nvSpPr>
        <p:spPr>
          <a:xfrm>
            <a:off x="1791373" y="2474778"/>
            <a:ext cx="1371028" cy="9466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36" name="Rectangle 35"/>
          <p:cNvSpPr/>
          <p:nvPr/>
        </p:nvSpPr>
        <p:spPr>
          <a:xfrm>
            <a:off x="1791373" y="3846378"/>
            <a:ext cx="1371028" cy="9466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40" name="TextBox 39"/>
          <p:cNvSpPr txBox="1"/>
          <p:nvPr/>
        </p:nvSpPr>
        <p:spPr>
          <a:xfrm>
            <a:off x="521641" y="2763445"/>
            <a:ext cx="75212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Pullup</a:t>
            </a:r>
            <a:endParaRPr lang="en-US" sz="1600" dirty="0"/>
          </a:p>
        </p:txBody>
      </p:sp>
      <p:sp>
        <p:nvSpPr>
          <p:cNvPr id="41" name="TextBox 40"/>
          <p:cNvSpPr txBox="1"/>
          <p:nvPr/>
        </p:nvSpPr>
        <p:spPr>
          <a:xfrm>
            <a:off x="526116" y="4086314"/>
            <a:ext cx="10134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Pulldown</a:t>
            </a:r>
            <a:endParaRPr lang="en-US" sz="1600" dirty="0"/>
          </a:p>
        </p:txBody>
      </p:sp>
      <p:sp>
        <p:nvSpPr>
          <p:cNvPr id="42" name="TextBox 41"/>
          <p:cNvSpPr txBox="1"/>
          <p:nvPr/>
        </p:nvSpPr>
        <p:spPr>
          <a:xfrm>
            <a:off x="1791373" y="2763445"/>
            <a:ext cx="141417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Power Clamp</a:t>
            </a:r>
            <a:endParaRPr lang="en-US" sz="1600" dirty="0"/>
          </a:p>
        </p:txBody>
      </p:sp>
      <p:sp>
        <p:nvSpPr>
          <p:cNvPr id="43" name="TextBox 42"/>
          <p:cNvSpPr txBox="1"/>
          <p:nvPr/>
        </p:nvSpPr>
        <p:spPr>
          <a:xfrm>
            <a:off x="1714601" y="4162846"/>
            <a:ext cx="15183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Ground Clamp</a:t>
            </a:r>
            <a:endParaRPr lang="en-US" sz="1600" dirty="0"/>
          </a:p>
        </p:txBody>
      </p:sp>
      <p:sp>
        <p:nvSpPr>
          <p:cNvPr id="72" name="TextBox 71"/>
          <p:cNvSpPr txBox="1"/>
          <p:nvPr/>
        </p:nvSpPr>
        <p:spPr>
          <a:xfrm>
            <a:off x="3416037" y="3358000"/>
            <a:ext cx="94769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C_comp</a:t>
            </a:r>
            <a:endParaRPr lang="en-US" sz="1600" dirty="0" smtClean="0"/>
          </a:p>
          <a:p>
            <a:r>
              <a:rPr lang="en-US" sz="1600" dirty="0" smtClean="0"/>
              <a:t>Model</a:t>
            </a:r>
            <a:endParaRPr lang="en-US" sz="1600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3695516" y="228978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4304894" y="3683347"/>
            <a:ext cx="24147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 bwMode="auto">
          <a:xfrm flipH="1">
            <a:off x="2475335" y="2120935"/>
            <a:ext cx="2601583" cy="51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2" name="Straight Connector 61"/>
          <p:cNvCxnSpPr/>
          <p:nvPr/>
        </p:nvCxnSpPr>
        <p:spPr bwMode="auto">
          <a:xfrm flipH="1">
            <a:off x="1067353" y="1682034"/>
            <a:ext cx="3923406" cy="744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4" name="Straight Connector 63"/>
          <p:cNvCxnSpPr/>
          <p:nvPr/>
        </p:nvCxnSpPr>
        <p:spPr bwMode="auto">
          <a:xfrm flipH="1">
            <a:off x="2473783" y="5215971"/>
            <a:ext cx="2606236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7" name="Straight Connector 86"/>
          <p:cNvCxnSpPr/>
          <p:nvPr/>
        </p:nvCxnSpPr>
        <p:spPr bwMode="auto">
          <a:xfrm flipH="1" flipV="1">
            <a:off x="1067353" y="5649532"/>
            <a:ext cx="3982592" cy="380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1" name="TextBox 90"/>
          <p:cNvSpPr txBox="1"/>
          <p:nvPr/>
        </p:nvSpPr>
        <p:spPr>
          <a:xfrm>
            <a:off x="4304894" y="3459837"/>
            <a:ext cx="9905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/>
              <a:t>A_signal</a:t>
            </a:r>
            <a:endParaRPr lang="en-US" sz="1600" dirty="0" smtClean="0"/>
          </a:p>
          <a:p>
            <a:r>
              <a:rPr lang="en-US" sz="1600" dirty="0" smtClean="0"/>
              <a:t>DQ</a:t>
            </a:r>
            <a:endParaRPr lang="en-US" sz="1600" dirty="0"/>
          </a:p>
        </p:txBody>
      </p:sp>
      <p:sp>
        <p:nvSpPr>
          <p:cNvPr id="93" name="Rectangle 92"/>
          <p:cNvSpPr/>
          <p:nvPr/>
        </p:nvSpPr>
        <p:spPr>
          <a:xfrm>
            <a:off x="5295493" y="1288187"/>
            <a:ext cx="1974669" cy="4724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cxnSp>
        <p:nvCxnSpPr>
          <p:cNvPr id="103" name="Straight Connector 102"/>
          <p:cNvCxnSpPr/>
          <p:nvPr/>
        </p:nvCxnSpPr>
        <p:spPr bwMode="auto">
          <a:xfrm>
            <a:off x="3542894" y="1689474"/>
            <a:ext cx="0" cy="155864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5" name="Straight Connector 104"/>
          <p:cNvCxnSpPr/>
          <p:nvPr/>
        </p:nvCxnSpPr>
        <p:spPr bwMode="auto">
          <a:xfrm>
            <a:off x="3542894" y="4162846"/>
            <a:ext cx="0" cy="150590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8" name="Straight Connector 107"/>
          <p:cNvCxnSpPr/>
          <p:nvPr/>
        </p:nvCxnSpPr>
        <p:spPr bwMode="auto">
          <a:xfrm>
            <a:off x="4000094" y="2126072"/>
            <a:ext cx="0" cy="112204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0" name="Straight Connector 109"/>
          <p:cNvCxnSpPr/>
          <p:nvPr/>
        </p:nvCxnSpPr>
        <p:spPr bwMode="auto">
          <a:xfrm>
            <a:off x="4000094" y="4118580"/>
            <a:ext cx="0" cy="109739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2" name="Straight Connector 111"/>
          <p:cNvCxnSpPr>
            <a:endCxn id="17" idx="0"/>
          </p:cNvCxnSpPr>
          <p:nvPr/>
        </p:nvCxnSpPr>
        <p:spPr bwMode="auto">
          <a:xfrm>
            <a:off x="1056421" y="1689474"/>
            <a:ext cx="0" cy="79664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4" name="Straight Connector 113"/>
          <p:cNvCxnSpPr>
            <a:stCxn id="28" idx="2"/>
          </p:cNvCxnSpPr>
          <p:nvPr/>
        </p:nvCxnSpPr>
        <p:spPr bwMode="auto">
          <a:xfrm>
            <a:off x="1054184" y="4804380"/>
            <a:ext cx="13169" cy="84515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6" name="Straight Connector 115"/>
          <p:cNvCxnSpPr>
            <a:stCxn id="17" idx="2"/>
            <a:endCxn id="28" idx="0"/>
          </p:cNvCxnSpPr>
          <p:nvPr/>
        </p:nvCxnSpPr>
        <p:spPr bwMode="auto">
          <a:xfrm flipH="1">
            <a:off x="1054184" y="3432780"/>
            <a:ext cx="2237" cy="42493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8" name="Straight Connector 117"/>
          <p:cNvCxnSpPr>
            <a:stCxn id="32" idx="2"/>
            <a:endCxn id="36" idx="0"/>
          </p:cNvCxnSpPr>
          <p:nvPr/>
        </p:nvCxnSpPr>
        <p:spPr bwMode="auto">
          <a:xfrm>
            <a:off x="2476887" y="3421444"/>
            <a:ext cx="0" cy="42493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0" name="Straight Connector 119"/>
          <p:cNvCxnSpPr>
            <a:endCxn id="3" idx="1"/>
          </p:cNvCxnSpPr>
          <p:nvPr/>
        </p:nvCxnSpPr>
        <p:spPr bwMode="auto">
          <a:xfrm>
            <a:off x="1061021" y="3683347"/>
            <a:ext cx="232969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4" name="Straight Connector 123"/>
          <p:cNvCxnSpPr>
            <a:stCxn id="32" idx="0"/>
          </p:cNvCxnSpPr>
          <p:nvPr/>
        </p:nvCxnSpPr>
        <p:spPr bwMode="auto">
          <a:xfrm flipV="1">
            <a:off x="2476887" y="2126072"/>
            <a:ext cx="0" cy="34870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7" name="Straight Connector 126"/>
          <p:cNvCxnSpPr>
            <a:stCxn id="36" idx="2"/>
          </p:cNvCxnSpPr>
          <p:nvPr/>
        </p:nvCxnSpPr>
        <p:spPr bwMode="auto">
          <a:xfrm flipH="1">
            <a:off x="2475335" y="4793044"/>
            <a:ext cx="1552" cy="37244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8" name="TextBox 127"/>
          <p:cNvSpPr txBox="1"/>
          <p:nvPr/>
        </p:nvSpPr>
        <p:spPr>
          <a:xfrm>
            <a:off x="7223812" y="3357999"/>
            <a:ext cx="14109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Pin_A_signal</a:t>
            </a:r>
            <a:endParaRPr lang="en-US" sz="1600" dirty="0" smtClean="0"/>
          </a:p>
          <a:p>
            <a:r>
              <a:rPr lang="en-US" sz="1600" dirty="0" smtClean="0"/>
              <a:t>DQ</a:t>
            </a:r>
            <a:endParaRPr lang="en-US" sz="1600" dirty="0"/>
          </a:p>
        </p:txBody>
      </p:sp>
      <p:sp>
        <p:nvSpPr>
          <p:cNvPr id="129" name="TextBox 128"/>
          <p:cNvSpPr txBox="1"/>
          <p:nvPr/>
        </p:nvSpPr>
        <p:spPr>
          <a:xfrm>
            <a:off x="7153050" y="4873106"/>
            <a:ext cx="18213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Pin_Signal_name</a:t>
            </a:r>
            <a:endParaRPr lang="en-US" sz="1600" dirty="0" smtClean="0"/>
          </a:p>
          <a:p>
            <a:r>
              <a:rPr lang="en-US" sz="1600" dirty="0" smtClean="0"/>
              <a:t>VSSQ</a:t>
            </a:r>
            <a:endParaRPr lang="en-US" sz="1600" dirty="0"/>
          </a:p>
        </p:txBody>
      </p:sp>
      <p:sp>
        <p:nvSpPr>
          <p:cNvPr id="130" name="TextBox 129"/>
          <p:cNvSpPr txBox="1"/>
          <p:nvPr/>
        </p:nvSpPr>
        <p:spPr>
          <a:xfrm>
            <a:off x="7157331" y="5522833"/>
            <a:ext cx="18213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Pin_Signal_name</a:t>
            </a:r>
            <a:endParaRPr lang="en-US" sz="1600" dirty="0" smtClean="0"/>
          </a:p>
          <a:p>
            <a:r>
              <a:rPr lang="en-US" sz="1600" dirty="0" smtClean="0"/>
              <a:t>VSS</a:t>
            </a:r>
            <a:endParaRPr lang="en-US" sz="1600" dirty="0"/>
          </a:p>
        </p:txBody>
      </p:sp>
      <p:sp>
        <p:nvSpPr>
          <p:cNvPr id="131" name="TextBox 130"/>
          <p:cNvSpPr txBox="1"/>
          <p:nvPr/>
        </p:nvSpPr>
        <p:spPr>
          <a:xfrm>
            <a:off x="7235267" y="1288187"/>
            <a:ext cx="18213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Pin_Signal_name</a:t>
            </a:r>
            <a:endParaRPr lang="en-US" sz="1600" dirty="0"/>
          </a:p>
          <a:p>
            <a:r>
              <a:rPr lang="en-US" sz="1600" dirty="0"/>
              <a:t>VDD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7234202" y="2105684"/>
            <a:ext cx="18213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Pin_Signal_name</a:t>
            </a:r>
            <a:endParaRPr lang="en-US" sz="1600" dirty="0"/>
          </a:p>
          <a:p>
            <a:r>
              <a:rPr lang="en-US" sz="1600" dirty="0"/>
              <a:t>VDDQ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3738638" y="1238662"/>
            <a:ext cx="16626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/>
              <a:t>A_Signal_name</a:t>
            </a:r>
            <a:endParaRPr lang="en-US" sz="1600" dirty="0"/>
          </a:p>
          <a:p>
            <a:r>
              <a:rPr lang="en-US" sz="1600" dirty="0" smtClean="0"/>
              <a:t>VDD</a:t>
            </a:r>
            <a:endParaRPr lang="en-US" sz="1600" dirty="0"/>
          </a:p>
        </p:txBody>
      </p:sp>
      <p:sp>
        <p:nvSpPr>
          <p:cNvPr id="57" name="TextBox 56"/>
          <p:cNvSpPr txBox="1"/>
          <p:nvPr/>
        </p:nvSpPr>
        <p:spPr>
          <a:xfrm>
            <a:off x="3782905" y="2053416"/>
            <a:ext cx="16626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/>
              <a:t>A_Signal_name</a:t>
            </a:r>
            <a:endParaRPr lang="en-US" sz="1600" dirty="0"/>
          </a:p>
          <a:p>
            <a:r>
              <a:rPr lang="en-US" sz="1600" dirty="0" smtClean="0"/>
              <a:t>VDDQ</a:t>
            </a:r>
            <a:endParaRPr lang="en-US" sz="1600" dirty="0"/>
          </a:p>
        </p:txBody>
      </p:sp>
      <p:sp>
        <p:nvSpPr>
          <p:cNvPr id="58" name="TextBox 57"/>
          <p:cNvSpPr txBox="1"/>
          <p:nvPr/>
        </p:nvSpPr>
        <p:spPr>
          <a:xfrm>
            <a:off x="3782905" y="4754306"/>
            <a:ext cx="16626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/>
              <a:t>A_Signal_name</a:t>
            </a:r>
            <a:endParaRPr lang="en-US" sz="1600" dirty="0"/>
          </a:p>
          <a:p>
            <a:r>
              <a:rPr lang="en-US" sz="1600" dirty="0" smtClean="0"/>
              <a:t>VSSQ</a:t>
            </a:r>
            <a:endParaRPr lang="en-US" sz="1600" dirty="0"/>
          </a:p>
        </p:txBody>
      </p:sp>
      <p:sp>
        <p:nvSpPr>
          <p:cNvPr id="59" name="TextBox 58"/>
          <p:cNvSpPr txBox="1"/>
          <p:nvPr/>
        </p:nvSpPr>
        <p:spPr>
          <a:xfrm>
            <a:off x="3738638" y="5649532"/>
            <a:ext cx="16626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/>
              <a:t>A_Signal_name</a:t>
            </a:r>
            <a:endParaRPr lang="en-US" sz="1600" dirty="0"/>
          </a:p>
          <a:p>
            <a:r>
              <a:rPr lang="en-US" sz="1600" dirty="0" smtClean="0"/>
              <a:t>VSS</a:t>
            </a:r>
            <a:endParaRPr lang="en-US" sz="1600" dirty="0"/>
          </a:p>
        </p:txBody>
      </p:sp>
      <p:sp>
        <p:nvSpPr>
          <p:cNvPr id="53" name="TextBox 52"/>
          <p:cNvSpPr txBox="1"/>
          <p:nvPr/>
        </p:nvSpPr>
        <p:spPr>
          <a:xfrm>
            <a:off x="5182989" y="304800"/>
            <a:ext cx="20138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Combined Package and On-Die</a:t>
            </a:r>
            <a:r>
              <a:rPr lang="en-US" sz="1600" dirty="0"/>
              <a:t> </a:t>
            </a:r>
            <a:r>
              <a:rPr lang="en-US" sz="1600" dirty="0" smtClean="0"/>
              <a:t>Model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72381808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010400" cy="914400"/>
          </a:xfrm>
        </p:spPr>
        <p:txBody>
          <a:bodyPr/>
          <a:lstStyle/>
          <a:p>
            <a:r>
              <a:rPr lang="en-US" dirty="0" smtClean="0"/>
              <a:t>Corners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Parameters can have either a single value or three corner values</a:t>
            </a:r>
          </a:p>
          <a:p>
            <a:r>
              <a:rPr lang="en-US" dirty="0" smtClean="0"/>
              <a:t>It is not clear if we will have a clear definition of the three corners Typ, Min, Max</a:t>
            </a:r>
          </a:p>
          <a:p>
            <a:pPr lvl="1"/>
            <a:r>
              <a:rPr lang="en-US" dirty="0" smtClean="0"/>
              <a:t>If a parameter is a length then Typ, Fast, Slow</a:t>
            </a:r>
          </a:p>
          <a:p>
            <a:pPr lvl="1"/>
            <a:r>
              <a:rPr lang="en-US" dirty="0" smtClean="0"/>
              <a:t>If a </a:t>
            </a:r>
            <a:r>
              <a:rPr lang="en-US" dirty="0"/>
              <a:t>parameter is a </a:t>
            </a:r>
            <a:r>
              <a:rPr lang="en-US" dirty="0" smtClean="0"/>
              <a:t>delay then </a:t>
            </a:r>
            <a:r>
              <a:rPr lang="en-US" dirty="0"/>
              <a:t>Typ, </a:t>
            </a:r>
            <a:r>
              <a:rPr lang="en-US" dirty="0" smtClean="0"/>
              <a:t>Slow, Fast</a:t>
            </a:r>
          </a:p>
          <a:p>
            <a:pPr lvl="1"/>
            <a:r>
              <a:rPr lang="en-US" dirty="0" smtClean="0"/>
              <a:t>If a parameter is an impedance </a:t>
            </a:r>
            <a:r>
              <a:rPr lang="en-US" dirty="0"/>
              <a:t>then Typ, </a:t>
            </a:r>
            <a:r>
              <a:rPr lang="en-US" dirty="0" smtClean="0"/>
              <a:t>Min, Max</a:t>
            </a:r>
          </a:p>
          <a:p>
            <a:r>
              <a:rPr lang="en-US" dirty="0" smtClean="0"/>
              <a:t>Expect it will inherit the existing usage of Typ, Min and Max and will be up to EDA tool on how to apply these corners.</a:t>
            </a:r>
          </a:p>
          <a:p>
            <a:r>
              <a:rPr lang="en-US" dirty="0" smtClean="0"/>
              <a:t>Some “Corner” conditions (e.g. crosstalk) will be handled by </a:t>
            </a:r>
            <a:r>
              <a:rPr lang="en-US" dirty="0"/>
              <a:t>[Interconnect Model Selector</a:t>
            </a:r>
            <a:r>
              <a:rPr lang="en-US" dirty="0" smtClean="0"/>
              <a:t>].</a:t>
            </a:r>
            <a:endParaRPr lang="en-US" dirty="0"/>
          </a:p>
          <a:p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16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1132521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010400" cy="1066800"/>
          </a:xfrm>
        </p:spPr>
        <p:txBody>
          <a:bodyPr/>
          <a:lstStyle/>
          <a:p>
            <a:r>
              <a:rPr lang="en-US" dirty="0" smtClean="0"/>
              <a:t>Reconciling Legacy IBIS Models and [External Model]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447800"/>
            <a:ext cx="7162800" cy="4419600"/>
          </a:xfrm>
        </p:spPr>
        <p:txBody>
          <a:bodyPr/>
          <a:lstStyle/>
          <a:p>
            <a:r>
              <a:rPr lang="en-US" dirty="0" smtClean="0"/>
              <a:t>[External Model] supports an </a:t>
            </a:r>
            <a:r>
              <a:rPr lang="en-US" dirty="0" err="1" smtClean="0"/>
              <a:t>A_extref</a:t>
            </a:r>
            <a:r>
              <a:rPr lang="en-US" dirty="0" smtClean="0"/>
              <a:t> terminal which has no analog in legacy models (models that use the IV and VT curves).</a:t>
            </a:r>
          </a:p>
          <a:p>
            <a:r>
              <a:rPr lang="en-US" smtClean="0"/>
              <a:t>If </a:t>
            </a:r>
            <a:r>
              <a:rPr lang="en-US" smtClean="0"/>
              <a:t>a new </a:t>
            </a:r>
            <a:r>
              <a:rPr lang="en-US" dirty="0" smtClean="0"/>
              <a:t>interconnect </a:t>
            </a:r>
            <a:r>
              <a:rPr lang="en-US" dirty="0" smtClean="0"/>
              <a:t>models has a terminal to an [External Model] </a:t>
            </a:r>
            <a:r>
              <a:rPr lang="en-US" dirty="0" err="1" smtClean="0"/>
              <a:t>A_extref</a:t>
            </a:r>
            <a:r>
              <a:rPr lang="en-US" dirty="0" smtClean="0"/>
              <a:t>, how should the EDA tool terminate this terminal when using a legacy model?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17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0757929"/>
      </p:ext>
    </p:extLst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</a:t>
            </a:r>
            <a:r>
              <a:rPr lang="en-US" dirty="0" smtClean="0"/>
              <a:t>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goal is to complete the new interconnect model BIRD and formally submit it to the Open Forum by the end of Q1, 2015</a:t>
            </a:r>
          </a:p>
          <a:p>
            <a:r>
              <a:rPr lang="en-US" dirty="0" smtClean="0"/>
              <a:t>Shortly thereafter with a BIRD to enhance EBD to support IBIS-ISS subckts.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18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8463707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010400" cy="685800"/>
          </a:xfrm>
        </p:spPr>
        <p:txBody>
          <a:bodyPr/>
          <a:lstStyle/>
          <a:p>
            <a:r>
              <a:rPr lang="en-US" b="1" dirty="0" smtClean="0"/>
              <a:t>Overview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914400"/>
            <a:ext cx="7162800" cy="5486400"/>
          </a:xfrm>
        </p:spPr>
        <p:txBody>
          <a:bodyPr/>
          <a:lstStyle/>
          <a:p>
            <a:r>
              <a:rPr lang="en-US" sz="1800" dirty="0"/>
              <a:t>IBIS Interconnect Task Group</a:t>
            </a:r>
          </a:p>
          <a:p>
            <a:r>
              <a:rPr lang="en-US" sz="1800" dirty="0"/>
              <a:t>Models Represent Package and On-Die Interconnect</a:t>
            </a:r>
          </a:p>
          <a:p>
            <a:r>
              <a:rPr lang="en-US" sz="1800" dirty="0"/>
              <a:t>On Die, Package, Supply and Signal Interconnect can be Combines or Kept Separate</a:t>
            </a:r>
          </a:p>
          <a:p>
            <a:r>
              <a:rPr lang="en-US" sz="1800" dirty="0"/>
              <a:t>Similar Approach for Both IBIS and EBD</a:t>
            </a:r>
          </a:p>
          <a:p>
            <a:r>
              <a:rPr lang="en-US" sz="1800" dirty="0"/>
              <a:t>Pre and Post Layout IBIS Files</a:t>
            </a:r>
          </a:p>
          <a:p>
            <a:r>
              <a:rPr lang="en-US" sz="1800" dirty="0"/>
              <a:t>IBIS Interconnect Model Terminals</a:t>
            </a:r>
          </a:p>
          <a:p>
            <a:r>
              <a:rPr lang="en-US" sz="1800" dirty="0"/>
              <a:t>Differential Signal (I/O) Model Terminals</a:t>
            </a:r>
          </a:p>
          <a:p>
            <a:r>
              <a:rPr lang="en-US" sz="1800" dirty="0"/>
              <a:t>Supply Model Terminals</a:t>
            </a:r>
          </a:p>
          <a:p>
            <a:r>
              <a:rPr lang="en-US" sz="1800" dirty="0"/>
              <a:t>Post Layout Combined Package and On-Die Models</a:t>
            </a:r>
          </a:p>
          <a:p>
            <a:r>
              <a:rPr lang="en-US" sz="1800" dirty="0"/>
              <a:t>Post Layout Separate Package and On-Die Models</a:t>
            </a:r>
          </a:p>
          <a:p>
            <a:r>
              <a:rPr lang="en-US" sz="1800" dirty="0"/>
              <a:t>Pre Layout Combined Package and On-Die Models</a:t>
            </a:r>
          </a:p>
          <a:p>
            <a:r>
              <a:rPr lang="en-US" sz="1800" dirty="0"/>
              <a:t>Graphics Showing Model Terminals</a:t>
            </a:r>
          </a:p>
          <a:p>
            <a:r>
              <a:rPr lang="en-US" sz="1800" dirty="0"/>
              <a:t>Corners</a:t>
            </a:r>
          </a:p>
          <a:p>
            <a:r>
              <a:rPr lang="en-US" sz="1800" dirty="0"/>
              <a:t>Reconciling Legacy IBIS Models and [External Model]</a:t>
            </a:r>
          </a:p>
          <a:p>
            <a:r>
              <a:rPr lang="en-US" sz="1800" dirty="0"/>
              <a:t>Next </a:t>
            </a:r>
            <a:r>
              <a:rPr lang="en-US" sz="1800" dirty="0" smtClean="0"/>
              <a:t>Steps</a:t>
            </a:r>
            <a:endParaRPr lang="en-US" sz="1800" dirty="0"/>
          </a:p>
          <a:p>
            <a:endParaRPr lang="en-US" sz="18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2</a:t>
            </a:fld>
            <a:r>
              <a:rPr lang="en-US" dirty="0" smtClean="0"/>
              <a:t>	 	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0857802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IBIS Interconnect Task </a:t>
            </a:r>
            <a:r>
              <a:rPr lang="en-US" dirty="0" smtClean="0"/>
              <a:t>Group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/>
              <a:t>Meets Wednesdays 8AM PDT</a:t>
            </a:r>
          </a:p>
          <a:p>
            <a:r>
              <a:rPr lang="en-US" sz="1800" u="sng" dirty="0">
                <a:hlinkClick r:id="rId2"/>
              </a:rPr>
              <a:t>http://www.eda.org/ibis/interconnect_wip</a:t>
            </a:r>
            <a:r>
              <a:rPr lang="en-US" sz="1800" u="sng" dirty="0" smtClean="0">
                <a:hlinkClick r:id="rId2"/>
              </a:rPr>
              <a:t>/</a:t>
            </a:r>
            <a:endParaRPr lang="en-US" sz="1800" dirty="0" smtClean="0"/>
          </a:p>
          <a:p>
            <a:r>
              <a:rPr lang="en-US" sz="1800" dirty="0" smtClean="0"/>
              <a:t>Major Contributors</a:t>
            </a:r>
          </a:p>
          <a:p>
            <a:pPr lvl="1"/>
            <a:r>
              <a:rPr lang="en-US" sz="1400" dirty="0" smtClean="0"/>
              <a:t>Altera			David</a:t>
            </a:r>
            <a:r>
              <a:rPr lang="en-US" sz="1400" dirty="0"/>
              <a:t>  Banas</a:t>
            </a:r>
          </a:p>
          <a:p>
            <a:pPr lvl="1"/>
            <a:r>
              <a:rPr lang="en-US" sz="1400" dirty="0"/>
              <a:t>Cadence Design </a:t>
            </a:r>
            <a:r>
              <a:rPr lang="en-US" sz="1400" dirty="0" smtClean="0"/>
              <a:t>Systems	Bradley </a:t>
            </a:r>
            <a:r>
              <a:rPr lang="en-US" sz="1400" dirty="0"/>
              <a:t>Brim</a:t>
            </a:r>
          </a:p>
          <a:p>
            <a:pPr lvl="1"/>
            <a:r>
              <a:rPr lang="en-US" sz="1400" dirty="0"/>
              <a:t>Intel </a:t>
            </a:r>
            <a:r>
              <a:rPr lang="en-US" sz="1400" dirty="0" smtClean="0"/>
              <a:t>Corp			Michael Mirmak</a:t>
            </a:r>
            <a:r>
              <a:rPr lang="en-US" sz="1400" dirty="0"/>
              <a:t>                             </a:t>
            </a:r>
          </a:p>
          <a:p>
            <a:pPr lvl="1"/>
            <a:r>
              <a:rPr lang="en-US" sz="1400" dirty="0"/>
              <a:t>Keysight </a:t>
            </a:r>
            <a:r>
              <a:rPr lang="en-US" sz="1400" dirty="0" smtClean="0"/>
              <a:t>Technologies		Radek </a:t>
            </a:r>
            <a:r>
              <a:rPr lang="en-US" sz="1400" dirty="0" err="1"/>
              <a:t>Biernacki</a:t>
            </a:r>
            <a:endParaRPr lang="en-US" sz="1400" dirty="0"/>
          </a:p>
          <a:p>
            <a:pPr lvl="1"/>
            <a:r>
              <a:rPr lang="en-US" sz="1400" dirty="0"/>
              <a:t>Mentor </a:t>
            </a:r>
            <a:r>
              <a:rPr lang="en-US" sz="1400" dirty="0" smtClean="0"/>
              <a:t>Graphics		Arpad Muranyi</a:t>
            </a:r>
            <a:endParaRPr lang="en-US" sz="1400" dirty="0"/>
          </a:p>
          <a:p>
            <a:pPr lvl="1"/>
            <a:r>
              <a:rPr lang="en-US" sz="1400" dirty="0"/>
              <a:t>Micron </a:t>
            </a:r>
            <a:r>
              <a:rPr lang="en-US" sz="1400" dirty="0" smtClean="0"/>
              <a:t>Technology		Justin Butterfield, </a:t>
            </a:r>
            <a:r>
              <a:rPr lang="en-US" sz="1400" dirty="0"/>
              <a:t>Randy </a:t>
            </a:r>
            <a:r>
              <a:rPr lang="en-US" sz="1400" dirty="0" smtClean="0"/>
              <a:t>Wolff</a:t>
            </a:r>
            <a:endParaRPr lang="en-US" sz="1400" dirty="0"/>
          </a:p>
          <a:p>
            <a:pPr lvl="1"/>
            <a:r>
              <a:rPr lang="en-US" sz="1400" dirty="0"/>
              <a:t>Signal Integrity </a:t>
            </a:r>
            <a:r>
              <a:rPr lang="en-US" sz="1400" dirty="0" smtClean="0"/>
              <a:t>Software		Walter Katz</a:t>
            </a:r>
            <a:endParaRPr lang="en-US" sz="1400" dirty="0"/>
          </a:p>
          <a:p>
            <a:pPr lvl="1"/>
            <a:r>
              <a:rPr lang="en-US" sz="1400" dirty="0" smtClean="0"/>
              <a:t>Synopsys			Rita Horner</a:t>
            </a:r>
            <a:endParaRPr lang="en-US" sz="1400" dirty="0"/>
          </a:p>
          <a:p>
            <a:pPr lvl="1"/>
            <a:r>
              <a:rPr lang="en-US" sz="1400" dirty="0" err="1"/>
              <a:t>Teraspeed</a:t>
            </a:r>
            <a:r>
              <a:rPr lang="en-US" sz="1400" dirty="0"/>
              <a:t> </a:t>
            </a:r>
            <a:r>
              <a:rPr lang="en-US" sz="1400" dirty="0" smtClean="0"/>
              <a:t>Labs		Bob Ross</a:t>
            </a:r>
            <a:endParaRPr lang="en-US" sz="1400" dirty="0"/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3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3301425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010400" cy="1066800"/>
          </a:xfrm>
        </p:spPr>
        <p:txBody>
          <a:bodyPr/>
          <a:lstStyle/>
          <a:p>
            <a:r>
              <a:rPr lang="en-US" dirty="0" smtClean="0"/>
              <a:t>Models Represent Package and On-Die Interconnect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371600"/>
            <a:ext cx="7162800" cy="4572000"/>
          </a:xfrm>
        </p:spPr>
        <p:txBody>
          <a:bodyPr/>
          <a:lstStyle/>
          <a:p>
            <a:r>
              <a:rPr lang="en-US" dirty="0" smtClean="0"/>
              <a:t>Languages Supported</a:t>
            </a:r>
          </a:p>
          <a:p>
            <a:pPr lvl="1"/>
            <a:r>
              <a:rPr lang="en-US" dirty="0" smtClean="0"/>
              <a:t>IBIS-ISS</a:t>
            </a:r>
          </a:p>
          <a:p>
            <a:pPr lvl="1"/>
            <a:r>
              <a:rPr lang="en-US" dirty="0" smtClean="0"/>
              <a:t>Touchstone</a:t>
            </a:r>
          </a:p>
          <a:p>
            <a:r>
              <a:rPr lang="en-US" dirty="0" smtClean="0"/>
              <a:t>Model Terminals</a:t>
            </a:r>
          </a:p>
          <a:p>
            <a:pPr lvl="1"/>
            <a:r>
              <a:rPr lang="en-US" dirty="0" smtClean="0"/>
              <a:t>Pins</a:t>
            </a:r>
          </a:p>
          <a:p>
            <a:pPr lvl="1"/>
            <a:r>
              <a:rPr lang="en-US" dirty="0" smtClean="0"/>
              <a:t>Die Pads</a:t>
            </a:r>
          </a:p>
          <a:p>
            <a:pPr lvl="1"/>
            <a:r>
              <a:rPr lang="en-US" dirty="0" smtClean="0"/>
              <a:t>Buffer Signals</a:t>
            </a:r>
          </a:p>
          <a:p>
            <a:pPr lvl="1"/>
            <a:r>
              <a:rPr lang="en-US" dirty="0" smtClean="0"/>
              <a:t>Buffer Supplies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4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7903964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010400" cy="1676400"/>
          </a:xfrm>
        </p:spPr>
        <p:txBody>
          <a:bodyPr/>
          <a:lstStyle/>
          <a:p>
            <a:r>
              <a:rPr lang="en-US" dirty="0" smtClean="0"/>
              <a:t>On Die, Package, Supply and Signal Interconnect can be </a:t>
            </a:r>
            <a:r>
              <a:rPr lang="en-US" dirty="0" smtClean="0"/>
              <a:t>Combined </a:t>
            </a:r>
            <a:r>
              <a:rPr lang="en-US" dirty="0" smtClean="0"/>
              <a:t>or Kept Separate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905000"/>
            <a:ext cx="7162800" cy="3962400"/>
          </a:xfrm>
        </p:spPr>
        <p:txBody>
          <a:bodyPr/>
          <a:lstStyle/>
          <a:p>
            <a:r>
              <a:rPr lang="en-US" dirty="0"/>
              <a:t>Supports separate on-die and package interconnect models and combined on-die and package interconnect </a:t>
            </a:r>
            <a:r>
              <a:rPr lang="en-US" dirty="0" smtClean="0"/>
              <a:t>models</a:t>
            </a:r>
          </a:p>
          <a:p>
            <a:r>
              <a:rPr lang="en-US" dirty="0" smtClean="0"/>
              <a:t>Independent Supply and Signal Interconnect Models</a:t>
            </a:r>
          </a:p>
          <a:p>
            <a:r>
              <a:rPr lang="en-US" dirty="0" smtClean="0"/>
              <a:t>Coupled Supply and Signal Interconnect Models</a:t>
            </a:r>
          </a:p>
          <a:p>
            <a:r>
              <a:rPr lang="en-US" dirty="0" smtClean="0"/>
              <a:t>Singled Ended and Differential Interconnect Models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5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755508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467600" cy="914400"/>
          </a:xfrm>
        </p:spPr>
        <p:txBody>
          <a:bodyPr/>
          <a:lstStyle/>
          <a:p>
            <a:r>
              <a:rPr lang="en-US" sz="3200" dirty="0"/>
              <a:t>Similar Approach for Both IBIS and </a:t>
            </a:r>
            <a:r>
              <a:rPr lang="en-US" sz="3200" dirty="0" smtClean="0"/>
              <a:t>EBD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676400"/>
            <a:ext cx="7162800" cy="4191000"/>
          </a:xfrm>
        </p:spPr>
        <p:txBody>
          <a:bodyPr/>
          <a:lstStyle/>
          <a:p>
            <a:r>
              <a:rPr lang="en-US" sz="2000" dirty="0"/>
              <a:t>IBIS (.ibs) Interconnect </a:t>
            </a:r>
            <a:r>
              <a:rPr lang="en-US" sz="2000" dirty="0" smtClean="0"/>
              <a:t>Model Terminals</a:t>
            </a:r>
            <a:endParaRPr lang="en-US" sz="2000" dirty="0"/>
          </a:p>
          <a:p>
            <a:pPr lvl="1"/>
            <a:r>
              <a:rPr lang="en-US" dirty="0" smtClean="0"/>
              <a:t>Pins ([Pins])</a:t>
            </a:r>
            <a:endParaRPr lang="en-US" dirty="0"/>
          </a:p>
          <a:p>
            <a:pPr lvl="1"/>
            <a:r>
              <a:rPr lang="en-US" dirty="0"/>
              <a:t>Die Pads</a:t>
            </a:r>
          </a:p>
          <a:p>
            <a:pPr lvl="1"/>
            <a:r>
              <a:rPr lang="en-US" dirty="0" smtClean="0"/>
              <a:t>Buffers</a:t>
            </a:r>
            <a:endParaRPr lang="en-US" dirty="0"/>
          </a:p>
          <a:p>
            <a:r>
              <a:rPr lang="en-US" sz="2000" dirty="0" smtClean="0"/>
              <a:t>EBD (.</a:t>
            </a:r>
            <a:r>
              <a:rPr lang="en-US" sz="2000" dirty="0" err="1" smtClean="0"/>
              <a:t>ebd</a:t>
            </a:r>
            <a:r>
              <a:rPr lang="en-US" sz="2000" dirty="0" smtClean="0"/>
              <a:t>) </a:t>
            </a:r>
            <a:r>
              <a:rPr lang="en-US" sz="2000" dirty="0"/>
              <a:t>Interconnect Model Terminals</a:t>
            </a:r>
          </a:p>
          <a:p>
            <a:pPr lvl="1"/>
            <a:r>
              <a:rPr lang="en-US" dirty="0" smtClean="0"/>
              <a:t>Pins ([Pin List])</a:t>
            </a:r>
            <a:endParaRPr lang="en-US" dirty="0"/>
          </a:p>
          <a:p>
            <a:pPr lvl="1"/>
            <a:r>
              <a:rPr lang="en-US" dirty="0" err="1" smtClean="0"/>
              <a:t>reference_designator.pin</a:t>
            </a:r>
            <a:endParaRPr lang="en-US" dirty="0" smtClean="0"/>
          </a:p>
          <a:p>
            <a:pPr lvl="1"/>
            <a:r>
              <a:rPr lang="en-US" dirty="0" smtClean="0"/>
              <a:t>EBD will be a separate BIRD based on the IBIS interconnect model BIRD when completed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6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36166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IBIS </a:t>
            </a:r>
            <a:r>
              <a:rPr lang="en-US" sz="3200" dirty="0" smtClean="0"/>
              <a:t>Interconnect Model Terminals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990600"/>
            <a:ext cx="7162800" cy="5181600"/>
          </a:xfrm>
        </p:spPr>
        <p:txBody>
          <a:bodyPr/>
          <a:lstStyle/>
          <a:p>
            <a:r>
              <a:rPr lang="en-US" dirty="0" smtClean="0"/>
              <a:t>Pins</a:t>
            </a:r>
          </a:p>
          <a:p>
            <a:r>
              <a:rPr lang="en-US" dirty="0" smtClean="0"/>
              <a:t>Die Pads</a:t>
            </a:r>
          </a:p>
          <a:p>
            <a:pPr lvl="1"/>
            <a:r>
              <a:rPr lang="en-US" sz="2400" dirty="0" smtClean="0"/>
              <a:t>Signal (I/O)</a:t>
            </a:r>
          </a:p>
          <a:p>
            <a:pPr lvl="1"/>
            <a:r>
              <a:rPr lang="en-US" sz="2400" dirty="0" smtClean="0"/>
              <a:t>Supply (POWER and GND)</a:t>
            </a:r>
          </a:p>
          <a:p>
            <a:r>
              <a:rPr lang="en-US" dirty="0" smtClean="0"/>
              <a:t>Buffers</a:t>
            </a:r>
          </a:p>
          <a:p>
            <a:pPr lvl="1"/>
            <a:r>
              <a:rPr lang="en-US" sz="2400" dirty="0" smtClean="0"/>
              <a:t>Signal (I/O)</a:t>
            </a:r>
          </a:p>
          <a:p>
            <a:pPr lvl="1"/>
            <a:r>
              <a:rPr lang="en-US" sz="2400" dirty="0" smtClean="0"/>
              <a:t>Supply</a:t>
            </a:r>
          </a:p>
          <a:p>
            <a:pPr lvl="2"/>
            <a:r>
              <a:rPr lang="en-US" sz="2400" dirty="0" smtClean="0"/>
              <a:t>Pullup Reference</a:t>
            </a:r>
          </a:p>
          <a:p>
            <a:pPr lvl="2"/>
            <a:r>
              <a:rPr lang="en-US" sz="2400" dirty="0" err="1" smtClean="0"/>
              <a:t>Pulldown</a:t>
            </a:r>
            <a:r>
              <a:rPr lang="en-US" sz="2400" dirty="0" smtClean="0"/>
              <a:t> Reference</a:t>
            </a:r>
            <a:endParaRPr lang="en-US" sz="2400" dirty="0"/>
          </a:p>
          <a:p>
            <a:pPr lvl="2"/>
            <a:r>
              <a:rPr lang="en-US" sz="2400" dirty="0" smtClean="0"/>
              <a:t>Power Clamp Reference</a:t>
            </a:r>
            <a:endParaRPr lang="en-US" sz="2400" dirty="0"/>
          </a:p>
          <a:p>
            <a:pPr lvl="2"/>
            <a:r>
              <a:rPr lang="en-US" sz="2400" dirty="0" smtClean="0"/>
              <a:t>Ground Clamp Reference</a:t>
            </a:r>
            <a:endParaRPr lang="en-US" sz="2400" dirty="0"/>
          </a:p>
          <a:p>
            <a:pPr lvl="2"/>
            <a:r>
              <a:rPr lang="en-US" sz="2400" dirty="0" smtClean="0"/>
              <a:t>External Reference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7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2320870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 and Post Layout IBIS </a:t>
            </a:r>
            <a:r>
              <a:rPr lang="en-US" dirty="0" smtClean="0"/>
              <a:t>Files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066800"/>
            <a:ext cx="7162800" cy="4800600"/>
          </a:xfrm>
        </p:spPr>
        <p:txBody>
          <a:bodyPr/>
          <a:lstStyle/>
          <a:p>
            <a:r>
              <a:rPr lang="en-US" sz="1800" dirty="0" smtClean="0"/>
              <a:t>Post Layout</a:t>
            </a:r>
          </a:p>
          <a:p>
            <a:pPr lvl="1"/>
            <a:r>
              <a:rPr lang="en-US" sz="1800" dirty="0" smtClean="0"/>
              <a:t>Signal (I/O) Terminals</a:t>
            </a:r>
          </a:p>
          <a:p>
            <a:pPr lvl="2"/>
            <a:r>
              <a:rPr lang="en-US" dirty="0" smtClean="0"/>
              <a:t>Pin, Die Pad and Buffer terminals referenced by Pin_name </a:t>
            </a:r>
            <a:endParaRPr lang="en-US" dirty="0"/>
          </a:p>
          <a:p>
            <a:pPr lvl="1"/>
            <a:r>
              <a:rPr lang="en-US" sz="1800" dirty="0" smtClean="0"/>
              <a:t>Supply </a:t>
            </a:r>
            <a:r>
              <a:rPr lang="en-US" sz="1800" dirty="0"/>
              <a:t>Terminals</a:t>
            </a:r>
            <a:endParaRPr lang="en-US" sz="1800" dirty="0" smtClean="0"/>
          </a:p>
          <a:p>
            <a:pPr lvl="2"/>
            <a:r>
              <a:rPr lang="en-US" dirty="0" smtClean="0"/>
              <a:t>Pin terminals referenced by Pin_name or </a:t>
            </a:r>
            <a:r>
              <a:rPr lang="en-US" dirty="0" err="1" smtClean="0"/>
              <a:t>Signal_name</a:t>
            </a:r>
            <a:endParaRPr lang="en-US" dirty="0" smtClean="0"/>
          </a:p>
          <a:p>
            <a:pPr lvl="2"/>
            <a:r>
              <a:rPr lang="en-US" dirty="0" smtClean="0"/>
              <a:t>Die Pad </a:t>
            </a:r>
            <a:r>
              <a:rPr lang="en-US" dirty="0"/>
              <a:t>terminals </a:t>
            </a:r>
            <a:r>
              <a:rPr lang="en-US" dirty="0" smtClean="0"/>
              <a:t>referenced by </a:t>
            </a:r>
            <a:r>
              <a:rPr lang="en-US" dirty="0" err="1" smtClean="0"/>
              <a:t>Die_Pad_name</a:t>
            </a:r>
            <a:r>
              <a:rPr lang="en-US" dirty="0" smtClean="0"/>
              <a:t> or </a:t>
            </a:r>
            <a:r>
              <a:rPr lang="en-US" dirty="0" err="1" smtClean="0"/>
              <a:t>Signal_name</a:t>
            </a:r>
            <a:endParaRPr lang="en-US" dirty="0" smtClean="0"/>
          </a:p>
          <a:p>
            <a:pPr lvl="2"/>
            <a:r>
              <a:rPr lang="en-US" dirty="0" smtClean="0"/>
              <a:t>Buffer </a:t>
            </a:r>
            <a:r>
              <a:rPr lang="en-US" dirty="0"/>
              <a:t>terminals </a:t>
            </a:r>
            <a:r>
              <a:rPr lang="en-US" dirty="0" smtClean="0"/>
              <a:t>referenced by Pin_name or </a:t>
            </a:r>
            <a:r>
              <a:rPr lang="en-US" dirty="0" err="1" smtClean="0"/>
              <a:t>Signal_name</a:t>
            </a:r>
            <a:endParaRPr lang="en-US" dirty="0" smtClean="0"/>
          </a:p>
          <a:p>
            <a:r>
              <a:rPr lang="en-US" sz="1800" dirty="0" smtClean="0"/>
              <a:t>Pre Layout</a:t>
            </a:r>
          </a:p>
          <a:p>
            <a:pPr lvl="1"/>
            <a:r>
              <a:rPr lang="en-US" sz="1800" dirty="0"/>
              <a:t>Signal (I/O) Terminals</a:t>
            </a:r>
          </a:p>
          <a:p>
            <a:pPr lvl="2"/>
            <a:r>
              <a:rPr lang="en-US" dirty="0" smtClean="0"/>
              <a:t>Referenced </a:t>
            </a:r>
            <a:r>
              <a:rPr lang="en-US" dirty="0"/>
              <a:t>by </a:t>
            </a:r>
            <a:r>
              <a:rPr lang="en-US" dirty="0" err="1" smtClean="0"/>
              <a:t>Model_name</a:t>
            </a:r>
            <a:endParaRPr lang="en-US" dirty="0"/>
          </a:p>
          <a:p>
            <a:pPr lvl="1"/>
            <a:r>
              <a:rPr lang="en-US" sz="1800" dirty="0"/>
              <a:t>Supply Terminals</a:t>
            </a:r>
          </a:p>
          <a:p>
            <a:pPr lvl="2"/>
            <a:r>
              <a:rPr lang="en-US" dirty="0"/>
              <a:t>Referenced by </a:t>
            </a:r>
            <a:r>
              <a:rPr lang="en-US" dirty="0" err="1" smtClean="0"/>
              <a:t>Signal_name</a:t>
            </a:r>
            <a:endParaRPr lang="en-US" dirty="0"/>
          </a:p>
          <a:p>
            <a:endParaRPr lang="en-US" sz="2000" dirty="0" smtClean="0"/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8</a:t>
            </a:fld>
            <a:r>
              <a:rPr lang="en-US" dirty="0" smtClean="0"/>
              <a:t>	 	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9962748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Interconnect Model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dirty="0"/>
              <a:t>[Interconnect Model]  </a:t>
            </a:r>
            <a:r>
              <a:rPr lang="en-US" sz="1800" dirty="0" smtClean="0"/>
              <a:t> A1   | Post Layout Interconnect Model</a:t>
            </a:r>
            <a:endParaRPr lang="en-US" sz="1800" dirty="0"/>
          </a:p>
          <a:p>
            <a:pPr marL="0" indent="0">
              <a:buNone/>
            </a:pPr>
            <a:r>
              <a:rPr lang="en-US" sz="1800" dirty="0" err="1" smtClean="0"/>
              <a:t>File_TS</a:t>
            </a:r>
            <a:r>
              <a:rPr lang="en-US" sz="1800" dirty="0" smtClean="0"/>
              <a:t>   A1.s2p</a:t>
            </a:r>
            <a:endParaRPr lang="en-US" sz="1800" dirty="0"/>
          </a:p>
          <a:p>
            <a:pPr marL="0" indent="0">
              <a:buNone/>
            </a:pPr>
            <a:r>
              <a:rPr lang="en-US" sz="1800" dirty="0" err="1" smtClean="0"/>
              <a:t>Number_of_Terminals</a:t>
            </a:r>
            <a:r>
              <a:rPr lang="en-US" sz="1800" dirty="0" smtClean="0"/>
              <a:t> 2</a:t>
            </a:r>
            <a:endParaRPr lang="en-US" sz="1800" dirty="0"/>
          </a:p>
          <a:p>
            <a:pPr marL="0" indent="0">
              <a:buNone/>
            </a:pPr>
            <a:r>
              <a:rPr lang="en-US" sz="1800" dirty="0"/>
              <a:t>Terminal 1 </a:t>
            </a:r>
            <a:r>
              <a:rPr lang="en-US" sz="1800" dirty="0" err="1"/>
              <a:t>Pin_A_signal</a:t>
            </a:r>
            <a:r>
              <a:rPr lang="en-US" sz="1800" dirty="0"/>
              <a:t>  </a:t>
            </a:r>
            <a:r>
              <a:rPr lang="en-US" sz="1800" dirty="0" smtClean="0"/>
              <a:t>A1</a:t>
            </a:r>
            <a:endParaRPr lang="en-US" sz="1800" dirty="0"/>
          </a:p>
          <a:p>
            <a:pPr marL="0" indent="0">
              <a:buNone/>
            </a:pPr>
            <a:r>
              <a:rPr lang="en-US" sz="1800" dirty="0" smtClean="0"/>
              <a:t>Terminal 2 </a:t>
            </a:r>
            <a:r>
              <a:rPr lang="en-US" sz="1800" dirty="0" err="1"/>
              <a:t>A_signal</a:t>
            </a:r>
            <a:r>
              <a:rPr lang="en-US" sz="1800" dirty="0"/>
              <a:t> </a:t>
            </a:r>
            <a:r>
              <a:rPr lang="en-US" sz="1800" dirty="0" smtClean="0"/>
              <a:t>A1</a:t>
            </a:r>
          </a:p>
          <a:p>
            <a:pPr marL="0" indent="0">
              <a:buNone/>
            </a:pPr>
            <a:r>
              <a:rPr lang="en-US" sz="1800" dirty="0" smtClean="0"/>
              <a:t>[End Interconnect </a:t>
            </a:r>
            <a:r>
              <a:rPr lang="en-US" sz="1800" dirty="0"/>
              <a:t>Model</a:t>
            </a:r>
            <a:r>
              <a:rPr lang="en-US" sz="1800" dirty="0" smtClean="0"/>
              <a:t>]</a:t>
            </a:r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r>
              <a:rPr lang="en-US" sz="1800" dirty="0"/>
              <a:t>[Interconnect Model]   </a:t>
            </a:r>
            <a:r>
              <a:rPr lang="en-US" sz="1800" dirty="0" smtClean="0"/>
              <a:t>DQ  | Pre Layout Interconnect Model</a:t>
            </a:r>
            <a:endParaRPr lang="en-US" sz="1800" dirty="0"/>
          </a:p>
          <a:p>
            <a:pPr marL="0" indent="0">
              <a:buNone/>
            </a:pPr>
            <a:r>
              <a:rPr lang="en-US" sz="1800" dirty="0" err="1"/>
              <a:t>File_ISS</a:t>
            </a:r>
            <a:r>
              <a:rPr lang="en-US" sz="1800" dirty="0"/>
              <a:t>   </a:t>
            </a:r>
            <a:r>
              <a:rPr lang="en-US" sz="1800" dirty="0" err="1" smtClean="0"/>
              <a:t>DQ.iss</a:t>
            </a:r>
            <a:r>
              <a:rPr lang="en-US" sz="1800" dirty="0" smtClean="0"/>
              <a:t> DQ</a:t>
            </a:r>
          </a:p>
          <a:p>
            <a:pPr marL="0" indent="0">
              <a:buNone/>
            </a:pPr>
            <a:r>
              <a:rPr lang="en-US" sz="1800" dirty="0" err="1" smtClean="0"/>
              <a:t>Param</a:t>
            </a:r>
            <a:r>
              <a:rPr lang="en-US" sz="1800" dirty="0" smtClean="0"/>
              <a:t> Length .1 .05 .15</a:t>
            </a:r>
            <a:endParaRPr lang="en-US" sz="1800" dirty="0"/>
          </a:p>
          <a:p>
            <a:pPr marL="0" indent="0">
              <a:buNone/>
            </a:pPr>
            <a:r>
              <a:rPr lang="en-US" sz="1800" dirty="0" err="1"/>
              <a:t>Number_of_Terminals</a:t>
            </a:r>
            <a:r>
              <a:rPr lang="en-US" sz="1800" dirty="0"/>
              <a:t> 2</a:t>
            </a:r>
          </a:p>
          <a:p>
            <a:pPr marL="0" indent="0">
              <a:buNone/>
            </a:pPr>
            <a:r>
              <a:rPr lang="en-US" sz="1800" dirty="0"/>
              <a:t>Terminal 1 </a:t>
            </a:r>
            <a:r>
              <a:rPr lang="en-US" sz="1800" dirty="0" err="1"/>
              <a:t>Pin_A_signal</a:t>
            </a:r>
            <a:r>
              <a:rPr lang="en-US" sz="1800" dirty="0"/>
              <a:t>  </a:t>
            </a:r>
            <a:r>
              <a:rPr lang="en-US" sz="1800" dirty="0" smtClean="0"/>
              <a:t>DQ </a:t>
            </a:r>
            <a:r>
              <a:rPr lang="en-US" sz="1800" dirty="0" err="1" smtClean="0"/>
              <a:t>Model_name</a:t>
            </a:r>
            <a:endParaRPr lang="en-US" sz="1800" dirty="0"/>
          </a:p>
          <a:p>
            <a:pPr marL="0" indent="0">
              <a:buNone/>
            </a:pPr>
            <a:r>
              <a:rPr lang="en-US" sz="1800" dirty="0"/>
              <a:t>Terminal </a:t>
            </a:r>
            <a:r>
              <a:rPr lang="en-US" sz="1800" dirty="0" smtClean="0"/>
              <a:t>2 </a:t>
            </a:r>
            <a:r>
              <a:rPr lang="en-US" sz="1800" dirty="0" err="1"/>
              <a:t>A_signal</a:t>
            </a:r>
            <a:r>
              <a:rPr lang="en-US" sz="1800" dirty="0"/>
              <a:t> DQ </a:t>
            </a:r>
            <a:r>
              <a:rPr lang="en-US" sz="1800" dirty="0" err="1" smtClean="0"/>
              <a:t>Model_name</a:t>
            </a:r>
            <a:endParaRPr lang="en-US" sz="1800" dirty="0"/>
          </a:p>
          <a:p>
            <a:pPr marL="0" indent="0">
              <a:buNone/>
            </a:pPr>
            <a:r>
              <a:rPr lang="en-US" sz="1800" dirty="0"/>
              <a:t>[End Interconnect Model</a:t>
            </a:r>
            <a:r>
              <a:rPr lang="en-US" sz="1800" dirty="0" smtClean="0"/>
              <a:t>]</a:t>
            </a:r>
            <a:endParaRPr lang="en-US" sz="1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9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9273085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Blank Presentation">
  <a:themeElements>
    <a:clrScheme name="Blank Presentation 14">
      <a:dk1>
        <a:srgbClr val="336699"/>
      </a:dk1>
      <a:lt1>
        <a:srgbClr val="FFFFFF"/>
      </a:lt1>
      <a:dk2>
        <a:srgbClr val="336699"/>
      </a:dk2>
      <a:lt2>
        <a:srgbClr val="505050"/>
      </a:lt2>
      <a:accent1>
        <a:srgbClr val="BBE0E3"/>
      </a:accent1>
      <a:accent2>
        <a:srgbClr val="FFFC6D"/>
      </a:accent2>
      <a:accent3>
        <a:srgbClr val="FFFFFF"/>
      </a:accent3>
      <a:accent4>
        <a:srgbClr val="2A5682"/>
      </a:accent4>
      <a:accent5>
        <a:srgbClr val="DAEDEF"/>
      </a:accent5>
      <a:accent6>
        <a:srgbClr val="E7E462"/>
      </a:accent6>
      <a:hlink>
        <a:srgbClr val="0000FF"/>
      </a:hlink>
      <a:folHlink>
        <a:srgbClr val="CF1FA1"/>
      </a:folHlink>
    </a:clrScheme>
    <a:fontScheme name="Blank Presentation">
      <a:majorFont>
        <a:latin typeface="Arial"/>
        <a:ea typeface="ヒラギノ角ゴ Pro W3"/>
        <a:cs typeface=""/>
      </a:majorFont>
      <a:minorFont>
        <a:latin typeface="Arial"/>
        <a:ea typeface="ヒラギノ角ゴ Pro W3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8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80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5D87A1"/>
        </a:dk1>
        <a:lt1>
          <a:srgbClr val="FFFFFF"/>
        </a:lt1>
        <a:dk2>
          <a:srgbClr val="5D87A1"/>
        </a:dk2>
        <a:lt2>
          <a:srgbClr val="505050"/>
        </a:lt2>
        <a:accent1>
          <a:srgbClr val="BBE0E3"/>
        </a:accent1>
        <a:accent2>
          <a:srgbClr val="FFFC6D"/>
        </a:accent2>
        <a:accent3>
          <a:srgbClr val="FFFFFF"/>
        </a:accent3>
        <a:accent4>
          <a:srgbClr val="4E7289"/>
        </a:accent4>
        <a:accent5>
          <a:srgbClr val="DAEDEF"/>
        </a:accent5>
        <a:accent6>
          <a:srgbClr val="E7E462"/>
        </a:accent6>
        <a:hlink>
          <a:srgbClr val="0000FF"/>
        </a:hlink>
        <a:folHlink>
          <a:srgbClr val="82ADC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336699"/>
        </a:dk1>
        <a:lt1>
          <a:srgbClr val="FFFFFF"/>
        </a:lt1>
        <a:dk2>
          <a:srgbClr val="336699"/>
        </a:dk2>
        <a:lt2>
          <a:srgbClr val="505050"/>
        </a:lt2>
        <a:accent1>
          <a:srgbClr val="BBE0E3"/>
        </a:accent1>
        <a:accent2>
          <a:srgbClr val="FFFC6D"/>
        </a:accent2>
        <a:accent3>
          <a:srgbClr val="FFFFFF"/>
        </a:accent3>
        <a:accent4>
          <a:srgbClr val="2A5682"/>
        </a:accent4>
        <a:accent5>
          <a:srgbClr val="DAEDEF"/>
        </a:accent5>
        <a:accent6>
          <a:srgbClr val="E7E462"/>
        </a:accent6>
        <a:hlink>
          <a:srgbClr val="0000FF"/>
        </a:hlink>
        <a:folHlink>
          <a:srgbClr val="CF1FA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4339</TotalTime>
  <Words>962</Words>
  <Application>Microsoft Office PowerPoint</Application>
  <PresentationFormat>On-screen Show (4:3)</PresentationFormat>
  <Paragraphs>263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Blank Presentation</vt:lpstr>
      <vt:lpstr>IBIS Interconnect BIRD Draft 4</vt:lpstr>
      <vt:lpstr>Overview</vt:lpstr>
      <vt:lpstr>IBIS Interconnect Task Group</vt:lpstr>
      <vt:lpstr>Models Represent Package and On-Die Interconnect</vt:lpstr>
      <vt:lpstr>On Die, Package, Supply and Signal Interconnect can be Combined or Kept Separate</vt:lpstr>
      <vt:lpstr>Similar Approach for Both IBIS and EBD</vt:lpstr>
      <vt:lpstr>IBIS Interconnect Model Terminals</vt:lpstr>
      <vt:lpstr>Pre and Post Layout IBIS Files</vt:lpstr>
      <vt:lpstr>Interconnect Model Examples</vt:lpstr>
      <vt:lpstr>Interconnect Model Terminals</vt:lpstr>
      <vt:lpstr>Differential Signal (I/O) Model Terminals</vt:lpstr>
      <vt:lpstr>Supply Model Terminals</vt:lpstr>
      <vt:lpstr>Package Terminals Post Layout</vt:lpstr>
      <vt:lpstr>Package Terminals Post Layout</vt:lpstr>
      <vt:lpstr>Package Terminals Pre Layout</vt:lpstr>
      <vt:lpstr>Corners</vt:lpstr>
      <vt:lpstr>Reconciling Legacy IBIS Models and [External Model]</vt:lpstr>
      <vt:lpstr>Next Steps</vt:lpstr>
    </vt:vector>
  </TitlesOfParts>
  <Company>Think Marketing,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Ronald Smith</dc:creator>
  <cp:lastModifiedBy>wkatz</cp:lastModifiedBy>
  <cp:revision>305</cp:revision>
  <cp:lastPrinted>2014-01-15T15:39:02Z</cp:lastPrinted>
  <dcterms:created xsi:type="dcterms:W3CDTF">2010-01-20T19:11:57Z</dcterms:created>
  <dcterms:modified xsi:type="dcterms:W3CDTF">2015-01-15T21:15:05Z</dcterms:modified>
</cp:coreProperties>
</file>