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7"/>
  </p:notesMasterIdLst>
  <p:sldIdLst>
    <p:sldId id="265" r:id="rId2"/>
    <p:sldId id="269" r:id="rId3"/>
    <p:sldId id="271" r:id="rId4"/>
    <p:sldId id="274" r:id="rId5"/>
    <p:sldId id="272"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13" autoAdjust="0"/>
    <p:restoredTop sz="94681" autoAdjust="0"/>
  </p:normalViewPr>
  <p:slideViewPr>
    <p:cSldViewPr snapToGrid="0">
      <p:cViewPr varScale="1">
        <p:scale>
          <a:sx n="111" d="100"/>
          <a:sy n="111" d="100"/>
        </p:scale>
        <p:origin x="462" y="11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18, 2020</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18,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February 18, 2020</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66B204-94E3-4B45-BA29-2B6406DFAAA5}"/>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6D7D3FE7-80DD-4E5D-81AE-8E3681BFABFE}"/>
              </a:ext>
            </a:extLst>
          </p:cNvPr>
          <p:cNvSpPr>
            <a:spLocks noGrp="1"/>
          </p:cNvSpPr>
          <p:nvPr>
            <p:ph type="dt" sz="half" idx="2"/>
          </p:nvPr>
        </p:nvSpPr>
        <p:spPr/>
        <p:txBody>
          <a:bodyPr/>
          <a:lstStyle/>
          <a:p>
            <a:r>
              <a:rPr lang="en-US"/>
              <a:t>|  </a:t>
            </a:r>
            <a:fld id="{F55C824C-5440-421F-B1ED-9166A1D48D51}" type="datetime4">
              <a:rPr lang="en-US" smtClean="0"/>
              <a:pPr/>
              <a:t>February 18, 2020</a:t>
            </a:fld>
            <a:endParaRPr dirty="0"/>
          </a:p>
        </p:txBody>
      </p:sp>
      <p:sp>
        <p:nvSpPr>
          <p:cNvPr id="4" name="Slide Number Placeholder 3">
            <a:extLst>
              <a:ext uri="{FF2B5EF4-FFF2-40B4-BE49-F238E27FC236}">
                <a16:creationId xmlns:a16="http://schemas.microsoft.com/office/drawing/2014/main" id="{805601DD-3076-4AD1-B539-D2A9CBF3BC4A}"/>
              </a:ext>
            </a:extLst>
          </p:cNvPr>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5" name="Footer Placeholder 4">
            <a:extLst>
              <a:ext uri="{FF2B5EF4-FFF2-40B4-BE49-F238E27FC236}">
                <a16:creationId xmlns:a16="http://schemas.microsoft.com/office/drawing/2014/main" id="{9F2C71F3-8425-4516-8E19-E5D083FCE5F0}"/>
              </a:ext>
            </a:extLst>
          </p:cNvPr>
          <p:cNvSpPr>
            <a:spLocks noGrp="1"/>
          </p:cNvSpPr>
          <p:nvPr>
            <p:ph type="ftr" sz="quarter" idx="15"/>
          </p:nvPr>
        </p:nvSpPr>
        <p:spPr/>
        <p:txBody>
          <a:bodyPr/>
          <a:lstStyle/>
          <a:p>
            <a:r>
              <a:rPr lang="en-US"/>
              <a:t>|  Micron Confidential</a:t>
            </a:r>
            <a:endParaRPr lang="en-US" dirty="0"/>
          </a:p>
        </p:txBody>
      </p:sp>
      <p:sp>
        <p:nvSpPr>
          <p:cNvPr id="6" name="TextBox 5">
            <a:extLst>
              <a:ext uri="{FF2B5EF4-FFF2-40B4-BE49-F238E27FC236}">
                <a16:creationId xmlns:a16="http://schemas.microsoft.com/office/drawing/2014/main" id="{00224163-1D82-41C7-8437-D893EF157F7B}"/>
              </a:ext>
            </a:extLst>
          </p:cNvPr>
          <p:cNvSpPr txBox="1"/>
          <p:nvPr/>
        </p:nvSpPr>
        <p:spPr>
          <a:xfrm>
            <a:off x="1280160" y="1571105"/>
            <a:ext cx="9468196" cy="2185214"/>
          </a:xfrm>
          <a:prstGeom prst="rect">
            <a:avLst/>
          </a:prstGeom>
          <a:noFill/>
        </p:spPr>
        <p:txBody>
          <a:bodyPr wrap="square" rtlCol="0">
            <a:spAutoFit/>
          </a:bodyPr>
          <a:lstStyle/>
          <a:p>
            <a:r>
              <a:rPr lang="en-US" sz="4000" dirty="0">
                <a:latin typeface="Segoe UI" panose="020B0502040204020203" pitchFamily="34" charset="0"/>
                <a:cs typeface="Segoe UI" panose="020B0502040204020203" pitchFamily="34" charset="0"/>
              </a:rPr>
              <a:t>RDIMM Example Figures for BIRD202</a:t>
            </a:r>
          </a:p>
          <a:p>
            <a:endParaRPr lang="en-US" sz="2400" dirty="0">
              <a:latin typeface="Segoe UI" panose="020B0502040204020203" pitchFamily="34" charset="0"/>
              <a:cs typeface="Segoe UI" panose="020B0502040204020203" pitchFamily="34" charset="0"/>
            </a:endParaRPr>
          </a:p>
          <a:p>
            <a:r>
              <a:rPr lang="en-US" sz="2400" dirty="0">
                <a:latin typeface="Segoe UI" panose="020B0502040204020203" pitchFamily="34" charset="0"/>
                <a:cs typeface="Segoe UI" panose="020B0502040204020203" pitchFamily="34" charset="0"/>
              </a:rPr>
              <a:t>Randy Wolff</a:t>
            </a:r>
          </a:p>
          <a:p>
            <a:r>
              <a:rPr lang="en-US" sz="2400" dirty="0">
                <a:latin typeface="Segoe UI" panose="020B0502040204020203" pitchFamily="34" charset="0"/>
                <a:cs typeface="Segoe UI" panose="020B0502040204020203" pitchFamily="34" charset="0"/>
              </a:rPr>
              <a:t>Micron Technology</a:t>
            </a:r>
          </a:p>
          <a:p>
            <a:r>
              <a:rPr lang="en-US" sz="2400" dirty="0">
                <a:latin typeface="Segoe UI" panose="020B0502040204020203" pitchFamily="34" charset="0"/>
                <a:cs typeface="Segoe UI" panose="020B0502040204020203" pitchFamily="34" charset="0"/>
              </a:rPr>
              <a:t>2/18/2020</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89017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36B93E2-CBED-4F2D-B0FA-32B2791922CE}"/>
              </a:ext>
            </a:extLst>
          </p:cNvPr>
          <p:cNvSpPr>
            <a:spLocks noGrp="1"/>
          </p:cNvSpPr>
          <p:nvPr>
            <p:ph type="dt" sz="half" idx="2"/>
          </p:nvPr>
        </p:nvSpPr>
        <p:spPr/>
        <p:txBody>
          <a:bodyPr/>
          <a:lstStyle/>
          <a:p>
            <a:r>
              <a:rPr lang="en-US"/>
              <a:t>|  </a:t>
            </a:r>
            <a:fld id="{F55C824C-5440-421F-B1ED-9166A1D48D51}" type="datetime4">
              <a:rPr lang="en-US" smtClean="0"/>
              <a:pPr/>
              <a:t>February 18, 2020</a:t>
            </a:fld>
            <a:endParaRPr dirty="0"/>
          </a:p>
        </p:txBody>
      </p:sp>
      <p:sp>
        <p:nvSpPr>
          <p:cNvPr id="4" name="Slide Number Placeholder 3">
            <a:extLst>
              <a:ext uri="{FF2B5EF4-FFF2-40B4-BE49-F238E27FC236}">
                <a16:creationId xmlns:a16="http://schemas.microsoft.com/office/drawing/2014/main" id="{503CD428-DC19-4BB4-A85F-3EAC5F9CCF2E}"/>
              </a:ext>
            </a:extLst>
          </p:cNvPr>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Footer Placeholder 4">
            <a:extLst>
              <a:ext uri="{FF2B5EF4-FFF2-40B4-BE49-F238E27FC236}">
                <a16:creationId xmlns:a16="http://schemas.microsoft.com/office/drawing/2014/main" id="{856A9559-C805-4D62-814E-0E8B04D6EDB0}"/>
              </a:ext>
            </a:extLst>
          </p:cNvPr>
          <p:cNvSpPr>
            <a:spLocks noGrp="1"/>
          </p:cNvSpPr>
          <p:nvPr>
            <p:ph type="ftr" sz="quarter" idx="15"/>
          </p:nvPr>
        </p:nvSpPr>
        <p:spPr/>
        <p:txBody>
          <a:bodyPr/>
          <a:lstStyle/>
          <a:p>
            <a:r>
              <a:rPr lang="en-US"/>
              <a:t>|  Micron Confidential</a:t>
            </a:r>
            <a:endParaRPr lang="en-US" dirty="0"/>
          </a:p>
        </p:txBody>
      </p:sp>
      <p:sp>
        <p:nvSpPr>
          <p:cNvPr id="10" name="TextBox 9">
            <a:extLst>
              <a:ext uri="{FF2B5EF4-FFF2-40B4-BE49-F238E27FC236}">
                <a16:creationId xmlns:a16="http://schemas.microsoft.com/office/drawing/2014/main" id="{D91035B2-D356-463F-A3AA-1FC23ED770DF}"/>
              </a:ext>
            </a:extLst>
          </p:cNvPr>
          <p:cNvSpPr txBox="1"/>
          <p:nvPr/>
        </p:nvSpPr>
        <p:spPr>
          <a:xfrm>
            <a:off x="4794020" y="4041379"/>
            <a:ext cx="2642408" cy="338554"/>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EMD Pin J1.211, Net A07</a:t>
            </a:r>
          </a:p>
        </p:txBody>
      </p:sp>
      <p:sp>
        <p:nvSpPr>
          <p:cNvPr id="19" name="TextBox 18">
            <a:extLst>
              <a:ext uri="{FF2B5EF4-FFF2-40B4-BE49-F238E27FC236}">
                <a16:creationId xmlns:a16="http://schemas.microsoft.com/office/drawing/2014/main" id="{4A14E81B-2849-4240-A5E2-E627FD2EB3F7}"/>
              </a:ext>
            </a:extLst>
          </p:cNvPr>
          <p:cNvSpPr txBox="1"/>
          <p:nvPr/>
        </p:nvSpPr>
        <p:spPr>
          <a:xfrm>
            <a:off x="4376040" y="500423"/>
            <a:ext cx="2981596"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 U3.B11</a:t>
            </a:r>
          </a:p>
          <a:p>
            <a:pPr algn="ctr"/>
            <a:r>
              <a:rPr lang="en-US" sz="1600" dirty="0">
                <a:solidFill>
                  <a:schemeClr val="tx2"/>
                </a:solidFill>
                <a:latin typeface="Segoe UI" panose="020B0502040204020203" pitchFamily="34" charset="0"/>
                <a:cs typeface="Segoe UI" panose="020B0502040204020203" pitchFamily="34" charset="0"/>
              </a:rPr>
              <a:t>Net: BA07</a:t>
            </a:r>
          </a:p>
        </p:txBody>
      </p:sp>
      <p:grpSp>
        <p:nvGrpSpPr>
          <p:cNvPr id="17" name="Group 16">
            <a:extLst>
              <a:ext uri="{FF2B5EF4-FFF2-40B4-BE49-F238E27FC236}">
                <a16:creationId xmlns:a16="http://schemas.microsoft.com/office/drawing/2014/main" id="{D996A662-62FE-4D23-ADF9-5C3094A73119}"/>
              </a:ext>
            </a:extLst>
          </p:cNvPr>
          <p:cNvGrpSpPr/>
          <p:nvPr/>
        </p:nvGrpSpPr>
        <p:grpSpPr>
          <a:xfrm>
            <a:off x="141317" y="1172269"/>
            <a:ext cx="11626222" cy="2782039"/>
            <a:chOff x="2" y="1970294"/>
            <a:chExt cx="11626222" cy="2782039"/>
          </a:xfrm>
        </p:grpSpPr>
        <p:grpSp>
          <p:nvGrpSpPr>
            <p:cNvPr id="8" name="Group 7">
              <a:extLst>
                <a:ext uri="{FF2B5EF4-FFF2-40B4-BE49-F238E27FC236}">
                  <a16:creationId xmlns:a16="http://schemas.microsoft.com/office/drawing/2014/main" id="{D08BDB73-2C21-4A08-8357-89FF3BCDC1B6}"/>
                </a:ext>
              </a:extLst>
            </p:cNvPr>
            <p:cNvGrpSpPr>
              <a:grpSpLocks noChangeAspect="1"/>
            </p:cNvGrpSpPr>
            <p:nvPr/>
          </p:nvGrpSpPr>
          <p:grpSpPr>
            <a:xfrm>
              <a:off x="2" y="1970294"/>
              <a:ext cx="11626222" cy="2782039"/>
              <a:chOff x="0" y="1970288"/>
              <a:chExt cx="15561905" cy="3723809"/>
            </a:xfrm>
          </p:grpSpPr>
          <p:pic>
            <p:nvPicPr>
              <p:cNvPr id="6" name="Picture 5">
                <a:extLst>
                  <a:ext uri="{FF2B5EF4-FFF2-40B4-BE49-F238E27FC236}">
                    <a16:creationId xmlns:a16="http://schemas.microsoft.com/office/drawing/2014/main" id="{2C4C1DFB-443C-479E-B853-37907259BDF0}"/>
                  </a:ext>
                </a:extLst>
              </p:cNvPr>
              <p:cNvPicPr>
                <a:picLocks noChangeAspect="1"/>
              </p:cNvPicPr>
              <p:nvPr/>
            </p:nvPicPr>
            <p:blipFill>
              <a:blip r:embed="rId2"/>
              <a:stretch>
                <a:fillRect/>
              </a:stretch>
            </p:blipFill>
            <p:spPr>
              <a:xfrm>
                <a:off x="0" y="1970288"/>
                <a:ext cx="15561905" cy="3723809"/>
              </a:xfrm>
              <a:prstGeom prst="rect">
                <a:avLst/>
              </a:prstGeom>
            </p:spPr>
          </p:pic>
          <p:pic>
            <p:nvPicPr>
              <p:cNvPr id="9" name="Picture 8">
                <a:extLst>
                  <a:ext uri="{FF2B5EF4-FFF2-40B4-BE49-F238E27FC236}">
                    <a16:creationId xmlns:a16="http://schemas.microsoft.com/office/drawing/2014/main" id="{5FECB49A-99E6-46AF-B74D-61D3F8AC333C}"/>
                  </a:ext>
                </a:extLst>
              </p:cNvPr>
              <p:cNvPicPr>
                <a:picLocks noChangeAspect="1"/>
              </p:cNvPicPr>
              <p:nvPr/>
            </p:nvPicPr>
            <p:blipFill>
              <a:blip r:embed="rId3"/>
              <a:stretch>
                <a:fillRect/>
              </a:stretch>
            </p:blipFill>
            <p:spPr>
              <a:xfrm>
                <a:off x="585714" y="4900877"/>
                <a:ext cx="14390476" cy="780952"/>
              </a:xfrm>
              <a:prstGeom prst="rect">
                <a:avLst/>
              </a:prstGeom>
            </p:spPr>
          </p:pic>
          <p:pic>
            <p:nvPicPr>
              <p:cNvPr id="11" name="Picture 10">
                <a:extLst>
                  <a:ext uri="{FF2B5EF4-FFF2-40B4-BE49-F238E27FC236}">
                    <a16:creationId xmlns:a16="http://schemas.microsoft.com/office/drawing/2014/main" id="{71E181DD-6E19-424D-973F-B7CC34869C6B}"/>
                  </a:ext>
                </a:extLst>
              </p:cNvPr>
              <p:cNvPicPr>
                <a:picLocks noChangeAspect="1"/>
              </p:cNvPicPr>
              <p:nvPr/>
            </p:nvPicPr>
            <p:blipFill>
              <a:blip r:embed="rId4"/>
              <a:stretch>
                <a:fillRect/>
              </a:stretch>
            </p:blipFill>
            <p:spPr>
              <a:xfrm>
                <a:off x="2137488" y="2279912"/>
                <a:ext cx="1809524" cy="2104762"/>
              </a:xfrm>
              <a:prstGeom prst="rect">
                <a:avLst/>
              </a:prstGeom>
            </p:spPr>
          </p:pic>
          <p:pic>
            <p:nvPicPr>
              <p:cNvPr id="12" name="Picture 11">
                <a:extLst>
                  <a:ext uri="{FF2B5EF4-FFF2-40B4-BE49-F238E27FC236}">
                    <a16:creationId xmlns:a16="http://schemas.microsoft.com/office/drawing/2014/main" id="{34A94E9A-804B-41BD-81CC-A9A8042CB92B}"/>
                  </a:ext>
                </a:extLst>
              </p:cNvPr>
              <p:cNvPicPr>
                <a:picLocks noChangeAspect="1"/>
              </p:cNvPicPr>
              <p:nvPr/>
            </p:nvPicPr>
            <p:blipFill>
              <a:blip r:embed="rId4"/>
              <a:stretch>
                <a:fillRect/>
              </a:stretch>
            </p:blipFill>
            <p:spPr>
              <a:xfrm>
                <a:off x="5363762" y="2279912"/>
                <a:ext cx="1809524" cy="2104762"/>
              </a:xfrm>
              <a:prstGeom prst="rect">
                <a:avLst/>
              </a:prstGeom>
            </p:spPr>
          </p:pic>
          <p:pic>
            <p:nvPicPr>
              <p:cNvPr id="13" name="Picture 12">
                <a:extLst>
                  <a:ext uri="{FF2B5EF4-FFF2-40B4-BE49-F238E27FC236}">
                    <a16:creationId xmlns:a16="http://schemas.microsoft.com/office/drawing/2014/main" id="{F8B8E4F8-64EC-40E6-88C6-C1B1E54DF798}"/>
                  </a:ext>
                </a:extLst>
              </p:cNvPr>
              <p:cNvPicPr>
                <a:picLocks noChangeAspect="1"/>
              </p:cNvPicPr>
              <p:nvPr/>
            </p:nvPicPr>
            <p:blipFill>
              <a:blip r:embed="rId4"/>
              <a:stretch>
                <a:fillRect/>
              </a:stretch>
            </p:blipFill>
            <p:spPr>
              <a:xfrm>
                <a:off x="9797743" y="2276394"/>
                <a:ext cx="1809524" cy="2104762"/>
              </a:xfrm>
              <a:prstGeom prst="rect">
                <a:avLst/>
              </a:prstGeom>
            </p:spPr>
          </p:pic>
          <p:pic>
            <p:nvPicPr>
              <p:cNvPr id="14" name="Picture 13">
                <a:extLst>
                  <a:ext uri="{FF2B5EF4-FFF2-40B4-BE49-F238E27FC236}">
                    <a16:creationId xmlns:a16="http://schemas.microsoft.com/office/drawing/2014/main" id="{B6C50C0C-A080-415F-831D-AF5BD0DA17F9}"/>
                  </a:ext>
                </a:extLst>
              </p:cNvPr>
              <p:cNvPicPr>
                <a:picLocks noChangeAspect="1"/>
              </p:cNvPicPr>
              <p:nvPr/>
            </p:nvPicPr>
            <p:blipFill>
              <a:blip r:embed="rId4"/>
              <a:stretch>
                <a:fillRect/>
              </a:stretch>
            </p:blipFill>
            <p:spPr>
              <a:xfrm>
                <a:off x="13024017" y="2273107"/>
                <a:ext cx="1809524" cy="2104762"/>
              </a:xfrm>
              <a:prstGeom prst="rect">
                <a:avLst/>
              </a:prstGeom>
            </p:spPr>
          </p:pic>
          <p:pic>
            <p:nvPicPr>
              <p:cNvPr id="15" name="Picture 14">
                <a:extLst>
                  <a:ext uri="{FF2B5EF4-FFF2-40B4-BE49-F238E27FC236}">
                    <a16:creationId xmlns:a16="http://schemas.microsoft.com/office/drawing/2014/main" id="{622BBEFF-A9F0-4E03-9582-A1DD0FDADAC7}"/>
                  </a:ext>
                </a:extLst>
              </p:cNvPr>
              <p:cNvPicPr>
                <a:picLocks noChangeAspect="1"/>
              </p:cNvPicPr>
              <p:nvPr/>
            </p:nvPicPr>
            <p:blipFill>
              <a:blip r:embed="rId5">
                <a:alphaModFix/>
              </a:blip>
              <a:stretch>
                <a:fillRect/>
              </a:stretch>
            </p:blipFill>
            <p:spPr>
              <a:xfrm>
                <a:off x="7706337" y="2058236"/>
                <a:ext cx="1600000" cy="2666667"/>
              </a:xfrm>
              <a:prstGeom prst="rect">
                <a:avLst/>
              </a:prstGeom>
            </p:spPr>
          </p:pic>
          <p:pic>
            <p:nvPicPr>
              <p:cNvPr id="2" name="Picture 1">
                <a:extLst>
                  <a:ext uri="{FF2B5EF4-FFF2-40B4-BE49-F238E27FC236}">
                    <a16:creationId xmlns:a16="http://schemas.microsoft.com/office/drawing/2014/main" id="{F630467B-D96E-4AD2-84DB-A1F108E55D8A}"/>
                  </a:ext>
                </a:extLst>
              </p:cNvPr>
              <p:cNvPicPr>
                <a:picLocks noChangeAspect="1"/>
              </p:cNvPicPr>
              <p:nvPr/>
            </p:nvPicPr>
            <p:blipFill>
              <a:blip r:embed="rId6">
                <a:alphaModFix amt="57000"/>
              </a:blip>
              <a:stretch>
                <a:fillRect/>
              </a:stretch>
            </p:blipFill>
            <p:spPr>
              <a:xfrm>
                <a:off x="6920569" y="4300882"/>
                <a:ext cx="904762" cy="1295238"/>
              </a:xfrm>
              <a:prstGeom prst="rect">
                <a:avLst/>
              </a:prstGeom>
            </p:spPr>
          </p:pic>
          <p:pic>
            <p:nvPicPr>
              <p:cNvPr id="7" name="Picture 6">
                <a:extLst>
                  <a:ext uri="{FF2B5EF4-FFF2-40B4-BE49-F238E27FC236}">
                    <a16:creationId xmlns:a16="http://schemas.microsoft.com/office/drawing/2014/main" id="{521679E7-3E25-4E69-AE49-DA0FF5489A15}"/>
                  </a:ext>
                </a:extLst>
              </p:cNvPr>
              <p:cNvPicPr>
                <a:picLocks noChangeAspect="1"/>
              </p:cNvPicPr>
              <p:nvPr/>
            </p:nvPicPr>
            <p:blipFill>
              <a:blip r:embed="rId7">
                <a:alphaModFix amt="50000"/>
              </a:blip>
              <a:stretch>
                <a:fillRect/>
              </a:stretch>
            </p:blipFill>
            <p:spPr>
              <a:xfrm>
                <a:off x="8719354" y="2113667"/>
                <a:ext cx="5133333" cy="485714"/>
              </a:xfrm>
              <a:prstGeom prst="rect">
                <a:avLst/>
              </a:prstGeom>
            </p:spPr>
          </p:pic>
        </p:grpSp>
        <p:sp>
          <p:nvSpPr>
            <p:cNvPr id="25" name="TextBox 24">
              <a:extLst>
                <a:ext uri="{FF2B5EF4-FFF2-40B4-BE49-F238E27FC236}">
                  <a16:creationId xmlns:a16="http://schemas.microsoft.com/office/drawing/2014/main" id="{1632342E-EC2A-47CD-87B9-F4E0E4B8CB08}"/>
                </a:ext>
              </a:extLst>
            </p:cNvPr>
            <p:cNvSpPr txBox="1"/>
            <p:nvPr/>
          </p:nvSpPr>
          <p:spPr>
            <a:xfrm>
              <a:off x="615914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U3</a:t>
              </a:r>
            </a:p>
          </p:txBody>
        </p:sp>
        <p:sp>
          <p:nvSpPr>
            <p:cNvPr id="26" name="TextBox 25">
              <a:extLst>
                <a:ext uri="{FF2B5EF4-FFF2-40B4-BE49-F238E27FC236}">
                  <a16:creationId xmlns:a16="http://schemas.microsoft.com/office/drawing/2014/main" id="{ADE716B6-CCEF-4029-B988-DCDBAD1686B1}"/>
                </a:ext>
              </a:extLst>
            </p:cNvPr>
            <p:cNvSpPr txBox="1"/>
            <p:nvPr/>
          </p:nvSpPr>
          <p:spPr>
            <a:xfrm>
              <a:off x="7778285"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U4</a:t>
              </a:r>
            </a:p>
          </p:txBody>
        </p:sp>
        <p:sp>
          <p:nvSpPr>
            <p:cNvPr id="27" name="TextBox 26">
              <a:extLst>
                <a:ext uri="{FF2B5EF4-FFF2-40B4-BE49-F238E27FC236}">
                  <a16:creationId xmlns:a16="http://schemas.microsoft.com/office/drawing/2014/main" id="{7226002D-CC29-4447-8667-1BDB7B796356}"/>
                </a:ext>
              </a:extLst>
            </p:cNvPr>
            <p:cNvSpPr txBox="1"/>
            <p:nvPr/>
          </p:nvSpPr>
          <p:spPr>
            <a:xfrm>
              <a:off x="1021021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U5</a:t>
              </a:r>
            </a:p>
          </p:txBody>
        </p:sp>
        <p:sp>
          <p:nvSpPr>
            <p:cNvPr id="28" name="TextBox 27">
              <a:extLst>
                <a:ext uri="{FF2B5EF4-FFF2-40B4-BE49-F238E27FC236}">
                  <a16:creationId xmlns:a16="http://schemas.microsoft.com/office/drawing/2014/main" id="{A5DC9655-6313-4219-8BDC-9C430B317C07}"/>
                </a:ext>
              </a:extLst>
            </p:cNvPr>
            <p:cNvSpPr txBox="1"/>
            <p:nvPr/>
          </p:nvSpPr>
          <p:spPr>
            <a:xfrm>
              <a:off x="2086090" y="2842704"/>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U1</a:t>
              </a:r>
            </a:p>
          </p:txBody>
        </p:sp>
        <p:sp>
          <p:nvSpPr>
            <p:cNvPr id="29" name="TextBox 28">
              <a:extLst>
                <a:ext uri="{FF2B5EF4-FFF2-40B4-BE49-F238E27FC236}">
                  <a16:creationId xmlns:a16="http://schemas.microsoft.com/office/drawing/2014/main" id="{0A50C46E-F4D9-4279-841A-9720084458CE}"/>
                </a:ext>
              </a:extLst>
            </p:cNvPr>
            <p:cNvSpPr txBox="1"/>
            <p:nvPr/>
          </p:nvSpPr>
          <p:spPr>
            <a:xfrm>
              <a:off x="4452846" y="283982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U2</a:t>
              </a:r>
            </a:p>
          </p:txBody>
        </p:sp>
      </p:grpSp>
      <p:cxnSp>
        <p:nvCxnSpPr>
          <p:cNvPr id="18" name="Straight Arrow Connector 17">
            <a:extLst>
              <a:ext uri="{FF2B5EF4-FFF2-40B4-BE49-F238E27FC236}">
                <a16:creationId xmlns:a16="http://schemas.microsoft.com/office/drawing/2014/main" id="{9C090D34-EF5C-445A-8D0B-64C8C8DFACB4}"/>
              </a:ext>
            </a:extLst>
          </p:cNvPr>
          <p:cNvCxnSpPr>
            <a:cxnSpLocks/>
          </p:cNvCxnSpPr>
          <p:nvPr/>
        </p:nvCxnSpPr>
        <p:spPr>
          <a:xfrm>
            <a:off x="6300457" y="1028572"/>
            <a:ext cx="355046" cy="3574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8746C46-BC3A-439F-BF49-E242CB646E78}"/>
              </a:ext>
            </a:extLst>
          </p:cNvPr>
          <p:cNvCxnSpPr>
            <a:cxnSpLocks/>
          </p:cNvCxnSpPr>
          <p:nvPr/>
        </p:nvCxnSpPr>
        <p:spPr>
          <a:xfrm flipH="1" flipV="1">
            <a:off x="5410206" y="3745181"/>
            <a:ext cx="180474" cy="27185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E6D059E-D4C3-44D3-A0A3-E94582160C6E}"/>
              </a:ext>
            </a:extLst>
          </p:cNvPr>
          <p:cNvSpPr/>
          <p:nvPr/>
        </p:nvSpPr>
        <p:spPr>
          <a:xfrm>
            <a:off x="59961" y="500423"/>
            <a:ext cx="11812249" cy="3980137"/>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TextBox 31">
            <a:extLst>
              <a:ext uri="{FF2B5EF4-FFF2-40B4-BE49-F238E27FC236}">
                <a16:creationId xmlns:a16="http://schemas.microsoft.com/office/drawing/2014/main" id="{8D191784-2775-4361-BB71-3A3B76E267F0}"/>
              </a:ext>
            </a:extLst>
          </p:cNvPr>
          <p:cNvSpPr txBox="1"/>
          <p:nvPr/>
        </p:nvSpPr>
        <p:spPr>
          <a:xfrm>
            <a:off x="2370292" y="4675352"/>
            <a:ext cx="8570422" cy="1384995"/>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X: DDR4 Registered DIMM containing DRAM components labeled by designators U1, U2, U4, U5 (front side) and U7-U11 (back side, not seen) and a Register component labeled by designator U3.</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Also shown is pre-register Net A07 connecting from an EMD Pin to a Designator Pin of designator U3 and post-register net BA07 connecting from a Designator Pin of designator U3 to Designator Pins of designators U4, U5, U7, and U8 as well as termination resistor RN13.</a:t>
            </a:r>
          </a:p>
        </p:txBody>
      </p:sp>
    </p:spTree>
    <p:extLst>
      <p:ext uri="{BB962C8B-B14F-4D97-AF65-F5344CB8AC3E}">
        <p14:creationId xmlns:p14="http://schemas.microsoft.com/office/powerpoint/2010/main" val="374709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C666EA5-B409-41B6-BD94-1E17A628C528}"/>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BFF9E9-13A3-4006-B061-4BCDBA656511}"/>
              </a:ext>
            </a:extLst>
          </p:cNvPr>
          <p:cNvSpPr>
            <a:spLocks noGrp="1"/>
          </p:cNvSpPr>
          <p:nvPr>
            <p:ph type="dt" sz="half" idx="2"/>
          </p:nvPr>
        </p:nvSpPr>
        <p:spPr/>
        <p:txBody>
          <a:bodyPr/>
          <a:lstStyle/>
          <a:p>
            <a:r>
              <a:rPr lang="en-US"/>
              <a:t>|  </a:t>
            </a:r>
            <a:fld id="{F55C824C-5440-421F-B1ED-9166A1D48D51}" type="datetime4">
              <a:rPr lang="en-US" smtClean="0"/>
              <a:pPr/>
              <a:t>February 18, 2020</a:t>
            </a:fld>
            <a:endParaRPr dirty="0"/>
          </a:p>
        </p:txBody>
      </p:sp>
      <p:sp>
        <p:nvSpPr>
          <p:cNvPr id="4" name="Slide Number Placeholder 3">
            <a:extLst>
              <a:ext uri="{FF2B5EF4-FFF2-40B4-BE49-F238E27FC236}">
                <a16:creationId xmlns:a16="http://schemas.microsoft.com/office/drawing/2014/main" id="{62EA5B04-5E24-432F-B472-C40F979BD531}"/>
              </a:ext>
            </a:extLst>
          </p:cNvPr>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Footer Placeholder 4">
            <a:extLst>
              <a:ext uri="{FF2B5EF4-FFF2-40B4-BE49-F238E27FC236}">
                <a16:creationId xmlns:a16="http://schemas.microsoft.com/office/drawing/2014/main" id="{8026EFC8-E612-47A6-A016-B83FDE58FA63}"/>
              </a:ext>
            </a:extLst>
          </p:cNvPr>
          <p:cNvSpPr>
            <a:spLocks noGrp="1"/>
          </p:cNvSpPr>
          <p:nvPr>
            <p:ph type="ftr" sz="quarter" idx="15"/>
          </p:nvPr>
        </p:nvSpPr>
        <p:spPr/>
        <p:txBody>
          <a:bodyPr/>
          <a:lstStyle/>
          <a:p>
            <a:r>
              <a:rPr lang="en-US"/>
              <a:t>|  Micron Confidential</a:t>
            </a:r>
            <a:endParaRPr lang="en-US" dirty="0"/>
          </a:p>
        </p:txBody>
      </p:sp>
      <p:grpSp>
        <p:nvGrpSpPr>
          <p:cNvPr id="37" name="Group 36">
            <a:extLst>
              <a:ext uri="{FF2B5EF4-FFF2-40B4-BE49-F238E27FC236}">
                <a16:creationId xmlns:a16="http://schemas.microsoft.com/office/drawing/2014/main" id="{1C287730-4A32-46D6-AB89-4F4AEBC9B8DD}"/>
              </a:ext>
            </a:extLst>
          </p:cNvPr>
          <p:cNvGrpSpPr/>
          <p:nvPr/>
        </p:nvGrpSpPr>
        <p:grpSpPr>
          <a:xfrm>
            <a:off x="4639678" y="390698"/>
            <a:ext cx="3411407" cy="3536106"/>
            <a:chOff x="4174165" y="1512916"/>
            <a:chExt cx="3411407" cy="3536106"/>
          </a:xfrm>
        </p:grpSpPr>
        <p:pic>
          <p:nvPicPr>
            <p:cNvPr id="6" name="Picture 5">
              <a:extLst>
                <a:ext uri="{FF2B5EF4-FFF2-40B4-BE49-F238E27FC236}">
                  <a16:creationId xmlns:a16="http://schemas.microsoft.com/office/drawing/2014/main" id="{0649B311-E04E-4916-9ECE-D376557F6466}"/>
                </a:ext>
              </a:extLst>
            </p:cNvPr>
            <p:cNvPicPr>
              <a:picLocks noChangeAspect="1"/>
            </p:cNvPicPr>
            <p:nvPr/>
          </p:nvPicPr>
          <p:blipFill>
            <a:blip r:embed="rId2"/>
            <a:stretch>
              <a:fillRect/>
            </a:stretch>
          </p:blipFill>
          <p:spPr>
            <a:xfrm>
              <a:off x="4503678" y="1619088"/>
              <a:ext cx="2752381" cy="2971429"/>
            </a:xfrm>
            <a:prstGeom prst="rect">
              <a:avLst/>
            </a:prstGeom>
          </p:spPr>
        </p:pic>
        <p:cxnSp>
          <p:nvCxnSpPr>
            <p:cNvPr id="7" name="Straight Arrow Connector 6">
              <a:extLst>
                <a:ext uri="{FF2B5EF4-FFF2-40B4-BE49-F238E27FC236}">
                  <a16:creationId xmlns:a16="http://schemas.microsoft.com/office/drawing/2014/main" id="{0E04A0A6-5C05-4B62-9330-C59EA004145F}"/>
                </a:ext>
              </a:extLst>
            </p:cNvPr>
            <p:cNvCxnSpPr>
              <a:cxnSpLocks/>
            </p:cNvCxnSpPr>
            <p:nvPr/>
          </p:nvCxnSpPr>
          <p:spPr>
            <a:xfrm flipH="1" flipV="1">
              <a:off x="5240445" y="4173807"/>
              <a:ext cx="206088" cy="52880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9E66A3B-19C5-48CF-A676-8FAE160E34EC}"/>
                </a:ext>
              </a:extLst>
            </p:cNvPr>
            <p:cNvSpPr txBox="1"/>
            <p:nvPr/>
          </p:nvSpPr>
          <p:spPr>
            <a:xfrm>
              <a:off x="4947558" y="4464247"/>
              <a:ext cx="1894576"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EMD Pin</a:t>
              </a:r>
            </a:p>
            <a:p>
              <a:pPr algn="ctr"/>
              <a:r>
                <a:rPr lang="en-US" sz="1600" dirty="0">
                  <a:solidFill>
                    <a:schemeClr val="tx2"/>
                  </a:solidFill>
                  <a:latin typeface="Segoe UI" panose="020B0502040204020203" pitchFamily="34" charset="0"/>
                  <a:cs typeface="Segoe UI" panose="020B0502040204020203" pitchFamily="34" charset="0"/>
                </a:rPr>
                <a:t>J1.211</a:t>
              </a:r>
            </a:p>
          </p:txBody>
        </p:sp>
        <p:sp>
          <p:nvSpPr>
            <p:cNvPr id="9" name="TextBox 8">
              <a:extLst>
                <a:ext uri="{FF2B5EF4-FFF2-40B4-BE49-F238E27FC236}">
                  <a16:creationId xmlns:a16="http://schemas.microsoft.com/office/drawing/2014/main" id="{2BB0D90C-925F-461E-A723-18E743187451}"/>
                </a:ext>
              </a:extLst>
            </p:cNvPr>
            <p:cNvSpPr txBox="1"/>
            <p:nvPr/>
          </p:nvSpPr>
          <p:spPr>
            <a:xfrm>
              <a:off x="4429357" y="3074479"/>
              <a:ext cx="51820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R123</a:t>
              </a:r>
            </a:p>
          </p:txBody>
        </p:sp>
        <p:cxnSp>
          <p:nvCxnSpPr>
            <p:cNvPr id="10" name="Straight Arrow Connector 9">
              <a:extLst>
                <a:ext uri="{FF2B5EF4-FFF2-40B4-BE49-F238E27FC236}">
                  <a16:creationId xmlns:a16="http://schemas.microsoft.com/office/drawing/2014/main" id="{6E10413B-4084-48DB-9154-1AB74DB470FC}"/>
                </a:ext>
              </a:extLst>
            </p:cNvPr>
            <p:cNvCxnSpPr>
              <a:cxnSpLocks/>
            </p:cNvCxnSpPr>
            <p:nvPr/>
          </p:nvCxnSpPr>
          <p:spPr>
            <a:xfrm flipH="1" flipV="1">
              <a:off x="5552851" y="3146367"/>
              <a:ext cx="327017" cy="46450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203A1FD-62BB-4D98-8B71-92A15F3965BB}"/>
                </a:ext>
              </a:extLst>
            </p:cNvPr>
            <p:cNvSpPr txBox="1"/>
            <p:nvPr/>
          </p:nvSpPr>
          <p:spPr>
            <a:xfrm>
              <a:off x="5818773" y="3511114"/>
              <a:ext cx="87297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A07r</a:t>
              </a:r>
            </a:p>
          </p:txBody>
        </p:sp>
        <p:cxnSp>
          <p:nvCxnSpPr>
            <p:cNvPr id="15" name="Straight Arrow Connector 14">
              <a:extLst>
                <a:ext uri="{FF2B5EF4-FFF2-40B4-BE49-F238E27FC236}">
                  <a16:creationId xmlns:a16="http://schemas.microsoft.com/office/drawing/2014/main" id="{E504C22E-592F-4513-871B-4A254E7E3DCC}"/>
                </a:ext>
              </a:extLst>
            </p:cNvPr>
            <p:cNvCxnSpPr>
              <a:cxnSpLocks/>
            </p:cNvCxnSpPr>
            <p:nvPr/>
          </p:nvCxnSpPr>
          <p:spPr>
            <a:xfrm>
              <a:off x="4807258" y="3700110"/>
              <a:ext cx="323095" cy="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DAE7A27-88B5-41B9-8E37-6D8153712FA2}"/>
                </a:ext>
              </a:extLst>
            </p:cNvPr>
            <p:cNvSpPr txBox="1"/>
            <p:nvPr/>
          </p:nvSpPr>
          <p:spPr>
            <a:xfrm>
              <a:off x="4174165" y="3569305"/>
              <a:ext cx="720706"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a:t>
              </a:r>
            </a:p>
          </p:txBody>
        </p:sp>
        <p:cxnSp>
          <p:nvCxnSpPr>
            <p:cNvPr id="26" name="Straight Arrow Connector 25">
              <a:extLst>
                <a:ext uri="{FF2B5EF4-FFF2-40B4-BE49-F238E27FC236}">
                  <a16:creationId xmlns:a16="http://schemas.microsoft.com/office/drawing/2014/main" id="{A9B82475-3544-4AFF-9A3B-3C00CB133036}"/>
                </a:ext>
              </a:extLst>
            </p:cNvPr>
            <p:cNvCxnSpPr>
              <a:cxnSpLocks/>
            </p:cNvCxnSpPr>
            <p:nvPr/>
          </p:nvCxnSpPr>
          <p:spPr>
            <a:xfrm>
              <a:off x="4861619" y="3227296"/>
              <a:ext cx="171878" cy="18919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DBCFFB6-7661-41A7-965E-5438FAB957F9}"/>
                </a:ext>
              </a:extLst>
            </p:cNvPr>
            <p:cNvSpPr txBox="1"/>
            <p:nvPr/>
          </p:nvSpPr>
          <p:spPr>
            <a:xfrm>
              <a:off x="6004422" y="2272714"/>
              <a:ext cx="1581150"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a:t>
              </a:r>
            </a:p>
            <a:p>
              <a:pPr algn="ctr"/>
              <a:r>
                <a:rPr lang="en-US" sz="1600" dirty="0">
                  <a:solidFill>
                    <a:schemeClr val="tx2"/>
                  </a:solidFill>
                  <a:latin typeface="Segoe UI" panose="020B0502040204020203" pitchFamily="34" charset="0"/>
                  <a:cs typeface="Segoe UI" panose="020B0502040204020203" pitchFamily="34" charset="0"/>
                </a:rPr>
                <a:t>U3.W1</a:t>
              </a:r>
            </a:p>
          </p:txBody>
        </p:sp>
        <p:cxnSp>
          <p:nvCxnSpPr>
            <p:cNvPr id="33" name="Straight Arrow Connector 32">
              <a:extLst>
                <a:ext uri="{FF2B5EF4-FFF2-40B4-BE49-F238E27FC236}">
                  <a16:creationId xmlns:a16="http://schemas.microsoft.com/office/drawing/2014/main" id="{80AEDABD-5F01-4BA4-A7F3-FD1A654DFEF2}"/>
                </a:ext>
              </a:extLst>
            </p:cNvPr>
            <p:cNvCxnSpPr>
              <a:cxnSpLocks/>
            </p:cNvCxnSpPr>
            <p:nvPr/>
          </p:nvCxnSpPr>
          <p:spPr>
            <a:xfrm flipH="1">
              <a:off x="6089045" y="2701634"/>
              <a:ext cx="196711" cy="3408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7C9C2733-2F60-4B96-9EC4-DD942385A0E2}"/>
                </a:ext>
              </a:extLst>
            </p:cNvPr>
            <p:cNvSpPr/>
            <p:nvPr/>
          </p:nvSpPr>
          <p:spPr>
            <a:xfrm>
              <a:off x="4174166" y="1512916"/>
              <a:ext cx="3340540" cy="353610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38" name="TextBox 37">
            <a:extLst>
              <a:ext uri="{FF2B5EF4-FFF2-40B4-BE49-F238E27FC236}">
                <a16:creationId xmlns:a16="http://schemas.microsoft.com/office/drawing/2014/main" id="{E0EB988F-A890-41F3-832C-CA8D6BABD1A7}"/>
              </a:ext>
            </a:extLst>
          </p:cNvPr>
          <p:cNvSpPr txBox="1"/>
          <p:nvPr/>
        </p:nvSpPr>
        <p:spPr>
          <a:xfrm>
            <a:off x="2369127" y="4538749"/>
            <a:ext cx="8570422" cy="954107"/>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Y (Zoomed area of Figure X): An extended net A07 can be modeled by one EMD Model containing only terminals for J1.211 and U3.W1.  The signal path containing net A07, the series resistor R123, and net A07r would be included in the EMD Model.  Alternately, the EMD Model could include terminals for the pins of the series resistor, and the resistor would be assigned a designator referencing an IBIS component.</a:t>
            </a:r>
          </a:p>
        </p:txBody>
      </p:sp>
    </p:spTree>
    <p:extLst>
      <p:ext uri="{BB962C8B-B14F-4D97-AF65-F5344CB8AC3E}">
        <p14:creationId xmlns:p14="http://schemas.microsoft.com/office/powerpoint/2010/main" val="143091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79AF33-49E0-4B23-8837-DD5539BB50A4}"/>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37D35D-086E-4F3D-B172-CC789FE12877}"/>
              </a:ext>
            </a:extLst>
          </p:cNvPr>
          <p:cNvSpPr>
            <a:spLocks noGrp="1"/>
          </p:cNvSpPr>
          <p:nvPr>
            <p:ph type="dt" sz="half" idx="2"/>
          </p:nvPr>
        </p:nvSpPr>
        <p:spPr/>
        <p:txBody>
          <a:bodyPr/>
          <a:lstStyle/>
          <a:p>
            <a:r>
              <a:rPr lang="en-US"/>
              <a:t>|  </a:t>
            </a:r>
            <a:fld id="{F55C824C-5440-421F-B1ED-9166A1D48D51}" type="datetime4">
              <a:rPr lang="en-US" smtClean="0"/>
              <a:pPr/>
              <a:t>February 18, 2020</a:t>
            </a:fld>
            <a:endParaRPr dirty="0"/>
          </a:p>
        </p:txBody>
      </p:sp>
      <p:sp>
        <p:nvSpPr>
          <p:cNvPr id="4" name="Slide Number Placeholder 3">
            <a:extLst>
              <a:ext uri="{FF2B5EF4-FFF2-40B4-BE49-F238E27FC236}">
                <a16:creationId xmlns:a16="http://schemas.microsoft.com/office/drawing/2014/main" id="{8FD44D2A-9B07-4A1F-9E2E-8BA3ED324A1D}"/>
              </a:ext>
            </a:extLst>
          </p:cNvPr>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Footer Placeholder 4">
            <a:extLst>
              <a:ext uri="{FF2B5EF4-FFF2-40B4-BE49-F238E27FC236}">
                <a16:creationId xmlns:a16="http://schemas.microsoft.com/office/drawing/2014/main" id="{9ED026C9-6817-44C2-9037-B1FF6C021FE8}"/>
              </a:ext>
            </a:extLst>
          </p:cNvPr>
          <p:cNvSpPr>
            <a:spLocks noGrp="1"/>
          </p:cNvSpPr>
          <p:nvPr>
            <p:ph type="ftr" sz="quarter" idx="15"/>
          </p:nvPr>
        </p:nvSpPr>
        <p:spPr/>
        <p:txBody>
          <a:bodyPr/>
          <a:lstStyle/>
          <a:p>
            <a:r>
              <a:rPr lang="en-US"/>
              <a:t>|  Micron Confidential</a:t>
            </a:r>
            <a:endParaRPr lang="en-US" dirty="0"/>
          </a:p>
        </p:txBody>
      </p:sp>
      <p:pic>
        <p:nvPicPr>
          <p:cNvPr id="6" name="Picture 5">
            <a:extLst>
              <a:ext uri="{FF2B5EF4-FFF2-40B4-BE49-F238E27FC236}">
                <a16:creationId xmlns:a16="http://schemas.microsoft.com/office/drawing/2014/main" id="{E696D8BD-2985-49EE-BCAA-99A06AC629E2}"/>
              </a:ext>
            </a:extLst>
          </p:cNvPr>
          <p:cNvPicPr>
            <a:picLocks noChangeAspect="1"/>
          </p:cNvPicPr>
          <p:nvPr/>
        </p:nvPicPr>
        <p:blipFill>
          <a:blip r:embed="rId2"/>
          <a:stretch>
            <a:fillRect/>
          </a:stretch>
        </p:blipFill>
        <p:spPr>
          <a:xfrm>
            <a:off x="2342984" y="2273162"/>
            <a:ext cx="7057143" cy="1009524"/>
          </a:xfrm>
          <a:prstGeom prst="rect">
            <a:avLst/>
          </a:prstGeom>
        </p:spPr>
      </p:pic>
      <p:cxnSp>
        <p:nvCxnSpPr>
          <p:cNvPr id="7" name="Straight Arrow Connector 6">
            <a:extLst>
              <a:ext uri="{FF2B5EF4-FFF2-40B4-BE49-F238E27FC236}">
                <a16:creationId xmlns:a16="http://schemas.microsoft.com/office/drawing/2014/main" id="{8E7A2744-F046-4CD7-9C73-9C7F79C429D4}"/>
              </a:ext>
            </a:extLst>
          </p:cNvPr>
          <p:cNvCxnSpPr>
            <a:cxnSpLocks/>
          </p:cNvCxnSpPr>
          <p:nvPr/>
        </p:nvCxnSpPr>
        <p:spPr>
          <a:xfrm flipH="1">
            <a:off x="2942705" y="2335876"/>
            <a:ext cx="74815" cy="3657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2B7C4C2-B2BE-4334-8E59-3212DCE6567F}"/>
              </a:ext>
            </a:extLst>
          </p:cNvPr>
          <p:cNvSpPr txBox="1"/>
          <p:nvPr/>
        </p:nvSpPr>
        <p:spPr>
          <a:xfrm>
            <a:off x="1940409" y="1874211"/>
            <a:ext cx="2154221" cy="461665"/>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U3.B11</a:t>
            </a:r>
          </a:p>
          <a:p>
            <a:pPr algn="ctr"/>
            <a:r>
              <a:rPr lang="en-US" sz="1200" dirty="0">
                <a:solidFill>
                  <a:schemeClr val="tx2"/>
                </a:solidFill>
                <a:latin typeface="Segoe UI" panose="020B0502040204020203" pitchFamily="34" charset="0"/>
                <a:cs typeface="Segoe UI" panose="020B0502040204020203" pitchFamily="34" charset="0"/>
              </a:rPr>
              <a:t>Net: BA07</a:t>
            </a:r>
            <a:endParaRPr lang="en-US" sz="1600" dirty="0">
              <a:solidFill>
                <a:schemeClr val="tx2"/>
              </a:solidFill>
              <a:latin typeface="Segoe UI" panose="020B0502040204020203" pitchFamily="34" charset="0"/>
              <a:cs typeface="Segoe UI" panose="020B0502040204020203" pitchFamily="34" charset="0"/>
            </a:endParaRPr>
          </a:p>
        </p:txBody>
      </p:sp>
      <p:sp>
        <p:nvSpPr>
          <p:cNvPr id="9" name="Rectangle 8">
            <a:extLst>
              <a:ext uri="{FF2B5EF4-FFF2-40B4-BE49-F238E27FC236}">
                <a16:creationId xmlns:a16="http://schemas.microsoft.com/office/drawing/2014/main" id="{C04C71FE-C667-434F-B3D4-5C120FCA98E6}"/>
              </a:ext>
            </a:extLst>
          </p:cNvPr>
          <p:cNvSpPr/>
          <p:nvPr/>
        </p:nvSpPr>
        <p:spPr>
          <a:xfrm>
            <a:off x="2158785" y="1874211"/>
            <a:ext cx="7550479" cy="175985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43AD5C18-467F-450B-96E0-EB326F0FA1CD}"/>
              </a:ext>
            </a:extLst>
          </p:cNvPr>
          <p:cNvSpPr txBox="1"/>
          <p:nvPr/>
        </p:nvSpPr>
        <p:spPr>
          <a:xfrm>
            <a:off x="1810789" y="3873877"/>
            <a:ext cx="8570422" cy="738664"/>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Z (Zoomed area of Figure X): Post-register net BA07 connects from the Register’s Designator Pin U3.B11 to the DDR4 </a:t>
            </a:r>
            <a:r>
              <a:rPr lang="en-US" sz="1400" dirty="0" err="1">
                <a:latin typeface="Segoe UI" panose="020B0502040204020203" pitchFamily="34" charset="0"/>
                <a:cs typeface="Segoe UI" panose="020B0502040204020203" pitchFamily="34" charset="0"/>
              </a:rPr>
              <a:t>DRAMs’</a:t>
            </a:r>
            <a:r>
              <a:rPr lang="en-US" sz="1400" dirty="0">
                <a:latin typeface="Segoe UI" panose="020B0502040204020203" pitchFamily="34" charset="0"/>
                <a:cs typeface="Segoe UI" panose="020B0502040204020203" pitchFamily="34" charset="0"/>
              </a:rPr>
              <a:t> Designator Pins U4.M8, U5.M8, U7.M8, and U8.M8 as well as to one Designator Pin of the termination resistor RN13.</a:t>
            </a:r>
          </a:p>
        </p:txBody>
      </p:sp>
      <p:cxnSp>
        <p:nvCxnSpPr>
          <p:cNvPr id="15" name="Straight Arrow Connector 14">
            <a:extLst>
              <a:ext uri="{FF2B5EF4-FFF2-40B4-BE49-F238E27FC236}">
                <a16:creationId xmlns:a16="http://schemas.microsoft.com/office/drawing/2014/main" id="{90E818BE-8148-48B8-A40C-52B7DA0CD1D5}"/>
              </a:ext>
            </a:extLst>
          </p:cNvPr>
          <p:cNvCxnSpPr>
            <a:cxnSpLocks/>
          </p:cNvCxnSpPr>
          <p:nvPr/>
        </p:nvCxnSpPr>
        <p:spPr>
          <a:xfrm flipV="1">
            <a:off x="4389120" y="3026673"/>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1D325BAA-1A79-4FE4-9916-626BEB02F20C}"/>
              </a:ext>
            </a:extLst>
          </p:cNvPr>
          <p:cNvSpPr txBox="1"/>
          <p:nvPr/>
        </p:nvSpPr>
        <p:spPr>
          <a:xfrm>
            <a:off x="3183774" y="3344482"/>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U4.M8</a:t>
            </a:r>
          </a:p>
        </p:txBody>
      </p:sp>
      <p:cxnSp>
        <p:nvCxnSpPr>
          <p:cNvPr id="17" name="Straight Arrow Connector 16">
            <a:extLst>
              <a:ext uri="{FF2B5EF4-FFF2-40B4-BE49-F238E27FC236}">
                <a16:creationId xmlns:a16="http://schemas.microsoft.com/office/drawing/2014/main" id="{B8B685CE-D64D-474E-A322-BEA4E92F999E}"/>
              </a:ext>
            </a:extLst>
          </p:cNvPr>
          <p:cNvCxnSpPr>
            <a:cxnSpLocks/>
          </p:cNvCxnSpPr>
          <p:nvPr/>
        </p:nvCxnSpPr>
        <p:spPr>
          <a:xfrm>
            <a:off x="5337995" y="2273161"/>
            <a:ext cx="339598"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0380161-6542-4870-96D8-7FE4AC6BE8D8}"/>
              </a:ext>
            </a:extLst>
          </p:cNvPr>
          <p:cNvSpPr txBox="1"/>
          <p:nvPr/>
        </p:nvSpPr>
        <p:spPr>
          <a:xfrm>
            <a:off x="4117356" y="1973014"/>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U8.M8</a:t>
            </a:r>
          </a:p>
        </p:txBody>
      </p:sp>
      <p:cxnSp>
        <p:nvCxnSpPr>
          <p:cNvPr id="19" name="Straight Arrow Connector 18">
            <a:extLst>
              <a:ext uri="{FF2B5EF4-FFF2-40B4-BE49-F238E27FC236}">
                <a16:creationId xmlns:a16="http://schemas.microsoft.com/office/drawing/2014/main" id="{035E6282-6A0B-435C-AB35-AFEB17C10504}"/>
              </a:ext>
            </a:extLst>
          </p:cNvPr>
          <p:cNvCxnSpPr>
            <a:cxnSpLocks/>
          </p:cNvCxnSpPr>
          <p:nvPr/>
        </p:nvCxnSpPr>
        <p:spPr>
          <a:xfrm>
            <a:off x="7301947" y="2273161"/>
            <a:ext cx="470453"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0271821-3BBC-428B-8BB9-B8DAEA4A8128}"/>
              </a:ext>
            </a:extLst>
          </p:cNvPr>
          <p:cNvSpPr txBox="1"/>
          <p:nvPr/>
        </p:nvSpPr>
        <p:spPr>
          <a:xfrm>
            <a:off x="5904807" y="1962508"/>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U7.M8</a:t>
            </a:r>
          </a:p>
        </p:txBody>
      </p:sp>
      <p:cxnSp>
        <p:nvCxnSpPr>
          <p:cNvPr id="32" name="Straight Arrow Connector 31">
            <a:extLst>
              <a:ext uri="{FF2B5EF4-FFF2-40B4-BE49-F238E27FC236}">
                <a16:creationId xmlns:a16="http://schemas.microsoft.com/office/drawing/2014/main" id="{C8CB82B4-55EA-4C88-B1E9-568C463979B4}"/>
              </a:ext>
            </a:extLst>
          </p:cNvPr>
          <p:cNvCxnSpPr>
            <a:cxnSpLocks/>
          </p:cNvCxnSpPr>
          <p:nvPr/>
        </p:nvCxnSpPr>
        <p:spPr>
          <a:xfrm flipV="1">
            <a:off x="8059353" y="3039261"/>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932BC8AD-E7B3-4D2A-BAA9-7FFF8B50B8A5}"/>
              </a:ext>
            </a:extLst>
          </p:cNvPr>
          <p:cNvSpPr txBox="1"/>
          <p:nvPr/>
        </p:nvSpPr>
        <p:spPr>
          <a:xfrm>
            <a:off x="6854007" y="33570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U5.M8</a:t>
            </a:r>
          </a:p>
        </p:txBody>
      </p:sp>
      <p:sp>
        <p:nvSpPr>
          <p:cNvPr id="34" name="TextBox 33">
            <a:extLst>
              <a:ext uri="{FF2B5EF4-FFF2-40B4-BE49-F238E27FC236}">
                <a16:creationId xmlns:a16="http://schemas.microsoft.com/office/drawing/2014/main" id="{EDF28417-5BEE-4324-9A0E-1B549AFE73A5}"/>
              </a:ext>
            </a:extLst>
          </p:cNvPr>
          <p:cNvSpPr txBox="1"/>
          <p:nvPr/>
        </p:nvSpPr>
        <p:spPr>
          <a:xfrm>
            <a:off x="7772400" y="19589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RN13.7</a:t>
            </a:r>
          </a:p>
        </p:txBody>
      </p:sp>
      <p:cxnSp>
        <p:nvCxnSpPr>
          <p:cNvPr id="35" name="Straight Arrow Connector 34">
            <a:extLst>
              <a:ext uri="{FF2B5EF4-FFF2-40B4-BE49-F238E27FC236}">
                <a16:creationId xmlns:a16="http://schemas.microsoft.com/office/drawing/2014/main" id="{963E5BDC-4B05-4275-A8B0-5BE3BE5A1935}"/>
              </a:ext>
            </a:extLst>
          </p:cNvPr>
          <p:cNvCxnSpPr>
            <a:cxnSpLocks/>
          </p:cNvCxnSpPr>
          <p:nvPr/>
        </p:nvCxnSpPr>
        <p:spPr>
          <a:xfrm flipH="1">
            <a:off x="8528858" y="2198778"/>
            <a:ext cx="273912" cy="64417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875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February 18,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262328"/>
            <a:ext cx="11557416" cy="400110"/>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781987"/>
            <a:ext cx="4601980" cy="6232475"/>
          </a:xfrm>
          <a:prstGeom prst="rect">
            <a:avLst/>
          </a:prstGeom>
          <a:noFill/>
        </p:spPr>
        <p:txBody>
          <a:bodyPr wrap="square" rtlCol="0">
            <a:spAutoFit/>
          </a:bodyPr>
          <a:lstStyle/>
          <a:p>
            <a:r>
              <a:rPr lang="en-US" sz="900" dirty="0">
                <a:solidFill>
                  <a:schemeClr val="tx2"/>
                </a:solidFill>
                <a:latin typeface="Courier New" panose="02070309020205020404" pitchFamily="49" charset="0"/>
                <a:cs typeface="Courier New" panose="02070309020205020404" pitchFamily="49" charset="0"/>
              </a:rPr>
              <a:t>[Begin EMD] DDR4_RDIMM</a:t>
            </a:r>
          </a:p>
          <a:p>
            <a:r>
              <a:rPr lang="en-US" sz="900" dirty="0">
                <a:solidFill>
                  <a:schemeClr val="tx2"/>
                </a:solidFill>
                <a:latin typeface="Courier New" panose="02070309020205020404" pitchFamily="49" charset="0"/>
                <a:cs typeface="Courier New" panose="02070309020205020404" pitchFamily="49" charset="0"/>
              </a:rPr>
              <a:t>[Number of EMD Pins] 9</a:t>
            </a:r>
          </a:p>
          <a:p>
            <a:r>
              <a:rPr lang="en-US" sz="900" dirty="0">
                <a:solidFill>
                  <a:schemeClr val="tx2"/>
                </a:solidFill>
                <a:latin typeface="Courier New" panose="02070309020205020404" pitchFamily="49" charset="0"/>
                <a:cs typeface="Courier New" panose="02070309020205020404" pitchFamily="49" charset="0"/>
              </a:rPr>
              <a:t>[EMD Pin List]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signal_type</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endParaRPr lang="en-US" sz="900" dirty="0">
              <a:solidFill>
                <a:schemeClr val="tx2"/>
              </a:solidFill>
              <a:latin typeface="Courier New" panose="02070309020205020404" pitchFamily="49" charset="0"/>
              <a:cs typeface="Courier New" panose="02070309020205020404" pitchFamily="49" charset="0"/>
            </a:endParaRPr>
          </a:p>
          <a:p>
            <a:r>
              <a:rPr lang="es-US" sz="900" dirty="0">
                <a:solidFill>
                  <a:schemeClr val="tx2"/>
                </a:solidFill>
                <a:latin typeface="Courier New" panose="02070309020205020404" pitchFamily="49" charset="0"/>
                <a:cs typeface="Courier New" panose="02070309020205020404" pitchFamily="49" charset="0"/>
              </a:rPr>
              <a:t>203            VSS         GND</a:t>
            </a:r>
          </a:p>
          <a:p>
            <a:r>
              <a:rPr lang="es-US" sz="900" dirty="0">
                <a:solidFill>
                  <a:schemeClr val="tx2"/>
                </a:solidFill>
                <a:latin typeface="Courier New" panose="02070309020205020404" pitchFamily="49" charset="0"/>
                <a:cs typeface="Courier New" panose="02070309020205020404" pitchFamily="49" charset="0"/>
              </a:rPr>
              <a:t>211            A07         </a:t>
            </a:r>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212   </a:t>
            </a:r>
            <a:r>
              <a:rPr lang="es-US" sz="900" dirty="0">
                <a:solidFill>
                  <a:schemeClr val="tx2"/>
                </a:solidFill>
                <a:latin typeface="Courier New" panose="02070309020205020404" pitchFamily="49" charset="0"/>
                <a:cs typeface="Courier New" panose="02070309020205020404" pitchFamily="49" charset="0"/>
              </a:rPr>
              <a:t>         </a:t>
            </a:r>
            <a:r>
              <a:rPr lang="en-US" sz="900" dirty="0">
                <a:solidFill>
                  <a:schemeClr val="tx2"/>
                </a:solidFill>
                <a:latin typeface="Courier New" panose="02070309020205020404" pitchFamily="49" charset="0"/>
                <a:cs typeface="Courier New" panose="02070309020205020404" pitchFamily="49" charset="0"/>
              </a:rPr>
              <a:t>VDD         POWER        VDD1</a:t>
            </a:r>
          </a:p>
          <a:p>
            <a:r>
              <a:rPr lang="es-US" sz="900" dirty="0">
                <a:solidFill>
                  <a:schemeClr val="tx2"/>
                </a:solidFill>
                <a:latin typeface="Courier New" panose="02070309020205020404" pitchFamily="49" charset="0"/>
                <a:cs typeface="Courier New" panose="02070309020205020404" pitchFamily="49" charset="0"/>
              </a:rPr>
              <a:t>[</a:t>
            </a:r>
            <a:r>
              <a:rPr lang="es-US" sz="900" dirty="0" err="1">
                <a:solidFill>
                  <a:schemeClr val="tx2"/>
                </a:solidFill>
                <a:latin typeface="Courier New" panose="02070309020205020404" pitchFamily="49" charset="0"/>
                <a:cs typeface="Courier New" panose="02070309020205020404" pitchFamily="49" charset="0"/>
              </a:rPr>
              <a:t>End</a:t>
            </a:r>
            <a:r>
              <a:rPr lang="es-US" sz="900" dirty="0">
                <a:solidFill>
                  <a:schemeClr val="tx2"/>
                </a:solidFill>
                <a:latin typeface="Courier New" panose="02070309020205020404" pitchFamily="49" charset="0"/>
                <a:cs typeface="Courier New" panose="02070309020205020404" pitchFamily="49" charset="0"/>
              </a:rPr>
              <a:t> EMD Pin </a:t>
            </a:r>
            <a:r>
              <a:rPr lang="es-US" sz="900" dirty="0" err="1">
                <a:solidFill>
                  <a:schemeClr val="tx2"/>
                </a:solidFill>
                <a:latin typeface="Courier New" panose="02070309020205020404" pitchFamily="49" charset="0"/>
                <a:cs typeface="Courier New" panose="02070309020205020404" pitchFamily="49" charset="0"/>
              </a:rPr>
              <a:t>List</a:t>
            </a:r>
            <a:r>
              <a:rPr lang="es-US" sz="900" dirty="0">
                <a:solidFill>
                  <a:schemeClr val="tx2"/>
                </a:solidFill>
                <a:latin typeface="Courier New" panose="02070309020205020404" pitchFamily="49" charset="0"/>
                <a:cs typeface="Courier New" panose="02070309020205020404" pitchFamily="49" charset="0"/>
              </a:rPr>
              <a:t>]</a:t>
            </a:r>
          </a:p>
          <a:p>
            <a:endParaRPr lang="es-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[EMD Designator Map]</a:t>
            </a:r>
          </a:p>
          <a:p>
            <a:r>
              <a:rPr lang="en-US" sz="900" dirty="0">
                <a:solidFill>
                  <a:schemeClr val="tx2"/>
                </a:solidFill>
                <a:latin typeface="Courier New" panose="02070309020205020404" pitchFamily="49" charset="0"/>
                <a:cs typeface="Courier New" panose="02070309020205020404" pitchFamily="49" charset="0"/>
              </a:rPr>
              <a:t>U3        </a:t>
            </a:r>
            <a:r>
              <a:rPr lang="en-US" sz="900" dirty="0" err="1">
                <a:solidFill>
                  <a:schemeClr val="tx2"/>
                </a:solidFill>
                <a:latin typeface="Courier New" panose="02070309020205020404" pitchFamily="49" charset="0"/>
                <a:cs typeface="Courier New" panose="02070309020205020404" pitchFamily="49" charset="0"/>
              </a:rPr>
              <a:t>register.ibs</a:t>
            </a:r>
            <a:r>
              <a:rPr lang="en-US" sz="900" dirty="0">
                <a:solidFill>
                  <a:schemeClr val="tx2"/>
                </a:solidFill>
                <a:latin typeface="Courier New" panose="02070309020205020404" pitchFamily="49" charset="0"/>
                <a:cs typeface="Courier New" panose="02070309020205020404" pitchFamily="49" charset="0"/>
              </a:rPr>
              <a:t>   DDR4_Register</a:t>
            </a:r>
          </a:p>
          <a:p>
            <a:r>
              <a:rPr lang="en-US" sz="900" dirty="0">
                <a:solidFill>
                  <a:schemeClr val="tx2"/>
                </a:solidFill>
                <a:latin typeface="Courier New" panose="02070309020205020404" pitchFamily="49" charset="0"/>
                <a:cs typeface="Courier New" panose="02070309020205020404" pitchFamily="49" charset="0"/>
              </a:rPr>
              <a:t>U4        </a:t>
            </a:r>
            <a:r>
              <a:rPr lang="en-US" sz="900" dirty="0" err="1">
                <a:solidFill>
                  <a:schemeClr val="tx2"/>
                </a:solidFill>
                <a:latin typeface="Courier New" panose="02070309020205020404" pitchFamily="49" charset="0"/>
                <a:cs typeface="Courier New" panose="02070309020205020404" pitchFamily="49" charset="0"/>
              </a:rPr>
              <a:t>dram.ibs</a:t>
            </a:r>
            <a:r>
              <a:rPr lang="en-US" sz="900" dirty="0">
                <a:solidFill>
                  <a:schemeClr val="tx2"/>
                </a:solidFill>
                <a:latin typeface="Courier New" panose="02070309020205020404" pitchFamily="49" charset="0"/>
                <a:cs typeface="Courier New" panose="02070309020205020404" pitchFamily="49" charset="0"/>
              </a:rPr>
              <a:t>       DDR4_Memory</a:t>
            </a:r>
          </a:p>
          <a:p>
            <a:r>
              <a:rPr lang="en-US" sz="900" dirty="0">
                <a:solidFill>
                  <a:schemeClr val="tx2"/>
                </a:solidFill>
                <a:latin typeface="Courier New" panose="02070309020205020404" pitchFamily="49" charset="0"/>
                <a:cs typeface="Courier New" panose="02070309020205020404" pitchFamily="49" charset="0"/>
              </a:rPr>
              <a:t>U5        </a:t>
            </a:r>
            <a:r>
              <a:rPr lang="en-US" sz="900" dirty="0" err="1">
                <a:solidFill>
                  <a:schemeClr val="tx2"/>
                </a:solidFill>
                <a:latin typeface="Courier New" panose="02070309020205020404" pitchFamily="49" charset="0"/>
                <a:cs typeface="Courier New" panose="02070309020205020404" pitchFamily="49" charset="0"/>
              </a:rPr>
              <a:t>dram.ibs</a:t>
            </a:r>
            <a:r>
              <a:rPr lang="en-US" sz="900" dirty="0">
                <a:solidFill>
                  <a:schemeClr val="tx2"/>
                </a:solidFill>
                <a:latin typeface="Courier New" panose="02070309020205020404" pitchFamily="49" charset="0"/>
                <a:cs typeface="Courier New" panose="02070309020205020404" pitchFamily="49" charset="0"/>
              </a:rPr>
              <a:t>       DDR4_Memory</a:t>
            </a:r>
          </a:p>
          <a:p>
            <a:r>
              <a:rPr lang="en-US" sz="900" dirty="0">
                <a:solidFill>
                  <a:schemeClr val="tx2"/>
                </a:solidFill>
                <a:latin typeface="Courier New" panose="02070309020205020404" pitchFamily="49" charset="0"/>
                <a:cs typeface="Courier New" panose="02070309020205020404" pitchFamily="49" charset="0"/>
              </a:rPr>
              <a:t>U7        </a:t>
            </a:r>
            <a:r>
              <a:rPr lang="en-US" sz="900" dirty="0" err="1">
                <a:solidFill>
                  <a:schemeClr val="tx2"/>
                </a:solidFill>
                <a:latin typeface="Courier New" panose="02070309020205020404" pitchFamily="49" charset="0"/>
                <a:cs typeface="Courier New" panose="02070309020205020404" pitchFamily="49" charset="0"/>
              </a:rPr>
              <a:t>dram.ibs</a:t>
            </a:r>
            <a:r>
              <a:rPr lang="en-US" sz="900" dirty="0">
                <a:solidFill>
                  <a:schemeClr val="tx2"/>
                </a:solidFill>
                <a:latin typeface="Courier New" panose="02070309020205020404" pitchFamily="49" charset="0"/>
                <a:cs typeface="Courier New" panose="02070309020205020404" pitchFamily="49" charset="0"/>
              </a:rPr>
              <a:t>       DDR4_Memory</a:t>
            </a:r>
          </a:p>
          <a:p>
            <a:r>
              <a:rPr lang="en-US" sz="900" dirty="0">
                <a:solidFill>
                  <a:schemeClr val="tx2"/>
                </a:solidFill>
                <a:latin typeface="Courier New" panose="02070309020205020404" pitchFamily="49" charset="0"/>
                <a:cs typeface="Courier New" panose="02070309020205020404" pitchFamily="49" charset="0"/>
              </a:rPr>
              <a:t>U8        </a:t>
            </a:r>
            <a:r>
              <a:rPr lang="en-US" sz="900" dirty="0" err="1">
                <a:solidFill>
                  <a:schemeClr val="tx2"/>
                </a:solidFill>
                <a:latin typeface="Courier New" panose="02070309020205020404" pitchFamily="49" charset="0"/>
                <a:cs typeface="Courier New" panose="02070309020205020404" pitchFamily="49" charset="0"/>
              </a:rPr>
              <a:t>dram.ibs</a:t>
            </a:r>
            <a:r>
              <a:rPr lang="en-US" sz="900" dirty="0">
                <a:solidFill>
                  <a:schemeClr val="tx2"/>
                </a:solidFill>
                <a:latin typeface="Courier New" panose="02070309020205020404" pitchFamily="49" charset="0"/>
                <a:cs typeface="Courier New" panose="02070309020205020404" pitchFamily="49" charset="0"/>
              </a:rPr>
              <a:t>       DDR4_Memory</a:t>
            </a:r>
          </a:p>
          <a:p>
            <a:r>
              <a:rPr lang="en-US" sz="900" dirty="0">
                <a:solidFill>
                  <a:schemeClr val="tx2"/>
                </a:solidFill>
                <a:latin typeface="Courier New" panose="02070309020205020404" pitchFamily="49" charset="0"/>
                <a:cs typeface="Courier New" panose="02070309020205020404" pitchFamily="49" charset="0"/>
              </a:rPr>
              <a:t>[End EMD Designator Map]</a:t>
            </a:r>
          </a:p>
          <a:p>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[Designator Pin List]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signal_type</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U3.B9                 VDD          POWER        VDD1</a:t>
            </a:r>
          </a:p>
          <a:p>
            <a:r>
              <a:rPr lang="en-US" sz="900" dirty="0">
                <a:solidFill>
                  <a:schemeClr val="tx2"/>
                </a:solidFill>
                <a:latin typeface="Courier New" panose="02070309020205020404" pitchFamily="49" charset="0"/>
                <a:cs typeface="Courier New" panose="02070309020205020404" pitchFamily="49" charset="0"/>
              </a:rPr>
              <a:t>U3.B11                BA07</a:t>
            </a:r>
          </a:p>
          <a:p>
            <a:r>
              <a:rPr lang="en-US" sz="900" dirty="0">
                <a:solidFill>
                  <a:schemeClr val="tx2"/>
                </a:solidFill>
                <a:latin typeface="Courier New" panose="02070309020205020404" pitchFamily="49" charset="0"/>
                <a:cs typeface="Courier New" panose="02070309020205020404" pitchFamily="49" charset="0"/>
              </a:rPr>
              <a:t>U3.B12                VSS          GND</a:t>
            </a:r>
          </a:p>
          <a:p>
            <a:r>
              <a:rPr lang="en-US" sz="900" dirty="0">
                <a:solidFill>
                  <a:schemeClr val="tx2"/>
                </a:solidFill>
                <a:latin typeface="Courier New" panose="02070309020205020404" pitchFamily="49" charset="0"/>
                <a:cs typeface="Courier New" panose="02070309020205020404" pitchFamily="49" charset="0"/>
              </a:rPr>
              <a:t>U3.V3                 VDD          POWER        VDD1</a:t>
            </a:r>
          </a:p>
          <a:p>
            <a:r>
              <a:rPr lang="en-US" sz="900" dirty="0">
                <a:solidFill>
                  <a:schemeClr val="tx2"/>
                </a:solidFill>
                <a:latin typeface="Courier New" panose="02070309020205020404" pitchFamily="49" charset="0"/>
                <a:cs typeface="Courier New" panose="02070309020205020404" pitchFamily="49" charset="0"/>
              </a:rPr>
              <a:t>U3.W1                 A07</a:t>
            </a:r>
          </a:p>
          <a:p>
            <a:r>
              <a:rPr lang="en-US" sz="900" dirty="0">
                <a:solidFill>
                  <a:schemeClr val="tx2"/>
                </a:solidFill>
                <a:latin typeface="Courier New" panose="02070309020205020404" pitchFamily="49" charset="0"/>
                <a:cs typeface="Courier New" panose="02070309020205020404" pitchFamily="49" charset="0"/>
              </a:rPr>
              <a:t>U3.W3                 VSS          GND</a:t>
            </a:r>
          </a:p>
          <a:p>
            <a:r>
              <a:rPr lang="en-US" sz="900" dirty="0">
                <a:solidFill>
                  <a:schemeClr val="tx2"/>
                </a:solidFill>
                <a:latin typeface="Courier New" panose="02070309020205020404" pitchFamily="49" charset="0"/>
                <a:cs typeface="Courier New" panose="02070309020205020404" pitchFamily="49" charset="0"/>
              </a:rPr>
              <a:t>|</a:t>
            </a:r>
          </a:p>
          <a:p>
            <a:r>
              <a:rPr lang="en-US" sz="900" dirty="0">
                <a:solidFill>
                  <a:schemeClr val="tx2"/>
                </a:solidFill>
                <a:latin typeface="Courier New" panose="02070309020205020404" pitchFamily="49" charset="0"/>
                <a:cs typeface="Courier New" panose="02070309020205020404" pitchFamily="49" charset="0"/>
              </a:rPr>
              <a:t>U4.K9                 VSS          GND</a:t>
            </a:r>
          </a:p>
          <a:p>
            <a:r>
              <a:rPr lang="en-US" sz="900" dirty="0">
                <a:solidFill>
                  <a:schemeClr val="tx2"/>
                </a:solidFill>
                <a:latin typeface="Courier New" panose="02070309020205020404" pitchFamily="49" charset="0"/>
                <a:cs typeface="Courier New" panose="02070309020205020404" pitchFamily="49" charset="0"/>
              </a:rPr>
              <a:t>U4.M8                 BA07</a:t>
            </a:r>
          </a:p>
          <a:p>
            <a:r>
              <a:rPr lang="en-US" sz="900" dirty="0">
                <a:solidFill>
                  <a:schemeClr val="tx2"/>
                </a:solidFill>
                <a:latin typeface="Courier New" panose="02070309020205020404" pitchFamily="49" charset="0"/>
                <a:cs typeface="Courier New" panose="02070309020205020404" pitchFamily="49" charset="0"/>
              </a:rPr>
              <a:t>U4.N9                 VDD          POWER        VDD1</a:t>
            </a:r>
          </a:p>
          <a:p>
            <a:r>
              <a:rPr lang="en-US" sz="900" dirty="0">
                <a:solidFill>
                  <a:schemeClr val="tx2"/>
                </a:solidFill>
                <a:latin typeface="Courier New" panose="02070309020205020404" pitchFamily="49" charset="0"/>
                <a:cs typeface="Courier New" panose="02070309020205020404" pitchFamily="49" charset="0"/>
              </a:rPr>
              <a:t>U5.K9                 VSS          GND</a:t>
            </a:r>
          </a:p>
          <a:p>
            <a:r>
              <a:rPr lang="en-US" sz="900" dirty="0">
                <a:solidFill>
                  <a:schemeClr val="tx2"/>
                </a:solidFill>
                <a:latin typeface="Courier New" panose="02070309020205020404" pitchFamily="49" charset="0"/>
                <a:cs typeface="Courier New" panose="02070309020205020404" pitchFamily="49" charset="0"/>
              </a:rPr>
              <a:t>U5.M8                 BA07</a:t>
            </a:r>
          </a:p>
          <a:p>
            <a:r>
              <a:rPr lang="en-US" sz="900" dirty="0">
                <a:solidFill>
                  <a:schemeClr val="tx2"/>
                </a:solidFill>
                <a:latin typeface="Courier New" panose="02070309020205020404" pitchFamily="49" charset="0"/>
                <a:cs typeface="Courier New" panose="02070309020205020404" pitchFamily="49" charset="0"/>
              </a:rPr>
              <a:t>U5.N9                 VDD          POWER        VDD1</a:t>
            </a:r>
          </a:p>
          <a:p>
            <a:r>
              <a:rPr lang="en-US" sz="900" dirty="0">
                <a:solidFill>
                  <a:schemeClr val="tx2"/>
                </a:solidFill>
                <a:latin typeface="Courier New" panose="02070309020205020404" pitchFamily="49" charset="0"/>
                <a:cs typeface="Courier New" panose="02070309020205020404" pitchFamily="49" charset="0"/>
              </a:rPr>
              <a:t>U7.K9                 VSS          GND</a:t>
            </a:r>
          </a:p>
          <a:p>
            <a:r>
              <a:rPr lang="en-US" sz="900" dirty="0">
                <a:solidFill>
                  <a:schemeClr val="tx2"/>
                </a:solidFill>
                <a:latin typeface="Courier New" panose="02070309020205020404" pitchFamily="49" charset="0"/>
                <a:cs typeface="Courier New" panose="02070309020205020404" pitchFamily="49" charset="0"/>
              </a:rPr>
              <a:t>U7.M8                 BA07</a:t>
            </a:r>
          </a:p>
          <a:p>
            <a:r>
              <a:rPr lang="en-US" sz="900" dirty="0">
                <a:solidFill>
                  <a:schemeClr val="tx2"/>
                </a:solidFill>
                <a:latin typeface="Courier New" panose="02070309020205020404" pitchFamily="49" charset="0"/>
                <a:cs typeface="Courier New" panose="02070309020205020404" pitchFamily="49" charset="0"/>
              </a:rPr>
              <a:t>U7.N9                 VDD          POWER        VDD1</a:t>
            </a:r>
          </a:p>
          <a:p>
            <a:r>
              <a:rPr lang="en-US" sz="900" dirty="0">
                <a:solidFill>
                  <a:schemeClr val="tx2"/>
                </a:solidFill>
                <a:latin typeface="Courier New" panose="02070309020205020404" pitchFamily="49" charset="0"/>
                <a:cs typeface="Courier New" panose="02070309020205020404" pitchFamily="49" charset="0"/>
              </a:rPr>
              <a:t>U8.K9                 VSS          GND</a:t>
            </a:r>
          </a:p>
          <a:p>
            <a:r>
              <a:rPr lang="en-US" sz="900" dirty="0">
                <a:solidFill>
                  <a:schemeClr val="tx2"/>
                </a:solidFill>
                <a:latin typeface="Courier New" panose="02070309020205020404" pitchFamily="49" charset="0"/>
                <a:cs typeface="Courier New" panose="02070309020205020404" pitchFamily="49" charset="0"/>
              </a:rPr>
              <a:t>U8.M8                 BA07</a:t>
            </a:r>
          </a:p>
          <a:p>
            <a:r>
              <a:rPr lang="en-US" sz="900" dirty="0">
                <a:solidFill>
                  <a:schemeClr val="tx2"/>
                </a:solidFill>
                <a:latin typeface="Courier New" panose="02070309020205020404" pitchFamily="49" charset="0"/>
                <a:cs typeface="Courier New" panose="02070309020205020404" pitchFamily="49" charset="0"/>
              </a:rPr>
              <a:t>U8.N9                 VDD          POWER        VDD1</a:t>
            </a:r>
          </a:p>
          <a:p>
            <a:r>
              <a:rPr lang="en-US" sz="900" dirty="0">
                <a:solidFill>
                  <a:schemeClr val="tx2"/>
                </a:solidFill>
                <a:latin typeface="Courier New" panose="02070309020205020404" pitchFamily="49" charset="0"/>
                <a:cs typeface="Courier New" panose="02070309020205020404" pitchFamily="49" charset="0"/>
              </a:rPr>
              <a:t>[End Designator Pin List]</a:t>
            </a:r>
          </a:p>
          <a:p>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[EMD Group]    </a:t>
            </a:r>
            <a:r>
              <a:rPr lang="en-US" sz="900" dirty="0" err="1">
                <a:solidFill>
                  <a:schemeClr val="tx2"/>
                </a:solidFill>
                <a:latin typeface="Courier New" panose="02070309020205020404" pitchFamily="49" charset="0"/>
                <a:cs typeface="Courier New" panose="02070309020205020404" pitchFamily="49" charset="0"/>
              </a:rPr>
              <a:t>Just_One</a:t>
            </a:r>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Addr_07 NA</a:t>
            </a:r>
          </a:p>
          <a:p>
            <a:r>
              <a:rPr lang="en-US" sz="900" dirty="0">
                <a:solidFill>
                  <a:schemeClr val="tx2"/>
                </a:solidFill>
                <a:latin typeface="Courier New" panose="02070309020205020404" pitchFamily="49" charset="0"/>
                <a:cs typeface="Courier New" panose="02070309020205020404" pitchFamily="49" charset="0"/>
              </a:rPr>
              <a:t>[End EMD Group]      </a:t>
            </a:r>
          </a:p>
          <a:p>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[End EMD]</a:t>
            </a:r>
          </a:p>
          <a:p>
            <a:endParaRPr lang="en-US" sz="11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5406452" y="781987"/>
            <a:ext cx="4601980" cy="4970591"/>
          </a:xfrm>
          <a:prstGeom prst="rect">
            <a:avLst/>
          </a:prstGeom>
          <a:noFill/>
        </p:spPr>
        <p:txBody>
          <a:bodyPr wrap="square" rtlCol="0">
            <a:spAutoFit/>
          </a:bodyPr>
          <a:lstStyle/>
          <a:p>
            <a:r>
              <a:rPr lang="en-US" sz="900" dirty="0">
                <a:solidFill>
                  <a:schemeClr val="tx2"/>
                </a:solidFill>
                <a:latin typeface="Courier New" panose="02070309020205020404" pitchFamily="49" charset="0"/>
                <a:cs typeface="Courier New" panose="02070309020205020404" pitchFamily="49" charset="0"/>
              </a:rPr>
              <a:t>[EMD Set]      Addr_07 </a:t>
            </a:r>
          </a:p>
          <a:p>
            <a:r>
              <a:rPr lang="en-US" sz="900" dirty="0">
                <a:solidFill>
                  <a:schemeClr val="tx2"/>
                </a:solidFill>
                <a:latin typeface="Courier New" panose="02070309020205020404" pitchFamily="49" charset="0"/>
                <a:cs typeface="Courier New" panose="02070309020205020404" pitchFamily="49" charset="0"/>
              </a:rPr>
              <a:t>[EMD Model]     A07</a:t>
            </a:r>
          </a:p>
          <a:p>
            <a:r>
              <a:rPr lang="en-US" sz="900" dirty="0" err="1">
                <a:solidFill>
                  <a:schemeClr val="tx2"/>
                </a:solidFill>
                <a:latin typeface="Courier New" panose="02070309020205020404" pitchFamily="49" charset="0"/>
                <a:cs typeface="Courier New" panose="02070309020205020404" pitchFamily="49" charset="0"/>
              </a:rPr>
              <a:t>File_IBIS</a:t>
            </a:r>
            <a:r>
              <a:rPr lang="en-US" sz="900" dirty="0">
                <a:solidFill>
                  <a:schemeClr val="tx2"/>
                </a:solidFill>
                <a:latin typeface="Courier New" panose="02070309020205020404" pitchFamily="49" charset="0"/>
                <a:cs typeface="Courier New" panose="02070309020205020404" pitchFamily="49" charset="0"/>
              </a:rPr>
              <a:t>-ISS   A07.iss       A07</a:t>
            </a:r>
          </a:p>
          <a:p>
            <a:r>
              <a:rPr lang="en-US" sz="900" dirty="0" err="1">
                <a:solidFill>
                  <a:schemeClr val="tx2"/>
                </a:solidFill>
                <a:latin typeface="Courier New" panose="02070309020205020404" pitchFamily="49" charset="0"/>
                <a:cs typeface="Courier New" panose="02070309020205020404" pitchFamily="49" charset="0"/>
              </a:rPr>
              <a:t>Number_of_terminals</a:t>
            </a:r>
            <a:r>
              <a:rPr lang="en-US" sz="900" dirty="0">
                <a:solidFill>
                  <a:schemeClr val="tx2"/>
                </a:solidFill>
                <a:latin typeface="Courier New" panose="02070309020205020404" pitchFamily="49" charset="0"/>
                <a:cs typeface="Courier New" panose="02070309020205020404" pitchFamily="49" charset="0"/>
              </a:rPr>
              <a:t> = 6</a:t>
            </a:r>
          </a:p>
          <a:p>
            <a:r>
              <a:rPr lang="en-US" sz="900" dirty="0">
                <a:solidFill>
                  <a:schemeClr val="tx2"/>
                </a:solidFill>
                <a:latin typeface="Courier New" panose="02070309020205020404" pitchFamily="49" charset="0"/>
                <a:cs typeface="Courier New" panose="02070309020205020404" pitchFamily="49" charset="0"/>
              </a:rPr>
              <a:t>1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211    </a:t>
            </a:r>
          </a:p>
          <a:p>
            <a:r>
              <a:rPr lang="en-US" sz="900" dirty="0">
                <a:solidFill>
                  <a:schemeClr val="tx2"/>
                </a:solidFill>
                <a:latin typeface="Courier New" panose="02070309020205020404" pitchFamily="49" charset="0"/>
                <a:cs typeface="Courier New" panose="02070309020205020404" pitchFamily="49" charset="0"/>
              </a:rPr>
              <a:t>2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U3.W1    </a:t>
            </a:r>
          </a:p>
          <a:p>
            <a:r>
              <a:rPr lang="en-US" sz="900" dirty="0">
                <a:solidFill>
                  <a:schemeClr val="tx2"/>
                </a:solidFill>
                <a:latin typeface="Courier New" panose="02070309020205020404" pitchFamily="49" charset="0"/>
                <a:cs typeface="Courier New" panose="02070309020205020404" pitchFamily="49" charset="0"/>
              </a:rPr>
              <a:t>3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VDD1   </a:t>
            </a:r>
          </a:p>
          <a:p>
            <a:r>
              <a:rPr lang="en-US" sz="900" dirty="0">
                <a:solidFill>
                  <a:schemeClr val="tx2"/>
                </a:solidFill>
                <a:latin typeface="Courier New" panose="02070309020205020404" pitchFamily="49" charset="0"/>
                <a:cs typeface="Courier New" panose="02070309020205020404" pitchFamily="49" charset="0"/>
              </a:rPr>
              <a:t>4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VSS</a:t>
            </a:r>
          </a:p>
          <a:p>
            <a:r>
              <a:rPr lang="en-US" sz="900" dirty="0">
                <a:solidFill>
                  <a:schemeClr val="tx2"/>
                </a:solidFill>
                <a:latin typeface="Courier New" panose="02070309020205020404" pitchFamily="49" charset="0"/>
                <a:cs typeface="Courier New" panose="02070309020205020404" pitchFamily="49" charset="0"/>
              </a:rPr>
              <a:t>5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U3.VDD1</a:t>
            </a:r>
          </a:p>
          <a:p>
            <a:r>
              <a:rPr lang="en-US" sz="900" dirty="0">
                <a:solidFill>
                  <a:schemeClr val="tx2"/>
                </a:solidFill>
                <a:latin typeface="Courier New" panose="02070309020205020404" pitchFamily="49" charset="0"/>
                <a:cs typeface="Courier New" panose="02070309020205020404" pitchFamily="49" charset="0"/>
              </a:rPr>
              <a:t>6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U3.VSS </a:t>
            </a:r>
          </a:p>
          <a:p>
            <a:r>
              <a:rPr lang="en-US" sz="900" dirty="0">
                <a:solidFill>
                  <a:schemeClr val="tx2"/>
                </a:solidFill>
                <a:latin typeface="Courier New" panose="02070309020205020404" pitchFamily="49" charset="0"/>
                <a:cs typeface="Courier New" panose="02070309020205020404" pitchFamily="49" charset="0"/>
              </a:rPr>
              <a:t>[End EMD Model]</a:t>
            </a:r>
          </a:p>
          <a:p>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[EMD Model]     BA07</a:t>
            </a:r>
          </a:p>
          <a:p>
            <a:r>
              <a:rPr lang="en-US" sz="900" dirty="0" err="1">
                <a:solidFill>
                  <a:schemeClr val="tx2"/>
                </a:solidFill>
                <a:latin typeface="Courier New" panose="02070309020205020404" pitchFamily="49" charset="0"/>
                <a:cs typeface="Courier New" panose="02070309020205020404" pitchFamily="49" charset="0"/>
              </a:rPr>
              <a:t>File_IBIS</a:t>
            </a:r>
            <a:r>
              <a:rPr lang="en-US" sz="900" dirty="0">
                <a:solidFill>
                  <a:schemeClr val="tx2"/>
                </a:solidFill>
                <a:latin typeface="Courier New" panose="02070309020205020404" pitchFamily="49" charset="0"/>
                <a:cs typeface="Courier New" panose="02070309020205020404" pitchFamily="49" charset="0"/>
              </a:rPr>
              <a:t>-ISS   BA07.iss      BA07</a:t>
            </a:r>
          </a:p>
          <a:p>
            <a:r>
              <a:rPr lang="en-US" sz="900" dirty="0" err="1">
                <a:solidFill>
                  <a:schemeClr val="tx2"/>
                </a:solidFill>
                <a:latin typeface="Courier New" panose="02070309020205020404" pitchFamily="49" charset="0"/>
                <a:cs typeface="Courier New" panose="02070309020205020404" pitchFamily="49" charset="0"/>
              </a:rPr>
              <a:t>Number_of_terminals</a:t>
            </a:r>
            <a:r>
              <a:rPr lang="en-US" sz="900" dirty="0">
                <a:solidFill>
                  <a:schemeClr val="tx2"/>
                </a:solidFill>
                <a:latin typeface="Courier New" panose="02070309020205020404" pitchFamily="49" charset="0"/>
                <a:cs typeface="Courier New" panose="02070309020205020404" pitchFamily="49" charset="0"/>
              </a:rPr>
              <a:t> = 16</a:t>
            </a:r>
          </a:p>
          <a:p>
            <a:r>
              <a:rPr lang="en-US" sz="900" dirty="0">
                <a:solidFill>
                  <a:schemeClr val="tx2"/>
                </a:solidFill>
                <a:latin typeface="Courier New" panose="02070309020205020404" pitchFamily="49" charset="0"/>
                <a:cs typeface="Courier New" panose="02070309020205020404" pitchFamily="49" charset="0"/>
              </a:rPr>
              <a:t>1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U3.B11    </a:t>
            </a:r>
          </a:p>
          <a:p>
            <a:r>
              <a:rPr lang="en-US" sz="900" dirty="0">
                <a:solidFill>
                  <a:schemeClr val="tx2"/>
                </a:solidFill>
                <a:latin typeface="Courier New" panose="02070309020205020404" pitchFamily="49" charset="0"/>
                <a:cs typeface="Courier New" panose="02070309020205020404" pitchFamily="49" charset="0"/>
              </a:rPr>
              <a:t>2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U3.VDD1   </a:t>
            </a:r>
          </a:p>
          <a:p>
            <a:r>
              <a:rPr lang="en-US" sz="900" dirty="0">
                <a:solidFill>
                  <a:schemeClr val="tx2"/>
                </a:solidFill>
                <a:latin typeface="Courier New" panose="02070309020205020404" pitchFamily="49" charset="0"/>
                <a:cs typeface="Courier New" panose="02070309020205020404" pitchFamily="49" charset="0"/>
              </a:rPr>
              <a:t>3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U3.VSS</a:t>
            </a:r>
          </a:p>
          <a:p>
            <a:r>
              <a:rPr lang="en-US" sz="900" dirty="0">
                <a:solidFill>
                  <a:schemeClr val="tx2"/>
                </a:solidFill>
                <a:latin typeface="Courier New" panose="02070309020205020404" pitchFamily="49" charset="0"/>
                <a:cs typeface="Courier New" panose="02070309020205020404" pitchFamily="49" charset="0"/>
              </a:rPr>
              <a:t>4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U4.M8    </a:t>
            </a:r>
          </a:p>
          <a:p>
            <a:r>
              <a:rPr lang="en-US" sz="900" dirty="0">
                <a:solidFill>
                  <a:schemeClr val="tx2"/>
                </a:solidFill>
                <a:latin typeface="Courier New" panose="02070309020205020404" pitchFamily="49" charset="0"/>
                <a:cs typeface="Courier New" panose="02070309020205020404" pitchFamily="49" charset="0"/>
              </a:rPr>
              <a:t>5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U4.VDD1   </a:t>
            </a:r>
          </a:p>
          <a:p>
            <a:r>
              <a:rPr lang="en-US" sz="900" dirty="0">
                <a:solidFill>
                  <a:schemeClr val="tx2"/>
                </a:solidFill>
                <a:latin typeface="Courier New" panose="02070309020205020404" pitchFamily="49" charset="0"/>
                <a:cs typeface="Courier New" panose="02070309020205020404" pitchFamily="49" charset="0"/>
              </a:rPr>
              <a:t>6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U4.VSS</a:t>
            </a:r>
          </a:p>
          <a:p>
            <a:r>
              <a:rPr lang="en-US" sz="900" dirty="0">
                <a:solidFill>
                  <a:schemeClr val="tx2"/>
                </a:solidFill>
                <a:latin typeface="Courier New" panose="02070309020205020404" pitchFamily="49" charset="0"/>
                <a:cs typeface="Courier New" panose="02070309020205020404" pitchFamily="49" charset="0"/>
              </a:rPr>
              <a:t>7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U5.M8    </a:t>
            </a:r>
          </a:p>
          <a:p>
            <a:r>
              <a:rPr lang="en-US" sz="900" dirty="0">
                <a:solidFill>
                  <a:schemeClr val="tx2"/>
                </a:solidFill>
                <a:latin typeface="Courier New" panose="02070309020205020404" pitchFamily="49" charset="0"/>
                <a:cs typeface="Courier New" panose="02070309020205020404" pitchFamily="49" charset="0"/>
              </a:rPr>
              <a:t>8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U5.VDD1   </a:t>
            </a:r>
          </a:p>
          <a:p>
            <a:r>
              <a:rPr lang="en-US" sz="900" dirty="0">
                <a:solidFill>
                  <a:schemeClr val="tx2"/>
                </a:solidFill>
                <a:latin typeface="Courier New" panose="02070309020205020404" pitchFamily="49" charset="0"/>
                <a:cs typeface="Courier New" panose="02070309020205020404" pitchFamily="49" charset="0"/>
              </a:rPr>
              <a:t>9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U5.VSS</a:t>
            </a:r>
          </a:p>
          <a:p>
            <a:r>
              <a:rPr lang="en-US" sz="900" dirty="0">
                <a:solidFill>
                  <a:schemeClr val="tx2"/>
                </a:solidFill>
                <a:latin typeface="Courier New" panose="02070309020205020404" pitchFamily="49" charset="0"/>
                <a:cs typeface="Courier New" panose="02070309020205020404" pitchFamily="49" charset="0"/>
              </a:rPr>
              <a:t>10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U7.M8    </a:t>
            </a:r>
          </a:p>
          <a:p>
            <a:r>
              <a:rPr lang="en-US" sz="900" dirty="0">
                <a:solidFill>
                  <a:schemeClr val="tx2"/>
                </a:solidFill>
                <a:latin typeface="Courier New" panose="02070309020205020404" pitchFamily="49" charset="0"/>
                <a:cs typeface="Courier New" panose="02070309020205020404" pitchFamily="49" charset="0"/>
              </a:rPr>
              <a:t>11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U7.VDD1   </a:t>
            </a:r>
          </a:p>
          <a:p>
            <a:r>
              <a:rPr lang="en-US" sz="900" dirty="0">
                <a:solidFill>
                  <a:schemeClr val="tx2"/>
                </a:solidFill>
                <a:latin typeface="Courier New" panose="02070309020205020404" pitchFamily="49" charset="0"/>
                <a:cs typeface="Courier New" panose="02070309020205020404" pitchFamily="49" charset="0"/>
              </a:rPr>
              <a:t>12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U7.VSS</a:t>
            </a:r>
          </a:p>
          <a:p>
            <a:r>
              <a:rPr lang="en-US" sz="900" dirty="0">
                <a:solidFill>
                  <a:schemeClr val="tx2"/>
                </a:solidFill>
                <a:latin typeface="Courier New" panose="02070309020205020404" pitchFamily="49" charset="0"/>
                <a:cs typeface="Courier New" panose="02070309020205020404" pitchFamily="49" charset="0"/>
              </a:rPr>
              <a:t>13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U8.M8    </a:t>
            </a:r>
          </a:p>
          <a:p>
            <a:r>
              <a:rPr lang="en-US" sz="900" dirty="0">
                <a:solidFill>
                  <a:schemeClr val="tx2"/>
                </a:solidFill>
                <a:latin typeface="Courier New" panose="02070309020205020404" pitchFamily="49" charset="0"/>
                <a:cs typeface="Courier New" panose="02070309020205020404" pitchFamily="49" charset="0"/>
              </a:rPr>
              <a:t>14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bus_label</a:t>
            </a:r>
            <a:r>
              <a:rPr lang="en-US" sz="900" dirty="0">
                <a:solidFill>
                  <a:schemeClr val="tx2"/>
                </a:solidFill>
                <a:latin typeface="Courier New" panose="02070309020205020404" pitchFamily="49" charset="0"/>
                <a:cs typeface="Courier New" panose="02070309020205020404" pitchFamily="49" charset="0"/>
              </a:rPr>
              <a:t>     U8.VDD1   </a:t>
            </a:r>
          </a:p>
          <a:p>
            <a:r>
              <a:rPr lang="en-US" sz="900" dirty="0">
                <a:solidFill>
                  <a:schemeClr val="tx2"/>
                </a:solidFill>
                <a:latin typeface="Courier New" panose="02070309020205020404" pitchFamily="49" charset="0"/>
                <a:cs typeface="Courier New" panose="02070309020205020404" pitchFamily="49" charset="0"/>
              </a:rPr>
              <a:t>15 </a:t>
            </a:r>
            <a:r>
              <a:rPr lang="en-US" sz="900" dirty="0" err="1">
                <a:solidFill>
                  <a:schemeClr val="tx2"/>
                </a:solidFill>
                <a:latin typeface="Courier New" panose="02070309020205020404" pitchFamily="49" charset="0"/>
                <a:cs typeface="Courier New" panose="02070309020205020404" pitchFamily="49" charset="0"/>
              </a:rPr>
              <a:t>Pin_Rail</a:t>
            </a:r>
            <a:r>
              <a:rPr lang="en-US" sz="900" dirty="0">
                <a:solidFill>
                  <a:schemeClr val="tx2"/>
                </a:solidFill>
                <a:latin typeface="Courier New" panose="02070309020205020404" pitchFamily="49" charset="0"/>
                <a:cs typeface="Courier New" panose="02070309020205020404" pitchFamily="49" charset="0"/>
              </a:rPr>
              <a:t>     </a:t>
            </a:r>
            <a:r>
              <a:rPr lang="en-US" sz="900" dirty="0" err="1">
                <a:solidFill>
                  <a:schemeClr val="tx2"/>
                </a:solidFill>
                <a:latin typeface="Courier New" panose="02070309020205020404" pitchFamily="49" charset="0"/>
                <a:cs typeface="Courier New" panose="02070309020205020404" pitchFamily="49" charset="0"/>
              </a:rPr>
              <a:t>signal_name</a:t>
            </a:r>
            <a:r>
              <a:rPr lang="en-US" sz="900" dirty="0">
                <a:solidFill>
                  <a:schemeClr val="tx2"/>
                </a:solidFill>
                <a:latin typeface="Courier New" panose="02070309020205020404" pitchFamily="49" charset="0"/>
                <a:cs typeface="Courier New" panose="02070309020205020404" pitchFamily="49" charset="0"/>
              </a:rPr>
              <a:t>   U8.VSS</a:t>
            </a:r>
          </a:p>
          <a:p>
            <a:r>
              <a:rPr lang="en-US" sz="900" dirty="0">
                <a:solidFill>
                  <a:schemeClr val="tx2"/>
                </a:solidFill>
                <a:latin typeface="Courier New" panose="02070309020205020404" pitchFamily="49" charset="0"/>
                <a:cs typeface="Courier New" panose="02070309020205020404" pitchFamily="49" charset="0"/>
              </a:rPr>
              <a:t>16 </a:t>
            </a:r>
            <a:r>
              <a:rPr lang="en-US" sz="900" dirty="0" err="1">
                <a:solidFill>
                  <a:schemeClr val="tx2"/>
                </a:solidFill>
                <a:latin typeface="Courier New" panose="02070309020205020404" pitchFamily="49" charset="0"/>
                <a:cs typeface="Courier New" panose="02070309020205020404" pitchFamily="49" charset="0"/>
              </a:rPr>
              <a:t>Pin_I</a:t>
            </a:r>
            <a:r>
              <a:rPr lang="en-US" sz="900" dirty="0">
                <a:solidFill>
                  <a:schemeClr val="tx2"/>
                </a:solidFill>
                <a:latin typeface="Courier New" panose="02070309020205020404" pitchFamily="49" charset="0"/>
                <a:cs typeface="Courier New" panose="02070309020205020404" pitchFamily="49" charset="0"/>
              </a:rPr>
              <a:t>/O      </a:t>
            </a:r>
            <a:r>
              <a:rPr lang="en-US" sz="900" dirty="0" err="1">
                <a:solidFill>
                  <a:schemeClr val="tx2"/>
                </a:solidFill>
                <a:latin typeface="Courier New" panose="02070309020205020404" pitchFamily="49" charset="0"/>
                <a:cs typeface="Courier New" panose="02070309020205020404" pitchFamily="49" charset="0"/>
              </a:rPr>
              <a:t>pin_name</a:t>
            </a:r>
            <a:r>
              <a:rPr lang="en-US" sz="900" dirty="0">
                <a:solidFill>
                  <a:schemeClr val="tx2"/>
                </a:solidFill>
                <a:latin typeface="Courier New" panose="02070309020205020404" pitchFamily="49" charset="0"/>
                <a:cs typeface="Courier New" panose="02070309020205020404" pitchFamily="49" charset="0"/>
              </a:rPr>
              <a:t>      RN13.7</a:t>
            </a:r>
          </a:p>
          <a:p>
            <a:r>
              <a:rPr lang="en-US" sz="900" dirty="0">
                <a:solidFill>
                  <a:schemeClr val="tx2"/>
                </a:solidFill>
                <a:latin typeface="Courier New" panose="02070309020205020404" pitchFamily="49" charset="0"/>
                <a:cs typeface="Courier New" panose="02070309020205020404" pitchFamily="49" charset="0"/>
              </a:rPr>
              <a:t>[End EMD Model]</a:t>
            </a:r>
          </a:p>
          <a:p>
            <a:endParaRPr lang="en-US" sz="900" dirty="0">
              <a:solidFill>
                <a:schemeClr val="tx2"/>
              </a:solidFill>
              <a:latin typeface="Courier New" panose="02070309020205020404" pitchFamily="49" charset="0"/>
              <a:cs typeface="Courier New" panose="02070309020205020404" pitchFamily="49" charset="0"/>
            </a:endParaRPr>
          </a:p>
          <a:p>
            <a:r>
              <a:rPr lang="en-US" sz="900" dirty="0">
                <a:solidFill>
                  <a:schemeClr val="tx2"/>
                </a:solidFill>
                <a:latin typeface="Courier New" panose="02070309020205020404" pitchFamily="49" charset="0"/>
                <a:cs typeface="Courier New" panose="02070309020205020404" pitchFamily="49" charset="0"/>
              </a:rPr>
              <a:t>[End EMD Set]</a:t>
            </a:r>
          </a:p>
          <a:p>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89902490"/>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660</Words>
  <Application>Microsoft Office PowerPoint</Application>
  <PresentationFormat>Widescreen</PresentationFormat>
  <Paragraphs>125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Courier New</vt:lpstr>
      <vt:lpstr>Segoe UI</vt:lpstr>
      <vt:lpstr>Segoe UI Semibold</vt:lpstr>
      <vt:lpstr>Wingdings</vt:lpstr>
      <vt:lpstr>Micron Nov-2015</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2017-02-22T20:50:24Z</dcterms:created>
  <dcterms:modified xsi:type="dcterms:W3CDTF">2020-02-18T22:04:48Z</dcterms:modified>
</cp:coreProperties>
</file>