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9"/>
  </p:notesMasterIdLst>
  <p:sldIdLst>
    <p:sldId id="265" r:id="rId2"/>
    <p:sldId id="269" r:id="rId3"/>
    <p:sldId id="271" r:id="rId4"/>
    <p:sldId id="274" r:id="rId5"/>
    <p:sldId id="272" r:id="rId6"/>
    <p:sldId id="275" r:id="rId7"/>
    <p:sldId id="276"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13" autoAdjust="0"/>
    <p:restoredTop sz="94681" autoAdjust="0"/>
  </p:normalViewPr>
  <p:slideViewPr>
    <p:cSldViewPr snapToGrid="0">
      <p:cViewPr varScale="1">
        <p:scale>
          <a:sx n="110" d="100"/>
          <a:sy n="110" d="100"/>
        </p:scale>
        <p:origin x="1206" y="78"/>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4/13/2020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April 13, 2020</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April 13, 2020</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April 13, 2020</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April 13, 2020</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April 13, 2020</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April 13, 2020</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April 13, 2020</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April 13, 2020</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April 13, 2020</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April 13, 2020</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April 13, 2020</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April 13, 2020</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April 13, 2020</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April 13, 2020</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April 13, 2020</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April 13, 2020</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5.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D66B204-94E3-4B45-BA29-2B6406DFAAA5}"/>
              </a:ext>
            </a:extLst>
          </p:cNvPr>
          <p:cNvSpPr>
            <a:spLocks noGrp="1"/>
          </p:cNvSpPr>
          <p:nvPr>
            <p:ph type="body" sz="quarter" idx="14"/>
          </p:nvPr>
        </p:nvSpPr>
        <p:spPr/>
        <p:txBody>
          <a:bodyPr/>
          <a:lstStyle/>
          <a:p>
            <a:endParaRPr lang="en-US"/>
          </a:p>
        </p:txBody>
      </p:sp>
      <p:sp>
        <p:nvSpPr>
          <p:cNvPr id="3" name="Date Placeholder 2">
            <a:extLst>
              <a:ext uri="{FF2B5EF4-FFF2-40B4-BE49-F238E27FC236}">
                <a16:creationId xmlns:a16="http://schemas.microsoft.com/office/drawing/2014/main" id="{6D7D3FE7-80DD-4E5D-81AE-8E3681BFABFE}"/>
              </a:ext>
            </a:extLst>
          </p:cNvPr>
          <p:cNvSpPr>
            <a:spLocks noGrp="1"/>
          </p:cNvSpPr>
          <p:nvPr>
            <p:ph type="dt" sz="half" idx="2"/>
          </p:nvPr>
        </p:nvSpPr>
        <p:spPr/>
        <p:txBody>
          <a:bodyPr/>
          <a:lstStyle/>
          <a:p>
            <a:r>
              <a:rPr lang="en-US"/>
              <a:t>|  </a:t>
            </a:r>
            <a:fld id="{F55C824C-5440-421F-B1ED-9166A1D48D51}" type="datetime4">
              <a:rPr lang="en-US" smtClean="0"/>
              <a:pPr/>
              <a:t>April 13, 2020</a:t>
            </a:fld>
            <a:endParaRPr dirty="0"/>
          </a:p>
        </p:txBody>
      </p:sp>
      <p:sp>
        <p:nvSpPr>
          <p:cNvPr id="4" name="Slide Number Placeholder 3">
            <a:extLst>
              <a:ext uri="{FF2B5EF4-FFF2-40B4-BE49-F238E27FC236}">
                <a16:creationId xmlns:a16="http://schemas.microsoft.com/office/drawing/2014/main" id="{805601DD-3076-4AD1-B539-D2A9CBF3BC4A}"/>
              </a:ext>
            </a:extLst>
          </p:cNvPr>
          <p:cNvSpPr>
            <a:spLocks noGrp="1"/>
          </p:cNvSpPr>
          <p:nvPr>
            <p:ph type="sldNum" sz="quarter" idx="4"/>
          </p:nvPr>
        </p:nvSpPr>
        <p:spPr/>
        <p:txBody>
          <a:bodyPr/>
          <a:lstStyle/>
          <a:p>
            <a:pPr algn="l"/>
            <a:fld id="{0D904593-1668-4B95-BA96-EF3EF43EDF4E}" type="slidenum">
              <a:rPr lang="en-US" smtClean="0"/>
              <a:pPr algn="l"/>
              <a:t>1</a:t>
            </a:fld>
            <a:endParaRPr lang="en-US" dirty="0"/>
          </a:p>
        </p:txBody>
      </p:sp>
      <p:sp>
        <p:nvSpPr>
          <p:cNvPr id="5" name="Footer Placeholder 4">
            <a:extLst>
              <a:ext uri="{FF2B5EF4-FFF2-40B4-BE49-F238E27FC236}">
                <a16:creationId xmlns:a16="http://schemas.microsoft.com/office/drawing/2014/main" id="{9F2C71F3-8425-4516-8E19-E5D083FCE5F0}"/>
              </a:ext>
            </a:extLst>
          </p:cNvPr>
          <p:cNvSpPr>
            <a:spLocks noGrp="1"/>
          </p:cNvSpPr>
          <p:nvPr>
            <p:ph type="ftr" sz="quarter" idx="15"/>
          </p:nvPr>
        </p:nvSpPr>
        <p:spPr/>
        <p:txBody>
          <a:bodyPr/>
          <a:lstStyle/>
          <a:p>
            <a:r>
              <a:rPr lang="en-US"/>
              <a:t>|  Micron Confidential</a:t>
            </a:r>
            <a:endParaRPr lang="en-US" dirty="0"/>
          </a:p>
        </p:txBody>
      </p:sp>
      <p:sp>
        <p:nvSpPr>
          <p:cNvPr id="6" name="TextBox 5">
            <a:extLst>
              <a:ext uri="{FF2B5EF4-FFF2-40B4-BE49-F238E27FC236}">
                <a16:creationId xmlns:a16="http://schemas.microsoft.com/office/drawing/2014/main" id="{00224163-1D82-41C7-8437-D893EF157F7B}"/>
              </a:ext>
            </a:extLst>
          </p:cNvPr>
          <p:cNvSpPr txBox="1"/>
          <p:nvPr/>
        </p:nvSpPr>
        <p:spPr>
          <a:xfrm>
            <a:off x="1280160" y="1571105"/>
            <a:ext cx="9468196" cy="2185214"/>
          </a:xfrm>
          <a:prstGeom prst="rect">
            <a:avLst/>
          </a:prstGeom>
          <a:noFill/>
        </p:spPr>
        <p:txBody>
          <a:bodyPr wrap="square" rtlCol="0">
            <a:spAutoFit/>
          </a:bodyPr>
          <a:lstStyle/>
          <a:p>
            <a:r>
              <a:rPr lang="en-US" sz="4000" dirty="0">
                <a:latin typeface="Segoe UI" panose="020B0502040204020203" pitchFamily="34" charset="0"/>
                <a:cs typeface="Segoe UI" panose="020B0502040204020203" pitchFamily="34" charset="0"/>
              </a:rPr>
              <a:t>RDIMM Example Figures for BIRD202</a:t>
            </a:r>
          </a:p>
          <a:p>
            <a:endParaRPr lang="en-US" sz="2400" dirty="0">
              <a:latin typeface="Segoe UI" panose="020B0502040204020203" pitchFamily="34" charset="0"/>
              <a:cs typeface="Segoe UI" panose="020B0502040204020203" pitchFamily="34" charset="0"/>
            </a:endParaRPr>
          </a:p>
          <a:p>
            <a:r>
              <a:rPr lang="en-US" sz="2400" dirty="0">
                <a:latin typeface="Segoe UI" panose="020B0502040204020203" pitchFamily="34" charset="0"/>
                <a:cs typeface="Segoe UI" panose="020B0502040204020203" pitchFamily="34" charset="0"/>
              </a:rPr>
              <a:t>Randy Wolff</a:t>
            </a:r>
          </a:p>
          <a:p>
            <a:r>
              <a:rPr lang="en-US" sz="2400" dirty="0">
                <a:latin typeface="Segoe UI" panose="020B0502040204020203" pitchFamily="34" charset="0"/>
                <a:cs typeface="Segoe UI" panose="020B0502040204020203" pitchFamily="34" charset="0"/>
              </a:rPr>
              <a:t>Micron Technology</a:t>
            </a:r>
          </a:p>
          <a:p>
            <a:r>
              <a:rPr lang="en-US" sz="2400" dirty="0">
                <a:latin typeface="Segoe UI" panose="020B0502040204020203" pitchFamily="34" charset="0"/>
                <a:cs typeface="Segoe UI" panose="020B0502040204020203" pitchFamily="34" charset="0"/>
              </a:rPr>
              <a:t>4/13/2020</a:t>
            </a:r>
            <a:endParaRPr lang="en-US"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589017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36B93E2-CBED-4F2D-B0FA-32B2791922CE}"/>
              </a:ext>
            </a:extLst>
          </p:cNvPr>
          <p:cNvSpPr>
            <a:spLocks noGrp="1"/>
          </p:cNvSpPr>
          <p:nvPr>
            <p:ph type="dt" sz="half" idx="2"/>
          </p:nvPr>
        </p:nvSpPr>
        <p:spPr/>
        <p:txBody>
          <a:bodyPr/>
          <a:lstStyle/>
          <a:p>
            <a:r>
              <a:rPr lang="en-US"/>
              <a:t>|  </a:t>
            </a:r>
            <a:fld id="{F55C824C-5440-421F-B1ED-9166A1D48D51}" type="datetime4">
              <a:rPr lang="en-US" smtClean="0"/>
              <a:pPr/>
              <a:t>April 13, 2020</a:t>
            </a:fld>
            <a:endParaRPr dirty="0"/>
          </a:p>
        </p:txBody>
      </p:sp>
      <p:sp>
        <p:nvSpPr>
          <p:cNvPr id="4" name="Slide Number Placeholder 3">
            <a:extLst>
              <a:ext uri="{FF2B5EF4-FFF2-40B4-BE49-F238E27FC236}">
                <a16:creationId xmlns:a16="http://schemas.microsoft.com/office/drawing/2014/main" id="{503CD428-DC19-4BB4-A85F-3EAC5F9CCF2E}"/>
              </a:ext>
            </a:extLst>
          </p:cNvPr>
          <p:cNvSpPr>
            <a:spLocks noGrp="1"/>
          </p:cNvSpPr>
          <p:nvPr>
            <p:ph type="sldNum" sz="quarter" idx="4"/>
          </p:nvPr>
        </p:nvSpPr>
        <p:spPr/>
        <p:txBody>
          <a:bodyPr/>
          <a:lstStyle/>
          <a:p>
            <a:pPr algn="l"/>
            <a:fld id="{0D904593-1668-4B95-BA96-EF3EF43EDF4E}" type="slidenum">
              <a:rPr lang="en-US" smtClean="0"/>
              <a:pPr algn="l"/>
              <a:t>2</a:t>
            </a:fld>
            <a:endParaRPr lang="en-US" dirty="0"/>
          </a:p>
        </p:txBody>
      </p:sp>
      <p:sp>
        <p:nvSpPr>
          <p:cNvPr id="5" name="Footer Placeholder 4">
            <a:extLst>
              <a:ext uri="{FF2B5EF4-FFF2-40B4-BE49-F238E27FC236}">
                <a16:creationId xmlns:a16="http://schemas.microsoft.com/office/drawing/2014/main" id="{856A9559-C805-4D62-814E-0E8B04D6EDB0}"/>
              </a:ext>
            </a:extLst>
          </p:cNvPr>
          <p:cNvSpPr>
            <a:spLocks noGrp="1"/>
          </p:cNvSpPr>
          <p:nvPr>
            <p:ph type="ftr" sz="quarter" idx="15"/>
          </p:nvPr>
        </p:nvSpPr>
        <p:spPr/>
        <p:txBody>
          <a:bodyPr/>
          <a:lstStyle/>
          <a:p>
            <a:r>
              <a:rPr lang="en-US"/>
              <a:t>|  Micron Confidential</a:t>
            </a:r>
            <a:endParaRPr lang="en-US" dirty="0"/>
          </a:p>
        </p:txBody>
      </p:sp>
      <p:sp>
        <p:nvSpPr>
          <p:cNvPr id="10" name="TextBox 9">
            <a:extLst>
              <a:ext uri="{FF2B5EF4-FFF2-40B4-BE49-F238E27FC236}">
                <a16:creationId xmlns:a16="http://schemas.microsoft.com/office/drawing/2014/main" id="{D91035B2-D356-463F-A3AA-1FC23ED770DF}"/>
              </a:ext>
            </a:extLst>
          </p:cNvPr>
          <p:cNvSpPr txBox="1"/>
          <p:nvPr/>
        </p:nvSpPr>
        <p:spPr>
          <a:xfrm>
            <a:off x="4052007" y="4048157"/>
            <a:ext cx="3480550" cy="338554"/>
          </a:xfrm>
          <a:prstGeom prst="rect">
            <a:avLst/>
          </a:prstGeom>
          <a:noFill/>
        </p:spPr>
        <p:txBody>
          <a:bodyPr wrap="square" rtlCol="0">
            <a:spAutoFit/>
          </a:bodyPr>
          <a:lstStyle/>
          <a:p>
            <a:pPr algn="ctr"/>
            <a:r>
              <a:rPr lang="en-US" sz="1600" dirty="0">
                <a:solidFill>
                  <a:schemeClr val="tx2"/>
                </a:solidFill>
                <a:latin typeface="Segoe UI" panose="020B0502040204020203" pitchFamily="34" charset="0"/>
                <a:cs typeface="Segoe UI" panose="020B0502040204020203" pitchFamily="34" charset="0"/>
              </a:rPr>
              <a:t>Connector J1, EMD Pin 211, Net A07</a:t>
            </a:r>
          </a:p>
        </p:txBody>
      </p:sp>
      <p:sp>
        <p:nvSpPr>
          <p:cNvPr id="19" name="TextBox 18">
            <a:extLst>
              <a:ext uri="{FF2B5EF4-FFF2-40B4-BE49-F238E27FC236}">
                <a16:creationId xmlns:a16="http://schemas.microsoft.com/office/drawing/2014/main" id="{4A14E81B-2849-4240-A5E2-E627FD2EB3F7}"/>
              </a:ext>
            </a:extLst>
          </p:cNvPr>
          <p:cNvSpPr txBox="1"/>
          <p:nvPr/>
        </p:nvSpPr>
        <p:spPr>
          <a:xfrm>
            <a:off x="4376040" y="500423"/>
            <a:ext cx="2981596" cy="584775"/>
          </a:xfrm>
          <a:prstGeom prst="rect">
            <a:avLst/>
          </a:prstGeom>
          <a:noFill/>
        </p:spPr>
        <p:txBody>
          <a:bodyPr wrap="square" rtlCol="0">
            <a:spAutoFit/>
          </a:bodyPr>
          <a:lstStyle/>
          <a:p>
            <a:pPr algn="ctr"/>
            <a:r>
              <a:rPr lang="en-US" sz="1600" dirty="0">
                <a:solidFill>
                  <a:schemeClr val="tx2"/>
                </a:solidFill>
                <a:latin typeface="Segoe UI" panose="020B0502040204020203" pitchFamily="34" charset="0"/>
                <a:cs typeface="Segoe UI" panose="020B0502040204020203" pitchFamily="34" charset="0"/>
              </a:rPr>
              <a:t>Designator Pin U3.B11</a:t>
            </a:r>
          </a:p>
          <a:p>
            <a:pPr algn="ctr"/>
            <a:r>
              <a:rPr lang="en-US" sz="1600" dirty="0">
                <a:solidFill>
                  <a:schemeClr val="tx2"/>
                </a:solidFill>
                <a:latin typeface="Segoe UI" panose="020B0502040204020203" pitchFamily="34" charset="0"/>
                <a:cs typeface="Segoe UI" panose="020B0502040204020203" pitchFamily="34" charset="0"/>
              </a:rPr>
              <a:t>Net: BA07</a:t>
            </a:r>
          </a:p>
        </p:txBody>
      </p:sp>
      <p:grpSp>
        <p:nvGrpSpPr>
          <p:cNvPr id="17" name="Group 16">
            <a:extLst>
              <a:ext uri="{FF2B5EF4-FFF2-40B4-BE49-F238E27FC236}">
                <a16:creationId xmlns:a16="http://schemas.microsoft.com/office/drawing/2014/main" id="{D996A662-62FE-4D23-ADF9-5C3094A73119}"/>
              </a:ext>
            </a:extLst>
          </p:cNvPr>
          <p:cNvGrpSpPr/>
          <p:nvPr/>
        </p:nvGrpSpPr>
        <p:grpSpPr>
          <a:xfrm>
            <a:off x="141317" y="1172269"/>
            <a:ext cx="11626222" cy="2782039"/>
            <a:chOff x="2" y="1970294"/>
            <a:chExt cx="11626222" cy="2782039"/>
          </a:xfrm>
        </p:grpSpPr>
        <p:grpSp>
          <p:nvGrpSpPr>
            <p:cNvPr id="8" name="Group 7">
              <a:extLst>
                <a:ext uri="{FF2B5EF4-FFF2-40B4-BE49-F238E27FC236}">
                  <a16:creationId xmlns:a16="http://schemas.microsoft.com/office/drawing/2014/main" id="{D08BDB73-2C21-4A08-8357-89FF3BCDC1B6}"/>
                </a:ext>
              </a:extLst>
            </p:cNvPr>
            <p:cNvGrpSpPr>
              <a:grpSpLocks noChangeAspect="1"/>
            </p:cNvGrpSpPr>
            <p:nvPr/>
          </p:nvGrpSpPr>
          <p:grpSpPr>
            <a:xfrm>
              <a:off x="2" y="1970294"/>
              <a:ext cx="11626222" cy="2782039"/>
              <a:chOff x="0" y="1970288"/>
              <a:chExt cx="15561905" cy="3723809"/>
            </a:xfrm>
          </p:grpSpPr>
          <p:pic>
            <p:nvPicPr>
              <p:cNvPr id="6" name="Picture 5">
                <a:extLst>
                  <a:ext uri="{FF2B5EF4-FFF2-40B4-BE49-F238E27FC236}">
                    <a16:creationId xmlns:a16="http://schemas.microsoft.com/office/drawing/2014/main" id="{2C4C1DFB-443C-479E-B853-37907259BDF0}"/>
                  </a:ext>
                </a:extLst>
              </p:cNvPr>
              <p:cNvPicPr>
                <a:picLocks noChangeAspect="1"/>
              </p:cNvPicPr>
              <p:nvPr/>
            </p:nvPicPr>
            <p:blipFill>
              <a:blip r:embed="rId2"/>
              <a:stretch>
                <a:fillRect/>
              </a:stretch>
            </p:blipFill>
            <p:spPr>
              <a:xfrm>
                <a:off x="0" y="1970288"/>
                <a:ext cx="15561905" cy="3723809"/>
              </a:xfrm>
              <a:prstGeom prst="rect">
                <a:avLst/>
              </a:prstGeom>
            </p:spPr>
          </p:pic>
          <p:pic>
            <p:nvPicPr>
              <p:cNvPr id="9" name="Picture 8">
                <a:extLst>
                  <a:ext uri="{FF2B5EF4-FFF2-40B4-BE49-F238E27FC236}">
                    <a16:creationId xmlns:a16="http://schemas.microsoft.com/office/drawing/2014/main" id="{5FECB49A-99E6-46AF-B74D-61D3F8AC333C}"/>
                  </a:ext>
                </a:extLst>
              </p:cNvPr>
              <p:cNvPicPr>
                <a:picLocks noChangeAspect="1"/>
              </p:cNvPicPr>
              <p:nvPr/>
            </p:nvPicPr>
            <p:blipFill>
              <a:blip r:embed="rId3"/>
              <a:stretch>
                <a:fillRect/>
              </a:stretch>
            </p:blipFill>
            <p:spPr>
              <a:xfrm>
                <a:off x="585714" y="4900877"/>
                <a:ext cx="14390476" cy="780952"/>
              </a:xfrm>
              <a:prstGeom prst="rect">
                <a:avLst/>
              </a:prstGeom>
            </p:spPr>
          </p:pic>
          <p:pic>
            <p:nvPicPr>
              <p:cNvPr id="11" name="Picture 10">
                <a:extLst>
                  <a:ext uri="{FF2B5EF4-FFF2-40B4-BE49-F238E27FC236}">
                    <a16:creationId xmlns:a16="http://schemas.microsoft.com/office/drawing/2014/main" id="{71E181DD-6E19-424D-973F-B7CC34869C6B}"/>
                  </a:ext>
                </a:extLst>
              </p:cNvPr>
              <p:cNvPicPr>
                <a:picLocks noChangeAspect="1"/>
              </p:cNvPicPr>
              <p:nvPr/>
            </p:nvPicPr>
            <p:blipFill>
              <a:blip r:embed="rId4"/>
              <a:stretch>
                <a:fillRect/>
              </a:stretch>
            </p:blipFill>
            <p:spPr>
              <a:xfrm>
                <a:off x="2137488" y="2279912"/>
                <a:ext cx="1809524" cy="2104762"/>
              </a:xfrm>
              <a:prstGeom prst="rect">
                <a:avLst/>
              </a:prstGeom>
            </p:spPr>
          </p:pic>
          <p:pic>
            <p:nvPicPr>
              <p:cNvPr id="12" name="Picture 11">
                <a:extLst>
                  <a:ext uri="{FF2B5EF4-FFF2-40B4-BE49-F238E27FC236}">
                    <a16:creationId xmlns:a16="http://schemas.microsoft.com/office/drawing/2014/main" id="{34A94E9A-804B-41BD-81CC-A9A8042CB92B}"/>
                  </a:ext>
                </a:extLst>
              </p:cNvPr>
              <p:cNvPicPr>
                <a:picLocks noChangeAspect="1"/>
              </p:cNvPicPr>
              <p:nvPr/>
            </p:nvPicPr>
            <p:blipFill>
              <a:blip r:embed="rId4"/>
              <a:stretch>
                <a:fillRect/>
              </a:stretch>
            </p:blipFill>
            <p:spPr>
              <a:xfrm>
                <a:off x="5363762" y="2279912"/>
                <a:ext cx="1809524" cy="2104762"/>
              </a:xfrm>
              <a:prstGeom prst="rect">
                <a:avLst/>
              </a:prstGeom>
            </p:spPr>
          </p:pic>
          <p:pic>
            <p:nvPicPr>
              <p:cNvPr id="13" name="Picture 12">
                <a:extLst>
                  <a:ext uri="{FF2B5EF4-FFF2-40B4-BE49-F238E27FC236}">
                    <a16:creationId xmlns:a16="http://schemas.microsoft.com/office/drawing/2014/main" id="{F8B8E4F8-64EC-40E6-88C6-C1B1E54DF798}"/>
                  </a:ext>
                </a:extLst>
              </p:cNvPr>
              <p:cNvPicPr>
                <a:picLocks noChangeAspect="1"/>
              </p:cNvPicPr>
              <p:nvPr/>
            </p:nvPicPr>
            <p:blipFill>
              <a:blip r:embed="rId4"/>
              <a:stretch>
                <a:fillRect/>
              </a:stretch>
            </p:blipFill>
            <p:spPr>
              <a:xfrm>
                <a:off x="9797743" y="2276394"/>
                <a:ext cx="1809524" cy="2104762"/>
              </a:xfrm>
              <a:prstGeom prst="rect">
                <a:avLst/>
              </a:prstGeom>
            </p:spPr>
          </p:pic>
          <p:pic>
            <p:nvPicPr>
              <p:cNvPr id="14" name="Picture 13">
                <a:extLst>
                  <a:ext uri="{FF2B5EF4-FFF2-40B4-BE49-F238E27FC236}">
                    <a16:creationId xmlns:a16="http://schemas.microsoft.com/office/drawing/2014/main" id="{B6C50C0C-A080-415F-831D-AF5BD0DA17F9}"/>
                  </a:ext>
                </a:extLst>
              </p:cNvPr>
              <p:cNvPicPr>
                <a:picLocks noChangeAspect="1"/>
              </p:cNvPicPr>
              <p:nvPr/>
            </p:nvPicPr>
            <p:blipFill>
              <a:blip r:embed="rId4"/>
              <a:stretch>
                <a:fillRect/>
              </a:stretch>
            </p:blipFill>
            <p:spPr>
              <a:xfrm>
                <a:off x="13024017" y="2273107"/>
                <a:ext cx="1809524" cy="2104762"/>
              </a:xfrm>
              <a:prstGeom prst="rect">
                <a:avLst/>
              </a:prstGeom>
            </p:spPr>
          </p:pic>
          <p:pic>
            <p:nvPicPr>
              <p:cNvPr id="15" name="Picture 14">
                <a:extLst>
                  <a:ext uri="{FF2B5EF4-FFF2-40B4-BE49-F238E27FC236}">
                    <a16:creationId xmlns:a16="http://schemas.microsoft.com/office/drawing/2014/main" id="{622BBEFF-A9F0-4E03-9582-A1DD0FDADAC7}"/>
                  </a:ext>
                </a:extLst>
              </p:cNvPr>
              <p:cNvPicPr>
                <a:picLocks noChangeAspect="1"/>
              </p:cNvPicPr>
              <p:nvPr/>
            </p:nvPicPr>
            <p:blipFill>
              <a:blip r:embed="rId5">
                <a:alphaModFix/>
              </a:blip>
              <a:stretch>
                <a:fillRect/>
              </a:stretch>
            </p:blipFill>
            <p:spPr>
              <a:xfrm>
                <a:off x="7706337" y="2058236"/>
                <a:ext cx="1600000" cy="2666667"/>
              </a:xfrm>
              <a:prstGeom prst="rect">
                <a:avLst/>
              </a:prstGeom>
            </p:spPr>
          </p:pic>
          <p:pic>
            <p:nvPicPr>
              <p:cNvPr id="2" name="Picture 1">
                <a:extLst>
                  <a:ext uri="{FF2B5EF4-FFF2-40B4-BE49-F238E27FC236}">
                    <a16:creationId xmlns:a16="http://schemas.microsoft.com/office/drawing/2014/main" id="{F630467B-D96E-4AD2-84DB-A1F108E55D8A}"/>
                  </a:ext>
                </a:extLst>
              </p:cNvPr>
              <p:cNvPicPr>
                <a:picLocks noChangeAspect="1"/>
              </p:cNvPicPr>
              <p:nvPr/>
            </p:nvPicPr>
            <p:blipFill>
              <a:blip r:embed="rId6">
                <a:alphaModFix amt="57000"/>
              </a:blip>
              <a:stretch>
                <a:fillRect/>
              </a:stretch>
            </p:blipFill>
            <p:spPr>
              <a:xfrm>
                <a:off x="6920569" y="4300882"/>
                <a:ext cx="904762" cy="1295238"/>
              </a:xfrm>
              <a:prstGeom prst="rect">
                <a:avLst/>
              </a:prstGeom>
            </p:spPr>
          </p:pic>
          <p:pic>
            <p:nvPicPr>
              <p:cNvPr id="7" name="Picture 6">
                <a:extLst>
                  <a:ext uri="{FF2B5EF4-FFF2-40B4-BE49-F238E27FC236}">
                    <a16:creationId xmlns:a16="http://schemas.microsoft.com/office/drawing/2014/main" id="{521679E7-3E25-4E69-AE49-DA0FF5489A15}"/>
                  </a:ext>
                </a:extLst>
              </p:cNvPr>
              <p:cNvPicPr>
                <a:picLocks noChangeAspect="1"/>
              </p:cNvPicPr>
              <p:nvPr/>
            </p:nvPicPr>
            <p:blipFill>
              <a:blip r:embed="rId7">
                <a:alphaModFix amt="50000"/>
              </a:blip>
              <a:stretch>
                <a:fillRect/>
              </a:stretch>
            </p:blipFill>
            <p:spPr>
              <a:xfrm>
                <a:off x="8719354" y="2113667"/>
                <a:ext cx="5133333" cy="485714"/>
              </a:xfrm>
              <a:prstGeom prst="rect">
                <a:avLst/>
              </a:prstGeom>
            </p:spPr>
          </p:pic>
        </p:grpSp>
        <p:sp>
          <p:nvSpPr>
            <p:cNvPr id="25" name="TextBox 24">
              <a:extLst>
                <a:ext uri="{FF2B5EF4-FFF2-40B4-BE49-F238E27FC236}">
                  <a16:creationId xmlns:a16="http://schemas.microsoft.com/office/drawing/2014/main" id="{1632342E-EC2A-47CD-87B9-F4E0E4B8CB08}"/>
                </a:ext>
              </a:extLst>
            </p:cNvPr>
            <p:cNvSpPr txBox="1"/>
            <p:nvPr/>
          </p:nvSpPr>
          <p:spPr>
            <a:xfrm>
              <a:off x="6159142" y="2838449"/>
              <a:ext cx="516866" cy="338554"/>
            </a:xfrm>
            <a:prstGeom prst="rect">
              <a:avLst/>
            </a:prstGeom>
            <a:noFill/>
          </p:spPr>
          <p:txBody>
            <a:bodyPr wrap="square" rtlCol="0">
              <a:spAutoFit/>
            </a:bodyPr>
            <a:lstStyle/>
            <a:p>
              <a:r>
                <a:rPr lang="en-US" sz="1600" dirty="0">
                  <a:solidFill>
                    <a:schemeClr val="tx2"/>
                  </a:solidFill>
                  <a:latin typeface="Segoe UI" panose="020B0502040204020203" pitchFamily="34" charset="0"/>
                  <a:cs typeface="Segoe UI" panose="020B0502040204020203" pitchFamily="34" charset="0"/>
                </a:rPr>
                <a:t>U3</a:t>
              </a:r>
            </a:p>
          </p:txBody>
        </p:sp>
        <p:sp>
          <p:nvSpPr>
            <p:cNvPr id="26" name="TextBox 25">
              <a:extLst>
                <a:ext uri="{FF2B5EF4-FFF2-40B4-BE49-F238E27FC236}">
                  <a16:creationId xmlns:a16="http://schemas.microsoft.com/office/drawing/2014/main" id="{ADE716B6-CCEF-4029-B988-DCDBAD1686B1}"/>
                </a:ext>
              </a:extLst>
            </p:cNvPr>
            <p:cNvSpPr txBox="1"/>
            <p:nvPr/>
          </p:nvSpPr>
          <p:spPr>
            <a:xfrm>
              <a:off x="7778285" y="2838449"/>
              <a:ext cx="516866" cy="338554"/>
            </a:xfrm>
            <a:prstGeom prst="rect">
              <a:avLst/>
            </a:prstGeom>
            <a:noFill/>
          </p:spPr>
          <p:txBody>
            <a:bodyPr wrap="square" rtlCol="0">
              <a:spAutoFit/>
            </a:bodyPr>
            <a:lstStyle/>
            <a:p>
              <a:r>
                <a:rPr lang="en-US" sz="1600" dirty="0">
                  <a:solidFill>
                    <a:schemeClr val="tx2"/>
                  </a:solidFill>
                  <a:latin typeface="Segoe UI" panose="020B0502040204020203" pitchFamily="34" charset="0"/>
                  <a:cs typeface="Segoe UI" panose="020B0502040204020203" pitchFamily="34" charset="0"/>
                </a:rPr>
                <a:t>U4</a:t>
              </a:r>
            </a:p>
          </p:txBody>
        </p:sp>
        <p:sp>
          <p:nvSpPr>
            <p:cNvPr id="27" name="TextBox 26">
              <a:extLst>
                <a:ext uri="{FF2B5EF4-FFF2-40B4-BE49-F238E27FC236}">
                  <a16:creationId xmlns:a16="http://schemas.microsoft.com/office/drawing/2014/main" id="{7226002D-CC29-4447-8667-1BDB7B796356}"/>
                </a:ext>
              </a:extLst>
            </p:cNvPr>
            <p:cNvSpPr txBox="1"/>
            <p:nvPr/>
          </p:nvSpPr>
          <p:spPr>
            <a:xfrm>
              <a:off x="10210212" y="2838449"/>
              <a:ext cx="516866" cy="338554"/>
            </a:xfrm>
            <a:prstGeom prst="rect">
              <a:avLst/>
            </a:prstGeom>
            <a:noFill/>
          </p:spPr>
          <p:txBody>
            <a:bodyPr wrap="square" rtlCol="0">
              <a:spAutoFit/>
            </a:bodyPr>
            <a:lstStyle/>
            <a:p>
              <a:r>
                <a:rPr lang="en-US" sz="1600" dirty="0">
                  <a:solidFill>
                    <a:schemeClr val="tx2"/>
                  </a:solidFill>
                  <a:latin typeface="Segoe UI" panose="020B0502040204020203" pitchFamily="34" charset="0"/>
                  <a:cs typeface="Segoe UI" panose="020B0502040204020203" pitchFamily="34" charset="0"/>
                </a:rPr>
                <a:t>U5</a:t>
              </a:r>
            </a:p>
          </p:txBody>
        </p:sp>
        <p:sp>
          <p:nvSpPr>
            <p:cNvPr id="28" name="TextBox 27">
              <a:extLst>
                <a:ext uri="{FF2B5EF4-FFF2-40B4-BE49-F238E27FC236}">
                  <a16:creationId xmlns:a16="http://schemas.microsoft.com/office/drawing/2014/main" id="{A5DC9655-6313-4219-8BDC-9C430B317C07}"/>
                </a:ext>
              </a:extLst>
            </p:cNvPr>
            <p:cNvSpPr txBox="1"/>
            <p:nvPr/>
          </p:nvSpPr>
          <p:spPr>
            <a:xfrm>
              <a:off x="2086090" y="2842704"/>
              <a:ext cx="516866" cy="338554"/>
            </a:xfrm>
            <a:prstGeom prst="rect">
              <a:avLst/>
            </a:prstGeom>
            <a:noFill/>
          </p:spPr>
          <p:txBody>
            <a:bodyPr wrap="square" rtlCol="0">
              <a:spAutoFit/>
            </a:bodyPr>
            <a:lstStyle/>
            <a:p>
              <a:r>
                <a:rPr lang="en-US" sz="1600" dirty="0">
                  <a:solidFill>
                    <a:schemeClr val="tx2"/>
                  </a:solidFill>
                  <a:latin typeface="Segoe UI" panose="020B0502040204020203" pitchFamily="34" charset="0"/>
                  <a:cs typeface="Segoe UI" panose="020B0502040204020203" pitchFamily="34" charset="0"/>
                </a:rPr>
                <a:t>U1</a:t>
              </a:r>
            </a:p>
          </p:txBody>
        </p:sp>
        <p:sp>
          <p:nvSpPr>
            <p:cNvPr id="29" name="TextBox 28">
              <a:extLst>
                <a:ext uri="{FF2B5EF4-FFF2-40B4-BE49-F238E27FC236}">
                  <a16:creationId xmlns:a16="http://schemas.microsoft.com/office/drawing/2014/main" id="{0A50C46E-F4D9-4279-841A-9720084458CE}"/>
                </a:ext>
              </a:extLst>
            </p:cNvPr>
            <p:cNvSpPr txBox="1"/>
            <p:nvPr/>
          </p:nvSpPr>
          <p:spPr>
            <a:xfrm>
              <a:off x="4452846" y="2839829"/>
              <a:ext cx="516866" cy="338554"/>
            </a:xfrm>
            <a:prstGeom prst="rect">
              <a:avLst/>
            </a:prstGeom>
            <a:noFill/>
          </p:spPr>
          <p:txBody>
            <a:bodyPr wrap="square" rtlCol="0">
              <a:spAutoFit/>
            </a:bodyPr>
            <a:lstStyle/>
            <a:p>
              <a:r>
                <a:rPr lang="en-US" sz="1600" dirty="0">
                  <a:solidFill>
                    <a:schemeClr val="tx2"/>
                  </a:solidFill>
                  <a:latin typeface="Segoe UI" panose="020B0502040204020203" pitchFamily="34" charset="0"/>
                  <a:cs typeface="Segoe UI" panose="020B0502040204020203" pitchFamily="34" charset="0"/>
                </a:rPr>
                <a:t>U2</a:t>
              </a:r>
            </a:p>
          </p:txBody>
        </p:sp>
      </p:grpSp>
      <p:cxnSp>
        <p:nvCxnSpPr>
          <p:cNvPr id="18" name="Straight Arrow Connector 17">
            <a:extLst>
              <a:ext uri="{FF2B5EF4-FFF2-40B4-BE49-F238E27FC236}">
                <a16:creationId xmlns:a16="http://schemas.microsoft.com/office/drawing/2014/main" id="{9C090D34-EF5C-445A-8D0B-64C8C8DFACB4}"/>
              </a:ext>
            </a:extLst>
          </p:cNvPr>
          <p:cNvCxnSpPr>
            <a:cxnSpLocks/>
          </p:cNvCxnSpPr>
          <p:nvPr/>
        </p:nvCxnSpPr>
        <p:spPr>
          <a:xfrm>
            <a:off x="6300457" y="1028572"/>
            <a:ext cx="355046" cy="35743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18746C46-BC3A-439F-BF49-E242CB646E78}"/>
              </a:ext>
            </a:extLst>
          </p:cNvPr>
          <p:cNvCxnSpPr>
            <a:cxnSpLocks/>
          </p:cNvCxnSpPr>
          <p:nvPr/>
        </p:nvCxnSpPr>
        <p:spPr>
          <a:xfrm flipH="1" flipV="1">
            <a:off x="5410206" y="3745181"/>
            <a:ext cx="180474" cy="27185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7E6D059E-D4C3-44D3-A0A3-E94582160C6E}"/>
              </a:ext>
            </a:extLst>
          </p:cNvPr>
          <p:cNvSpPr/>
          <p:nvPr/>
        </p:nvSpPr>
        <p:spPr>
          <a:xfrm>
            <a:off x="59961" y="500423"/>
            <a:ext cx="11812249" cy="3980137"/>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2" name="TextBox 31">
            <a:extLst>
              <a:ext uri="{FF2B5EF4-FFF2-40B4-BE49-F238E27FC236}">
                <a16:creationId xmlns:a16="http://schemas.microsoft.com/office/drawing/2014/main" id="{8D191784-2775-4361-BB71-3A3B76E267F0}"/>
              </a:ext>
            </a:extLst>
          </p:cNvPr>
          <p:cNvSpPr txBox="1"/>
          <p:nvPr/>
        </p:nvSpPr>
        <p:spPr>
          <a:xfrm>
            <a:off x="2370292" y="4675352"/>
            <a:ext cx="8570422" cy="1384995"/>
          </a:xfrm>
          <a:prstGeom prst="rect">
            <a:avLst/>
          </a:prstGeom>
          <a:noFill/>
        </p:spPr>
        <p:txBody>
          <a:bodyPr wrap="square" rtlCol="0">
            <a:spAutoFit/>
          </a:bodyPr>
          <a:lstStyle/>
          <a:p>
            <a:r>
              <a:rPr lang="en-US" sz="1400" dirty="0">
                <a:latin typeface="Segoe UI" panose="020B0502040204020203" pitchFamily="34" charset="0"/>
                <a:cs typeface="Segoe UI" panose="020B0502040204020203" pitchFamily="34" charset="0"/>
              </a:rPr>
              <a:t>Figure X: DDR4 Registered DIMM containing DRAM components labeled by designators U1, U2, U4, U5 (front side) and U7-U11 (back side, not seen) and a Register component labeled by designator U3.</a:t>
            </a:r>
          </a:p>
          <a:p>
            <a:endParaRPr lang="en-US" sz="1400" dirty="0">
              <a:latin typeface="Segoe UI" panose="020B0502040204020203" pitchFamily="34" charset="0"/>
              <a:cs typeface="Segoe UI" panose="020B0502040204020203" pitchFamily="34" charset="0"/>
            </a:endParaRPr>
          </a:p>
          <a:p>
            <a:r>
              <a:rPr lang="en-US" sz="1400" dirty="0">
                <a:latin typeface="Segoe UI" panose="020B0502040204020203" pitchFamily="34" charset="0"/>
                <a:cs typeface="Segoe UI" panose="020B0502040204020203" pitchFamily="34" charset="0"/>
              </a:rPr>
              <a:t>Also shown is pre-register Net A07 connecting from an EMD Pin to a Designator Pin of designator U3 and post-register net BA07 connecting from a Designator Pin of designator U3 to Designator Pins of designators U4, U5, U7, and U8 as well as termination resistor RN13 connecting to the VTT rail.</a:t>
            </a:r>
          </a:p>
        </p:txBody>
      </p:sp>
    </p:spTree>
    <p:extLst>
      <p:ext uri="{BB962C8B-B14F-4D97-AF65-F5344CB8AC3E}">
        <p14:creationId xmlns:p14="http://schemas.microsoft.com/office/powerpoint/2010/main" val="3747094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C666EA5-B409-41B6-BD94-1E17A628C528}"/>
              </a:ext>
            </a:extLst>
          </p:cNvPr>
          <p:cNvSpPr>
            <a:spLocks noGrp="1"/>
          </p:cNvSpPr>
          <p:nvPr>
            <p:ph type="body" sz="quarter" idx="14"/>
          </p:nvPr>
        </p:nvSpPr>
        <p:spPr/>
        <p:txBody>
          <a:bodyPr/>
          <a:lstStyle/>
          <a:p>
            <a:endParaRPr lang="en-US"/>
          </a:p>
        </p:txBody>
      </p:sp>
      <p:sp>
        <p:nvSpPr>
          <p:cNvPr id="3" name="Date Placeholder 2">
            <a:extLst>
              <a:ext uri="{FF2B5EF4-FFF2-40B4-BE49-F238E27FC236}">
                <a16:creationId xmlns:a16="http://schemas.microsoft.com/office/drawing/2014/main" id="{99BFF9E9-13A3-4006-B061-4BCDBA656511}"/>
              </a:ext>
            </a:extLst>
          </p:cNvPr>
          <p:cNvSpPr>
            <a:spLocks noGrp="1"/>
          </p:cNvSpPr>
          <p:nvPr>
            <p:ph type="dt" sz="half" idx="2"/>
          </p:nvPr>
        </p:nvSpPr>
        <p:spPr/>
        <p:txBody>
          <a:bodyPr/>
          <a:lstStyle/>
          <a:p>
            <a:r>
              <a:rPr lang="en-US"/>
              <a:t>|  </a:t>
            </a:r>
            <a:fld id="{F55C824C-5440-421F-B1ED-9166A1D48D51}" type="datetime4">
              <a:rPr lang="en-US" smtClean="0"/>
              <a:pPr/>
              <a:t>April 13, 2020</a:t>
            </a:fld>
            <a:endParaRPr dirty="0"/>
          </a:p>
        </p:txBody>
      </p:sp>
      <p:sp>
        <p:nvSpPr>
          <p:cNvPr id="4" name="Slide Number Placeholder 3">
            <a:extLst>
              <a:ext uri="{FF2B5EF4-FFF2-40B4-BE49-F238E27FC236}">
                <a16:creationId xmlns:a16="http://schemas.microsoft.com/office/drawing/2014/main" id="{62EA5B04-5E24-432F-B472-C40F979BD531}"/>
              </a:ext>
            </a:extLst>
          </p:cNvPr>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5" name="Footer Placeholder 4">
            <a:extLst>
              <a:ext uri="{FF2B5EF4-FFF2-40B4-BE49-F238E27FC236}">
                <a16:creationId xmlns:a16="http://schemas.microsoft.com/office/drawing/2014/main" id="{8026EFC8-E612-47A6-A016-B83FDE58FA63}"/>
              </a:ext>
            </a:extLst>
          </p:cNvPr>
          <p:cNvSpPr>
            <a:spLocks noGrp="1"/>
          </p:cNvSpPr>
          <p:nvPr>
            <p:ph type="ftr" sz="quarter" idx="15"/>
          </p:nvPr>
        </p:nvSpPr>
        <p:spPr/>
        <p:txBody>
          <a:bodyPr/>
          <a:lstStyle/>
          <a:p>
            <a:r>
              <a:rPr lang="en-US"/>
              <a:t>|  Micron Confidential</a:t>
            </a:r>
            <a:endParaRPr lang="en-US" dirty="0"/>
          </a:p>
        </p:txBody>
      </p:sp>
      <p:grpSp>
        <p:nvGrpSpPr>
          <p:cNvPr id="37" name="Group 36">
            <a:extLst>
              <a:ext uri="{FF2B5EF4-FFF2-40B4-BE49-F238E27FC236}">
                <a16:creationId xmlns:a16="http://schemas.microsoft.com/office/drawing/2014/main" id="{1C287730-4A32-46D6-AB89-4F4AEBC9B8DD}"/>
              </a:ext>
            </a:extLst>
          </p:cNvPr>
          <p:cNvGrpSpPr/>
          <p:nvPr/>
        </p:nvGrpSpPr>
        <p:grpSpPr>
          <a:xfrm>
            <a:off x="4639678" y="390698"/>
            <a:ext cx="3411407" cy="3536106"/>
            <a:chOff x="4174165" y="1512916"/>
            <a:chExt cx="3411407" cy="3536106"/>
          </a:xfrm>
        </p:grpSpPr>
        <p:pic>
          <p:nvPicPr>
            <p:cNvPr id="6" name="Picture 5">
              <a:extLst>
                <a:ext uri="{FF2B5EF4-FFF2-40B4-BE49-F238E27FC236}">
                  <a16:creationId xmlns:a16="http://schemas.microsoft.com/office/drawing/2014/main" id="{0649B311-E04E-4916-9ECE-D376557F6466}"/>
                </a:ext>
              </a:extLst>
            </p:cNvPr>
            <p:cNvPicPr>
              <a:picLocks noChangeAspect="1"/>
            </p:cNvPicPr>
            <p:nvPr/>
          </p:nvPicPr>
          <p:blipFill>
            <a:blip r:embed="rId2"/>
            <a:stretch>
              <a:fillRect/>
            </a:stretch>
          </p:blipFill>
          <p:spPr>
            <a:xfrm>
              <a:off x="4503678" y="1619088"/>
              <a:ext cx="2752381" cy="2971429"/>
            </a:xfrm>
            <a:prstGeom prst="rect">
              <a:avLst/>
            </a:prstGeom>
          </p:spPr>
        </p:pic>
        <p:cxnSp>
          <p:nvCxnSpPr>
            <p:cNvPr id="7" name="Straight Arrow Connector 6">
              <a:extLst>
                <a:ext uri="{FF2B5EF4-FFF2-40B4-BE49-F238E27FC236}">
                  <a16:creationId xmlns:a16="http://schemas.microsoft.com/office/drawing/2014/main" id="{0E04A0A6-5C05-4B62-9330-C59EA004145F}"/>
                </a:ext>
              </a:extLst>
            </p:cNvPr>
            <p:cNvCxnSpPr>
              <a:cxnSpLocks/>
            </p:cNvCxnSpPr>
            <p:nvPr/>
          </p:nvCxnSpPr>
          <p:spPr>
            <a:xfrm flipH="1" flipV="1">
              <a:off x="5240445" y="4173807"/>
              <a:ext cx="206088" cy="52880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69E66A3B-19C5-48CF-A676-8FAE160E34EC}"/>
                </a:ext>
              </a:extLst>
            </p:cNvPr>
            <p:cNvSpPr txBox="1"/>
            <p:nvPr/>
          </p:nvSpPr>
          <p:spPr>
            <a:xfrm>
              <a:off x="4534518" y="4650492"/>
              <a:ext cx="2134477" cy="338554"/>
            </a:xfrm>
            <a:prstGeom prst="rect">
              <a:avLst/>
            </a:prstGeom>
            <a:noFill/>
          </p:spPr>
          <p:txBody>
            <a:bodyPr wrap="square" rtlCol="0">
              <a:spAutoFit/>
            </a:bodyPr>
            <a:lstStyle/>
            <a:p>
              <a:pPr algn="ctr"/>
              <a:r>
                <a:rPr lang="en-US" sz="1600" dirty="0">
                  <a:solidFill>
                    <a:schemeClr val="tx2"/>
                  </a:solidFill>
                  <a:latin typeface="Segoe UI" panose="020B0502040204020203" pitchFamily="34" charset="0"/>
                  <a:cs typeface="Segoe UI" panose="020B0502040204020203" pitchFamily="34" charset="0"/>
                </a:rPr>
                <a:t>EMD Pin 211</a:t>
              </a:r>
            </a:p>
          </p:txBody>
        </p:sp>
        <p:sp>
          <p:nvSpPr>
            <p:cNvPr id="9" name="TextBox 8">
              <a:extLst>
                <a:ext uri="{FF2B5EF4-FFF2-40B4-BE49-F238E27FC236}">
                  <a16:creationId xmlns:a16="http://schemas.microsoft.com/office/drawing/2014/main" id="{2BB0D90C-925F-461E-A723-18E743187451}"/>
                </a:ext>
              </a:extLst>
            </p:cNvPr>
            <p:cNvSpPr txBox="1"/>
            <p:nvPr/>
          </p:nvSpPr>
          <p:spPr>
            <a:xfrm>
              <a:off x="4429357" y="3074479"/>
              <a:ext cx="518201" cy="261610"/>
            </a:xfrm>
            <a:prstGeom prst="rect">
              <a:avLst/>
            </a:prstGeom>
            <a:noFill/>
          </p:spPr>
          <p:txBody>
            <a:bodyPr wrap="square" rtlCol="0">
              <a:spAutoFit/>
            </a:bodyPr>
            <a:lstStyle/>
            <a:p>
              <a:r>
                <a:rPr lang="en-US" sz="1100" dirty="0">
                  <a:solidFill>
                    <a:schemeClr val="tx2"/>
                  </a:solidFill>
                  <a:latin typeface="Segoe UI" panose="020B0502040204020203" pitchFamily="34" charset="0"/>
                  <a:cs typeface="Segoe UI" panose="020B0502040204020203" pitchFamily="34" charset="0"/>
                </a:rPr>
                <a:t>R123</a:t>
              </a:r>
            </a:p>
          </p:txBody>
        </p:sp>
        <p:cxnSp>
          <p:nvCxnSpPr>
            <p:cNvPr id="10" name="Straight Arrow Connector 9">
              <a:extLst>
                <a:ext uri="{FF2B5EF4-FFF2-40B4-BE49-F238E27FC236}">
                  <a16:creationId xmlns:a16="http://schemas.microsoft.com/office/drawing/2014/main" id="{6E10413B-4084-48DB-9154-1AB74DB470FC}"/>
                </a:ext>
              </a:extLst>
            </p:cNvPr>
            <p:cNvCxnSpPr>
              <a:cxnSpLocks/>
            </p:cNvCxnSpPr>
            <p:nvPr/>
          </p:nvCxnSpPr>
          <p:spPr>
            <a:xfrm flipH="1" flipV="1">
              <a:off x="5552851" y="3146367"/>
              <a:ext cx="327017" cy="46450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6203A1FD-62BB-4D98-8B71-92A15F3965BB}"/>
                </a:ext>
              </a:extLst>
            </p:cNvPr>
            <p:cNvSpPr txBox="1"/>
            <p:nvPr/>
          </p:nvSpPr>
          <p:spPr>
            <a:xfrm>
              <a:off x="5818773" y="3511114"/>
              <a:ext cx="872971" cy="261610"/>
            </a:xfrm>
            <a:prstGeom prst="rect">
              <a:avLst/>
            </a:prstGeom>
            <a:noFill/>
          </p:spPr>
          <p:txBody>
            <a:bodyPr wrap="square" rtlCol="0">
              <a:spAutoFit/>
            </a:bodyPr>
            <a:lstStyle/>
            <a:p>
              <a:r>
                <a:rPr lang="en-US" sz="1100" dirty="0">
                  <a:solidFill>
                    <a:schemeClr val="tx2"/>
                  </a:solidFill>
                  <a:latin typeface="Segoe UI" panose="020B0502040204020203" pitchFamily="34" charset="0"/>
                  <a:cs typeface="Segoe UI" panose="020B0502040204020203" pitchFamily="34" charset="0"/>
                </a:rPr>
                <a:t>Net A07r</a:t>
              </a:r>
            </a:p>
          </p:txBody>
        </p:sp>
        <p:cxnSp>
          <p:nvCxnSpPr>
            <p:cNvPr id="15" name="Straight Arrow Connector 14">
              <a:extLst>
                <a:ext uri="{FF2B5EF4-FFF2-40B4-BE49-F238E27FC236}">
                  <a16:creationId xmlns:a16="http://schemas.microsoft.com/office/drawing/2014/main" id="{E504C22E-592F-4513-871B-4A254E7E3DCC}"/>
                </a:ext>
              </a:extLst>
            </p:cNvPr>
            <p:cNvCxnSpPr>
              <a:cxnSpLocks/>
            </p:cNvCxnSpPr>
            <p:nvPr/>
          </p:nvCxnSpPr>
          <p:spPr>
            <a:xfrm>
              <a:off x="4807258" y="3700110"/>
              <a:ext cx="323095" cy="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DDAE7A27-88B5-41B9-8E37-6D8153712FA2}"/>
                </a:ext>
              </a:extLst>
            </p:cNvPr>
            <p:cNvSpPr txBox="1"/>
            <p:nvPr/>
          </p:nvSpPr>
          <p:spPr>
            <a:xfrm>
              <a:off x="4174165" y="3569305"/>
              <a:ext cx="720706" cy="261610"/>
            </a:xfrm>
            <a:prstGeom prst="rect">
              <a:avLst/>
            </a:prstGeom>
            <a:noFill/>
          </p:spPr>
          <p:txBody>
            <a:bodyPr wrap="square" rtlCol="0">
              <a:spAutoFit/>
            </a:bodyPr>
            <a:lstStyle/>
            <a:p>
              <a:r>
                <a:rPr lang="en-US" sz="1100" dirty="0">
                  <a:solidFill>
                    <a:schemeClr val="tx2"/>
                  </a:solidFill>
                  <a:latin typeface="Segoe UI" panose="020B0502040204020203" pitchFamily="34" charset="0"/>
                  <a:cs typeface="Segoe UI" panose="020B0502040204020203" pitchFamily="34" charset="0"/>
                </a:rPr>
                <a:t>Net A07</a:t>
              </a:r>
            </a:p>
          </p:txBody>
        </p:sp>
        <p:cxnSp>
          <p:nvCxnSpPr>
            <p:cNvPr id="26" name="Straight Arrow Connector 25">
              <a:extLst>
                <a:ext uri="{FF2B5EF4-FFF2-40B4-BE49-F238E27FC236}">
                  <a16:creationId xmlns:a16="http://schemas.microsoft.com/office/drawing/2014/main" id="{A9B82475-3544-4AFF-9A3B-3C00CB133036}"/>
                </a:ext>
              </a:extLst>
            </p:cNvPr>
            <p:cNvCxnSpPr>
              <a:cxnSpLocks/>
            </p:cNvCxnSpPr>
            <p:nvPr/>
          </p:nvCxnSpPr>
          <p:spPr>
            <a:xfrm>
              <a:off x="4861619" y="3227296"/>
              <a:ext cx="171878" cy="18919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3DBCFFB6-7661-41A7-965E-5438FAB957F9}"/>
                </a:ext>
              </a:extLst>
            </p:cNvPr>
            <p:cNvSpPr txBox="1"/>
            <p:nvPr/>
          </p:nvSpPr>
          <p:spPr>
            <a:xfrm>
              <a:off x="6004422" y="2272714"/>
              <a:ext cx="1581150" cy="584775"/>
            </a:xfrm>
            <a:prstGeom prst="rect">
              <a:avLst/>
            </a:prstGeom>
            <a:noFill/>
          </p:spPr>
          <p:txBody>
            <a:bodyPr wrap="square" rtlCol="0">
              <a:spAutoFit/>
            </a:bodyPr>
            <a:lstStyle/>
            <a:p>
              <a:pPr algn="ctr"/>
              <a:r>
                <a:rPr lang="en-US" sz="1600" dirty="0">
                  <a:solidFill>
                    <a:schemeClr val="tx2"/>
                  </a:solidFill>
                  <a:latin typeface="Segoe UI" panose="020B0502040204020203" pitchFamily="34" charset="0"/>
                  <a:cs typeface="Segoe UI" panose="020B0502040204020203" pitchFamily="34" charset="0"/>
                </a:rPr>
                <a:t>Designator Pin</a:t>
              </a:r>
            </a:p>
            <a:p>
              <a:pPr algn="ctr"/>
              <a:r>
                <a:rPr lang="en-US" sz="1600" dirty="0">
                  <a:solidFill>
                    <a:schemeClr val="tx2"/>
                  </a:solidFill>
                  <a:latin typeface="Segoe UI" panose="020B0502040204020203" pitchFamily="34" charset="0"/>
                  <a:cs typeface="Segoe UI" panose="020B0502040204020203" pitchFamily="34" charset="0"/>
                </a:rPr>
                <a:t>U3.W1</a:t>
              </a:r>
            </a:p>
          </p:txBody>
        </p:sp>
        <p:cxnSp>
          <p:nvCxnSpPr>
            <p:cNvPr id="33" name="Straight Arrow Connector 32">
              <a:extLst>
                <a:ext uri="{FF2B5EF4-FFF2-40B4-BE49-F238E27FC236}">
                  <a16:creationId xmlns:a16="http://schemas.microsoft.com/office/drawing/2014/main" id="{80AEDABD-5F01-4BA4-A7F3-FD1A654DFEF2}"/>
                </a:ext>
              </a:extLst>
            </p:cNvPr>
            <p:cNvCxnSpPr>
              <a:cxnSpLocks/>
            </p:cNvCxnSpPr>
            <p:nvPr/>
          </p:nvCxnSpPr>
          <p:spPr>
            <a:xfrm flipH="1">
              <a:off x="6089045" y="2701634"/>
              <a:ext cx="196711" cy="34081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7C9C2733-2F60-4B96-9EC4-DD942385A0E2}"/>
                </a:ext>
              </a:extLst>
            </p:cNvPr>
            <p:cNvSpPr/>
            <p:nvPr/>
          </p:nvSpPr>
          <p:spPr>
            <a:xfrm>
              <a:off x="4174166" y="1512916"/>
              <a:ext cx="3340540" cy="3536106"/>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grpSp>
      <p:sp>
        <p:nvSpPr>
          <p:cNvPr id="38" name="TextBox 37">
            <a:extLst>
              <a:ext uri="{FF2B5EF4-FFF2-40B4-BE49-F238E27FC236}">
                <a16:creationId xmlns:a16="http://schemas.microsoft.com/office/drawing/2014/main" id="{E0EB988F-A890-41F3-832C-CA8D6BABD1A7}"/>
              </a:ext>
            </a:extLst>
          </p:cNvPr>
          <p:cNvSpPr txBox="1"/>
          <p:nvPr/>
        </p:nvSpPr>
        <p:spPr>
          <a:xfrm>
            <a:off x="2369127" y="4538749"/>
            <a:ext cx="8570422" cy="1815882"/>
          </a:xfrm>
          <a:prstGeom prst="rect">
            <a:avLst/>
          </a:prstGeom>
          <a:noFill/>
        </p:spPr>
        <p:txBody>
          <a:bodyPr wrap="square" rtlCol="0">
            <a:spAutoFit/>
          </a:bodyPr>
          <a:lstStyle/>
          <a:p>
            <a:r>
              <a:rPr lang="en-US" sz="1400" dirty="0">
                <a:latin typeface="Segoe UI" panose="020B0502040204020203" pitchFamily="34" charset="0"/>
                <a:cs typeface="Segoe UI" panose="020B0502040204020203" pitchFamily="34" charset="0"/>
              </a:rPr>
              <a:t>Figure Y (Zoomed area of Figure X)</a:t>
            </a:r>
          </a:p>
          <a:p>
            <a:endParaRPr lang="en-US" sz="1400" dirty="0">
              <a:latin typeface="Segoe UI" panose="020B0502040204020203" pitchFamily="34" charset="0"/>
              <a:cs typeface="Segoe UI" panose="020B0502040204020203" pitchFamily="34" charset="0"/>
            </a:endParaRPr>
          </a:p>
          <a:p>
            <a:r>
              <a:rPr lang="en-US" sz="1400" dirty="0">
                <a:latin typeface="Segoe UI" panose="020B0502040204020203" pitchFamily="34" charset="0"/>
                <a:cs typeface="Segoe UI" panose="020B0502040204020203" pitchFamily="34" charset="0"/>
              </a:rPr>
              <a:t>The extended net A07 can be modeled two ways:</a:t>
            </a:r>
          </a:p>
          <a:p>
            <a:pPr marL="342900" indent="-342900">
              <a:buFont typeface="+mj-lt"/>
              <a:buAutoNum type="arabicPeriod"/>
            </a:pPr>
            <a:r>
              <a:rPr lang="en-US" sz="1400" dirty="0">
                <a:latin typeface="Segoe UI" panose="020B0502040204020203" pitchFamily="34" charset="0"/>
                <a:cs typeface="Segoe UI" panose="020B0502040204020203" pitchFamily="34" charset="0"/>
              </a:rPr>
              <a:t>One EMD Model defining only terminals for EMD Pin 211 and Designator Pin U3.W1.  The EMD Model contains the complete signal path of net A07, the series resistor R123, and net A07r.</a:t>
            </a:r>
          </a:p>
          <a:p>
            <a:pPr marL="342900" indent="-342900">
              <a:buFont typeface="+mj-lt"/>
              <a:buAutoNum type="arabicPeriod"/>
            </a:pPr>
            <a:r>
              <a:rPr lang="en-US" sz="1400" dirty="0">
                <a:latin typeface="Segoe UI" panose="020B0502040204020203" pitchFamily="34" charset="0"/>
                <a:cs typeface="Segoe UI" panose="020B0502040204020203" pitchFamily="34" charset="0"/>
              </a:rPr>
              <a:t>One EMD Model or multiple EMD Models contained with an EMD Set that include terminals for EMD Pin 211 and Designator Pin U3.W1 and two terminals for the pins of the series resistor.  The resistor would be assigned a designator (R123) referencing an IBIS component.</a:t>
            </a:r>
          </a:p>
        </p:txBody>
      </p:sp>
    </p:spTree>
    <p:extLst>
      <p:ext uri="{BB962C8B-B14F-4D97-AF65-F5344CB8AC3E}">
        <p14:creationId xmlns:p14="http://schemas.microsoft.com/office/powerpoint/2010/main" val="1430912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79AF33-49E0-4B23-8837-DD5539BB50A4}"/>
              </a:ext>
            </a:extLst>
          </p:cNvPr>
          <p:cNvSpPr>
            <a:spLocks noGrp="1"/>
          </p:cNvSpPr>
          <p:nvPr>
            <p:ph type="body" sz="quarter" idx="14"/>
          </p:nvPr>
        </p:nvSpPr>
        <p:spPr/>
        <p:txBody>
          <a:bodyPr/>
          <a:lstStyle/>
          <a:p>
            <a:endParaRPr lang="en-US"/>
          </a:p>
        </p:txBody>
      </p:sp>
      <p:sp>
        <p:nvSpPr>
          <p:cNvPr id="3" name="Date Placeholder 2">
            <a:extLst>
              <a:ext uri="{FF2B5EF4-FFF2-40B4-BE49-F238E27FC236}">
                <a16:creationId xmlns:a16="http://schemas.microsoft.com/office/drawing/2014/main" id="{9937D35D-086E-4F3D-B172-CC789FE12877}"/>
              </a:ext>
            </a:extLst>
          </p:cNvPr>
          <p:cNvSpPr>
            <a:spLocks noGrp="1"/>
          </p:cNvSpPr>
          <p:nvPr>
            <p:ph type="dt" sz="half" idx="2"/>
          </p:nvPr>
        </p:nvSpPr>
        <p:spPr/>
        <p:txBody>
          <a:bodyPr/>
          <a:lstStyle/>
          <a:p>
            <a:r>
              <a:rPr lang="en-US"/>
              <a:t>|  </a:t>
            </a:r>
            <a:fld id="{F55C824C-5440-421F-B1ED-9166A1D48D51}" type="datetime4">
              <a:rPr lang="en-US" smtClean="0"/>
              <a:pPr/>
              <a:t>April 13, 2020</a:t>
            </a:fld>
            <a:endParaRPr dirty="0"/>
          </a:p>
        </p:txBody>
      </p:sp>
      <p:sp>
        <p:nvSpPr>
          <p:cNvPr id="4" name="Slide Number Placeholder 3">
            <a:extLst>
              <a:ext uri="{FF2B5EF4-FFF2-40B4-BE49-F238E27FC236}">
                <a16:creationId xmlns:a16="http://schemas.microsoft.com/office/drawing/2014/main" id="{8FD44D2A-9B07-4A1F-9E2E-8BA3ED324A1D}"/>
              </a:ext>
            </a:extLst>
          </p:cNvPr>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5" name="Footer Placeholder 4">
            <a:extLst>
              <a:ext uri="{FF2B5EF4-FFF2-40B4-BE49-F238E27FC236}">
                <a16:creationId xmlns:a16="http://schemas.microsoft.com/office/drawing/2014/main" id="{9ED026C9-6817-44C2-9037-B1FF6C021FE8}"/>
              </a:ext>
            </a:extLst>
          </p:cNvPr>
          <p:cNvSpPr>
            <a:spLocks noGrp="1"/>
          </p:cNvSpPr>
          <p:nvPr>
            <p:ph type="ftr" sz="quarter" idx="15"/>
          </p:nvPr>
        </p:nvSpPr>
        <p:spPr/>
        <p:txBody>
          <a:bodyPr/>
          <a:lstStyle/>
          <a:p>
            <a:r>
              <a:rPr lang="en-US"/>
              <a:t>|  Micron Confidential</a:t>
            </a:r>
            <a:endParaRPr lang="en-US" dirty="0"/>
          </a:p>
        </p:txBody>
      </p:sp>
      <p:pic>
        <p:nvPicPr>
          <p:cNvPr id="6" name="Picture 5">
            <a:extLst>
              <a:ext uri="{FF2B5EF4-FFF2-40B4-BE49-F238E27FC236}">
                <a16:creationId xmlns:a16="http://schemas.microsoft.com/office/drawing/2014/main" id="{E696D8BD-2985-49EE-BCAA-99A06AC629E2}"/>
              </a:ext>
            </a:extLst>
          </p:cNvPr>
          <p:cNvPicPr>
            <a:picLocks noChangeAspect="1"/>
          </p:cNvPicPr>
          <p:nvPr/>
        </p:nvPicPr>
        <p:blipFill>
          <a:blip r:embed="rId2"/>
          <a:stretch>
            <a:fillRect/>
          </a:stretch>
        </p:blipFill>
        <p:spPr>
          <a:xfrm>
            <a:off x="2342984" y="2273162"/>
            <a:ext cx="7057143" cy="1009524"/>
          </a:xfrm>
          <a:prstGeom prst="rect">
            <a:avLst/>
          </a:prstGeom>
        </p:spPr>
      </p:pic>
      <p:cxnSp>
        <p:nvCxnSpPr>
          <p:cNvPr id="7" name="Straight Arrow Connector 6">
            <a:extLst>
              <a:ext uri="{FF2B5EF4-FFF2-40B4-BE49-F238E27FC236}">
                <a16:creationId xmlns:a16="http://schemas.microsoft.com/office/drawing/2014/main" id="{8E7A2744-F046-4CD7-9C73-9C7F79C429D4}"/>
              </a:ext>
            </a:extLst>
          </p:cNvPr>
          <p:cNvCxnSpPr>
            <a:cxnSpLocks/>
          </p:cNvCxnSpPr>
          <p:nvPr/>
        </p:nvCxnSpPr>
        <p:spPr>
          <a:xfrm flipH="1">
            <a:off x="2942705" y="2335876"/>
            <a:ext cx="74815" cy="36576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72B7C4C2-B2BE-4334-8E59-3212DCE6567F}"/>
              </a:ext>
            </a:extLst>
          </p:cNvPr>
          <p:cNvSpPr txBox="1"/>
          <p:nvPr/>
        </p:nvSpPr>
        <p:spPr>
          <a:xfrm>
            <a:off x="1940409" y="1874211"/>
            <a:ext cx="2154221" cy="461665"/>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U3.B11</a:t>
            </a:r>
          </a:p>
          <a:p>
            <a:pPr algn="ctr"/>
            <a:r>
              <a:rPr lang="en-US" sz="1200" dirty="0">
                <a:solidFill>
                  <a:schemeClr val="tx2"/>
                </a:solidFill>
                <a:latin typeface="Segoe UI" panose="020B0502040204020203" pitchFamily="34" charset="0"/>
                <a:cs typeface="Segoe UI" panose="020B0502040204020203" pitchFamily="34" charset="0"/>
              </a:rPr>
              <a:t>Net: BA07</a:t>
            </a:r>
            <a:endParaRPr lang="en-US" sz="1600" dirty="0">
              <a:solidFill>
                <a:schemeClr val="tx2"/>
              </a:solidFill>
              <a:latin typeface="Segoe UI" panose="020B0502040204020203" pitchFamily="34" charset="0"/>
              <a:cs typeface="Segoe UI" panose="020B0502040204020203" pitchFamily="34" charset="0"/>
            </a:endParaRPr>
          </a:p>
        </p:txBody>
      </p:sp>
      <p:sp>
        <p:nvSpPr>
          <p:cNvPr id="9" name="Rectangle 8">
            <a:extLst>
              <a:ext uri="{FF2B5EF4-FFF2-40B4-BE49-F238E27FC236}">
                <a16:creationId xmlns:a16="http://schemas.microsoft.com/office/drawing/2014/main" id="{C04C71FE-C667-434F-B3D4-5C120FCA98E6}"/>
              </a:ext>
            </a:extLst>
          </p:cNvPr>
          <p:cNvSpPr/>
          <p:nvPr/>
        </p:nvSpPr>
        <p:spPr>
          <a:xfrm>
            <a:off x="2158785" y="1874211"/>
            <a:ext cx="7550479" cy="175985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43AD5C18-467F-450B-96E0-EB326F0FA1CD}"/>
              </a:ext>
            </a:extLst>
          </p:cNvPr>
          <p:cNvSpPr txBox="1"/>
          <p:nvPr/>
        </p:nvSpPr>
        <p:spPr>
          <a:xfrm>
            <a:off x="1810789" y="3873877"/>
            <a:ext cx="8570422" cy="738664"/>
          </a:xfrm>
          <a:prstGeom prst="rect">
            <a:avLst/>
          </a:prstGeom>
          <a:noFill/>
        </p:spPr>
        <p:txBody>
          <a:bodyPr wrap="square" rtlCol="0">
            <a:spAutoFit/>
          </a:bodyPr>
          <a:lstStyle/>
          <a:p>
            <a:r>
              <a:rPr lang="en-US" sz="1400" dirty="0">
                <a:latin typeface="Segoe UI" panose="020B0502040204020203" pitchFamily="34" charset="0"/>
                <a:cs typeface="Segoe UI" panose="020B0502040204020203" pitchFamily="34" charset="0"/>
              </a:rPr>
              <a:t>Figure Z (Zoomed area of Figure X): Post-register net BA07 connects from the Register’s Designator Pin U3.B11 to the DDR4 </a:t>
            </a:r>
            <a:r>
              <a:rPr lang="en-US" sz="1400" dirty="0" err="1">
                <a:latin typeface="Segoe UI" panose="020B0502040204020203" pitchFamily="34" charset="0"/>
                <a:cs typeface="Segoe UI" panose="020B0502040204020203" pitchFamily="34" charset="0"/>
              </a:rPr>
              <a:t>DRAMs’</a:t>
            </a:r>
            <a:r>
              <a:rPr lang="en-US" sz="1400" dirty="0">
                <a:latin typeface="Segoe UI" panose="020B0502040204020203" pitchFamily="34" charset="0"/>
                <a:cs typeface="Segoe UI" panose="020B0502040204020203" pitchFamily="34" charset="0"/>
              </a:rPr>
              <a:t> Designator Pins U4.M8, U5.M8, U7.M8, and U8.M8 as well as to one Designator Pin of the termination resistor RN13.  RN13 terminates the signal to the VTT rail.</a:t>
            </a:r>
          </a:p>
        </p:txBody>
      </p:sp>
      <p:cxnSp>
        <p:nvCxnSpPr>
          <p:cNvPr id="15" name="Straight Arrow Connector 14">
            <a:extLst>
              <a:ext uri="{FF2B5EF4-FFF2-40B4-BE49-F238E27FC236}">
                <a16:creationId xmlns:a16="http://schemas.microsoft.com/office/drawing/2014/main" id="{90E818BE-8148-48B8-A40C-52B7DA0CD1D5}"/>
              </a:ext>
            </a:extLst>
          </p:cNvPr>
          <p:cNvCxnSpPr>
            <a:cxnSpLocks/>
          </p:cNvCxnSpPr>
          <p:nvPr/>
        </p:nvCxnSpPr>
        <p:spPr>
          <a:xfrm flipV="1">
            <a:off x="4389120" y="3026673"/>
            <a:ext cx="199505" cy="35961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1D325BAA-1A79-4FE4-9916-626BEB02F20C}"/>
              </a:ext>
            </a:extLst>
          </p:cNvPr>
          <p:cNvSpPr txBox="1"/>
          <p:nvPr/>
        </p:nvSpPr>
        <p:spPr>
          <a:xfrm>
            <a:off x="3183774" y="3344482"/>
            <a:ext cx="2154221" cy="276999"/>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U4.M8</a:t>
            </a:r>
          </a:p>
        </p:txBody>
      </p:sp>
      <p:cxnSp>
        <p:nvCxnSpPr>
          <p:cNvPr id="17" name="Straight Arrow Connector 16">
            <a:extLst>
              <a:ext uri="{FF2B5EF4-FFF2-40B4-BE49-F238E27FC236}">
                <a16:creationId xmlns:a16="http://schemas.microsoft.com/office/drawing/2014/main" id="{B8B685CE-D64D-474E-A322-BEA4E92F999E}"/>
              </a:ext>
            </a:extLst>
          </p:cNvPr>
          <p:cNvCxnSpPr>
            <a:cxnSpLocks/>
          </p:cNvCxnSpPr>
          <p:nvPr/>
        </p:nvCxnSpPr>
        <p:spPr>
          <a:xfrm>
            <a:off x="5337995" y="2273161"/>
            <a:ext cx="339598" cy="70945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30380161-6542-4870-96D8-7FE4AC6BE8D8}"/>
              </a:ext>
            </a:extLst>
          </p:cNvPr>
          <p:cNvSpPr txBox="1"/>
          <p:nvPr/>
        </p:nvSpPr>
        <p:spPr>
          <a:xfrm>
            <a:off x="4117356" y="1845599"/>
            <a:ext cx="2154221" cy="276999"/>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U8.M8</a:t>
            </a:r>
          </a:p>
        </p:txBody>
      </p:sp>
      <p:cxnSp>
        <p:nvCxnSpPr>
          <p:cNvPr id="19" name="Straight Arrow Connector 18">
            <a:extLst>
              <a:ext uri="{FF2B5EF4-FFF2-40B4-BE49-F238E27FC236}">
                <a16:creationId xmlns:a16="http://schemas.microsoft.com/office/drawing/2014/main" id="{035E6282-6A0B-435C-AB35-AFEB17C10504}"/>
              </a:ext>
            </a:extLst>
          </p:cNvPr>
          <p:cNvCxnSpPr>
            <a:cxnSpLocks/>
          </p:cNvCxnSpPr>
          <p:nvPr/>
        </p:nvCxnSpPr>
        <p:spPr>
          <a:xfrm>
            <a:off x="7301947" y="2273161"/>
            <a:ext cx="470453" cy="70945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10271821-3BBC-428B-8BB9-B8DAEA4A8128}"/>
              </a:ext>
            </a:extLst>
          </p:cNvPr>
          <p:cNvSpPr txBox="1"/>
          <p:nvPr/>
        </p:nvSpPr>
        <p:spPr>
          <a:xfrm>
            <a:off x="5905132" y="1846432"/>
            <a:ext cx="2154221" cy="276999"/>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U7.M8</a:t>
            </a:r>
          </a:p>
        </p:txBody>
      </p:sp>
      <p:cxnSp>
        <p:nvCxnSpPr>
          <p:cNvPr id="32" name="Straight Arrow Connector 31">
            <a:extLst>
              <a:ext uri="{FF2B5EF4-FFF2-40B4-BE49-F238E27FC236}">
                <a16:creationId xmlns:a16="http://schemas.microsoft.com/office/drawing/2014/main" id="{C8CB82B4-55EA-4C88-B1E9-568C463979B4}"/>
              </a:ext>
            </a:extLst>
          </p:cNvPr>
          <p:cNvCxnSpPr>
            <a:cxnSpLocks/>
          </p:cNvCxnSpPr>
          <p:nvPr/>
        </p:nvCxnSpPr>
        <p:spPr>
          <a:xfrm flipV="1">
            <a:off x="8059353" y="3039261"/>
            <a:ext cx="199505" cy="35961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932BC8AD-E7B3-4D2A-BAA9-7FFF8B50B8A5}"/>
              </a:ext>
            </a:extLst>
          </p:cNvPr>
          <p:cNvSpPr txBox="1"/>
          <p:nvPr/>
        </p:nvSpPr>
        <p:spPr>
          <a:xfrm>
            <a:off x="6854007" y="3357070"/>
            <a:ext cx="2154221" cy="276999"/>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U5.M8</a:t>
            </a:r>
          </a:p>
        </p:txBody>
      </p:sp>
      <p:sp>
        <p:nvSpPr>
          <p:cNvPr id="34" name="TextBox 33">
            <a:extLst>
              <a:ext uri="{FF2B5EF4-FFF2-40B4-BE49-F238E27FC236}">
                <a16:creationId xmlns:a16="http://schemas.microsoft.com/office/drawing/2014/main" id="{EDF28417-5BEE-4324-9A0E-1B549AFE73A5}"/>
              </a:ext>
            </a:extLst>
          </p:cNvPr>
          <p:cNvSpPr txBox="1"/>
          <p:nvPr/>
        </p:nvSpPr>
        <p:spPr>
          <a:xfrm>
            <a:off x="7772400" y="1958970"/>
            <a:ext cx="2154221" cy="276999"/>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Designator Pin RN13.7</a:t>
            </a:r>
          </a:p>
        </p:txBody>
      </p:sp>
      <p:cxnSp>
        <p:nvCxnSpPr>
          <p:cNvPr id="35" name="Straight Arrow Connector 34">
            <a:extLst>
              <a:ext uri="{FF2B5EF4-FFF2-40B4-BE49-F238E27FC236}">
                <a16:creationId xmlns:a16="http://schemas.microsoft.com/office/drawing/2014/main" id="{963E5BDC-4B05-4275-A8B0-5BE3BE5A1935}"/>
              </a:ext>
            </a:extLst>
          </p:cNvPr>
          <p:cNvCxnSpPr>
            <a:cxnSpLocks/>
          </p:cNvCxnSpPr>
          <p:nvPr/>
        </p:nvCxnSpPr>
        <p:spPr>
          <a:xfrm flipH="1">
            <a:off x="8528858" y="2198778"/>
            <a:ext cx="273912" cy="64417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686BC91F-0E2F-4328-8B5D-4E91AA3893F2}"/>
              </a:ext>
            </a:extLst>
          </p:cNvPr>
          <p:cNvSpPr txBox="1"/>
          <p:nvPr/>
        </p:nvSpPr>
        <p:spPr>
          <a:xfrm>
            <a:off x="4607979" y="2011877"/>
            <a:ext cx="3121632" cy="276999"/>
          </a:xfrm>
          <a:prstGeom prst="rect">
            <a:avLst/>
          </a:prstGeom>
          <a:noFill/>
        </p:spPr>
        <p:txBody>
          <a:bodyPr wrap="square" rtlCol="0">
            <a:spAutoFit/>
          </a:bodyPr>
          <a:lstStyle/>
          <a:p>
            <a:pPr algn="ctr"/>
            <a:r>
              <a:rPr lang="en-US" sz="1200" dirty="0">
                <a:solidFill>
                  <a:schemeClr val="tx2"/>
                </a:solidFill>
                <a:latin typeface="Segoe UI" panose="020B0502040204020203" pitchFamily="34" charset="0"/>
                <a:cs typeface="Segoe UI" panose="020B0502040204020203" pitchFamily="34" charset="0"/>
              </a:rPr>
              <a:t>(U7 and U8 not shown, on back side)</a:t>
            </a:r>
          </a:p>
        </p:txBody>
      </p:sp>
    </p:spTree>
    <p:extLst>
      <p:ext uri="{BB962C8B-B14F-4D97-AF65-F5344CB8AC3E}">
        <p14:creationId xmlns:p14="http://schemas.microsoft.com/office/powerpoint/2010/main" val="558755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01CB82D-2D17-4271-90AD-6B930483CEE3}"/>
              </a:ext>
            </a:extLst>
          </p:cNvPr>
          <p:cNvSpPr>
            <a:spLocks noGrp="1"/>
          </p:cNvSpPr>
          <p:nvPr>
            <p:ph type="dt" sz="half" idx="2"/>
          </p:nvPr>
        </p:nvSpPr>
        <p:spPr/>
        <p:txBody>
          <a:bodyPr/>
          <a:lstStyle/>
          <a:p>
            <a:r>
              <a:rPr lang="en-US"/>
              <a:t>|  </a:t>
            </a:r>
            <a:fld id="{F55C824C-5440-421F-B1ED-9166A1D48D51}" type="datetime4">
              <a:rPr lang="en-US" smtClean="0"/>
              <a:pPr/>
              <a:t>April 13, 2020</a:t>
            </a:fld>
            <a:endParaRPr dirty="0"/>
          </a:p>
        </p:txBody>
      </p:sp>
      <p:sp>
        <p:nvSpPr>
          <p:cNvPr id="4" name="Slide Number Placeholder 3">
            <a:extLst>
              <a:ext uri="{FF2B5EF4-FFF2-40B4-BE49-F238E27FC236}">
                <a16:creationId xmlns:a16="http://schemas.microsoft.com/office/drawing/2014/main" id="{BF6C97A4-1584-4946-8760-137501C01CEB}"/>
              </a:ext>
            </a:extLst>
          </p:cNvPr>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5" name="Footer Placeholder 4">
            <a:extLst>
              <a:ext uri="{FF2B5EF4-FFF2-40B4-BE49-F238E27FC236}">
                <a16:creationId xmlns:a16="http://schemas.microsoft.com/office/drawing/2014/main" id="{766FD37C-3573-4873-94E2-9959BA173F41}"/>
              </a:ext>
            </a:extLst>
          </p:cNvPr>
          <p:cNvSpPr>
            <a:spLocks noGrp="1"/>
          </p:cNvSpPr>
          <p:nvPr>
            <p:ph type="ftr" sz="quarter" idx="15"/>
          </p:nvPr>
        </p:nvSpPr>
        <p:spPr/>
        <p:txBody>
          <a:bodyPr/>
          <a:lstStyle/>
          <a:p>
            <a:r>
              <a:rPr lang="en-US"/>
              <a:t>|  Micron Confidential</a:t>
            </a:r>
            <a:endParaRPr lang="en-US" dirty="0"/>
          </a:p>
        </p:txBody>
      </p:sp>
      <p:sp>
        <p:nvSpPr>
          <p:cNvPr id="7" name="TextBox 6">
            <a:extLst>
              <a:ext uri="{FF2B5EF4-FFF2-40B4-BE49-F238E27FC236}">
                <a16:creationId xmlns:a16="http://schemas.microsoft.com/office/drawing/2014/main" id="{C2894DE6-E330-49CB-A4C6-F1F5FBC1BEED}"/>
              </a:ext>
            </a:extLst>
          </p:cNvPr>
          <p:cNvSpPr txBox="1"/>
          <p:nvPr/>
        </p:nvSpPr>
        <p:spPr>
          <a:xfrm>
            <a:off x="247338" y="262328"/>
            <a:ext cx="11557416" cy="400110"/>
          </a:xfrm>
          <a:prstGeom prst="rect">
            <a:avLst/>
          </a:prstGeom>
          <a:noFill/>
        </p:spPr>
        <p:txBody>
          <a:bodyPr wrap="square" rtlCol="0">
            <a:spAutoFit/>
          </a:bodyPr>
          <a:lstStyle/>
          <a:p>
            <a:pPr algn="ctr"/>
            <a:r>
              <a:rPr lang="en-US" sz="2000" dirty="0">
                <a:solidFill>
                  <a:schemeClr val="tx2"/>
                </a:solidFill>
                <a:latin typeface="Segoe UI" panose="020B0502040204020203" pitchFamily="34" charset="0"/>
                <a:cs typeface="Segoe UI" panose="020B0502040204020203" pitchFamily="34" charset="0"/>
              </a:rPr>
              <a:t>EMD Syntax Example 1 (Embedded Resistors) Using DDR4 RDIMM Example</a:t>
            </a:r>
          </a:p>
        </p:txBody>
      </p:sp>
      <p:sp>
        <p:nvSpPr>
          <p:cNvPr id="8" name="TextBox 7">
            <a:extLst>
              <a:ext uri="{FF2B5EF4-FFF2-40B4-BE49-F238E27FC236}">
                <a16:creationId xmlns:a16="http://schemas.microsoft.com/office/drawing/2014/main" id="{96F52D8E-CB07-41FE-9439-30F6F8247AA3}"/>
              </a:ext>
            </a:extLst>
          </p:cNvPr>
          <p:cNvSpPr txBox="1"/>
          <p:nvPr/>
        </p:nvSpPr>
        <p:spPr>
          <a:xfrm>
            <a:off x="247338" y="781987"/>
            <a:ext cx="4601980" cy="5386090"/>
          </a:xfrm>
          <a:prstGeom prst="rect">
            <a:avLst/>
          </a:prstGeom>
          <a:noFill/>
        </p:spPr>
        <p:txBody>
          <a:bodyPr wrap="square" rtlCol="0">
            <a:spAutoFit/>
          </a:bodyPr>
          <a:lstStyle/>
          <a:p>
            <a:r>
              <a:rPr lang="en-US" sz="800" dirty="0">
                <a:solidFill>
                  <a:schemeClr val="tx2"/>
                </a:solidFill>
                <a:latin typeface="Courier New" panose="02070309020205020404" pitchFamily="49" charset="0"/>
                <a:cs typeface="Courier New" panose="02070309020205020404" pitchFamily="49" charset="0"/>
              </a:rPr>
              <a:t>[Begin EMD] DDR4_RDIMM</a:t>
            </a:r>
          </a:p>
          <a:p>
            <a:r>
              <a:rPr lang="en-US" sz="800" dirty="0">
                <a:solidFill>
                  <a:schemeClr val="tx2"/>
                </a:solidFill>
                <a:latin typeface="Courier New" panose="02070309020205020404" pitchFamily="49" charset="0"/>
                <a:cs typeface="Courier New" panose="02070309020205020404" pitchFamily="49" charset="0"/>
              </a:rPr>
              <a:t>[Number of EMD Pins] 4</a:t>
            </a:r>
          </a:p>
          <a:p>
            <a:r>
              <a:rPr lang="en-US" sz="800" dirty="0">
                <a:solidFill>
                  <a:schemeClr val="tx2"/>
                </a:solidFill>
                <a:latin typeface="Courier New" panose="02070309020205020404" pitchFamily="49" charset="0"/>
                <a:cs typeface="Courier New" panose="02070309020205020404" pitchFamily="49" charset="0"/>
              </a:rPr>
              <a:t>[EMD Pin List]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signal_type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endParaRPr lang="en-US" sz="800" dirty="0">
              <a:solidFill>
                <a:schemeClr val="tx2"/>
              </a:solidFill>
              <a:latin typeface="Courier New" panose="02070309020205020404" pitchFamily="49" charset="0"/>
              <a:cs typeface="Courier New" panose="02070309020205020404" pitchFamily="49" charset="0"/>
            </a:endParaRPr>
          </a:p>
          <a:p>
            <a:r>
              <a:rPr lang="es-US" sz="800" dirty="0">
                <a:solidFill>
                  <a:schemeClr val="tx2"/>
                </a:solidFill>
                <a:latin typeface="Courier New" panose="02070309020205020404" pitchFamily="49" charset="0"/>
                <a:cs typeface="Courier New" panose="02070309020205020404" pitchFamily="49" charset="0"/>
              </a:rPr>
              <a:t>203            VSS         GND</a:t>
            </a:r>
          </a:p>
          <a:p>
            <a:r>
              <a:rPr lang="es-US" sz="800" dirty="0">
                <a:solidFill>
                  <a:schemeClr val="tx2"/>
                </a:solidFill>
                <a:latin typeface="Courier New" panose="02070309020205020404" pitchFamily="49" charset="0"/>
                <a:cs typeface="Courier New" panose="02070309020205020404" pitchFamily="49" charset="0"/>
              </a:rPr>
              <a:t>211            A07         </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212   </a:t>
            </a:r>
            <a:r>
              <a:rPr lang="es-US" sz="800" dirty="0">
                <a:solidFill>
                  <a:schemeClr val="tx2"/>
                </a:solidFill>
                <a:latin typeface="Courier New" panose="02070309020205020404" pitchFamily="49" charset="0"/>
                <a:cs typeface="Courier New" panose="02070309020205020404" pitchFamily="49" charset="0"/>
              </a:rPr>
              <a:t>         </a:t>
            </a:r>
            <a:r>
              <a:rPr lang="en-US" sz="800" dirty="0">
                <a:solidFill>
                  <a:schemeClr val="tx2"/>
                </a:solidFill>
                <a:latin typeface="Courier New" panose="02070309020205020404" pitchFamily="49" charset="0"/>
                <a:cs typeface="Courier New" panose="02070309020205020404" pitchFamily="49" charset="0"/>
              </a:rPr>
              <a:t>VDD         POWER        VDD1</a:t>
            </a:r>
          </a:p>
          <a:p>
            <a:r>
              <a:rPr lang="en-US" sz="800" dirty="0">
                <a:solidFill>
                  <a:schemeClr val="tx2"/>
                </a:solidFill>
                <a:latin typeface="Courier New" panose="02070309020205020404" pitchFamily="49" charset="0"/>
                <a:cs typeface="Courier New" panose="02070309020205020404" pitchFamily="49" charset="0"/>
              </a:rPr>
              <a:t>223            VTT         POWER</a:t>
            </a:r>
          </a:p>
          <a:p>
            <a:r>
              <a:rPr lang="es-US" sz="800" dirty="0">
                <a:solidFill>
                  <a:schemeClr val="tx2"/>
                </a:solidFill>
                <a:latin typeface="Courier New" panose="02070309020205020404" pitchFamily="49" charset="0"/>
                <a:cs typeface="Courier New" panose="02070309020205020404" pitchFamily="49" charset="0"/>
              </a:rPr>
              <a:t>[</a:t>
            </a:r>
            <a:r>
              <a:rPr lang="es-US" sz="800" dirty="0" err="1">
                <a:solidFill>
                  <a:schemeClr val="tx2"/>
                </a:solidFill>
                <a:latin typeface="Courier New" panose="02070309020205020404" pitchFamily="49" charset="0"/>
                <a:cs typeface="Courier New" panose="02070309020205020404" pitchFamily="49" charset="0"/>
              </a:rPr>
              <a:t>End</a:t>
            </a:r>
            <a:r>
              <a:rPr lang="es-US" sz="800" dirty="0">
                <a:solidFill>
                  <a:schemeClr val="tx2"/>
                </a:solidFill>
                <a:latin typeface="Courier New" panose="02070309020205020404" pitchFamily="49" charset="0"/>
                <a:cs typeface="Courier New" panose="02070309020205020404" pitchFamily="49" charset="0"/>
              </a:rPr>
              <a:t> EMD Pin </a:t>
            </a:r>
            <a:r>
              <a:rPr lang="es-US" sz="800" dirty="0" err="1">
                <a:solidFill>
                  <a:schemeClr val="tx2"/>
                </a:solidFill>
                <a:latin typeface="Courier New" panose="02070309020205020404" pitchFamily="49" charset="0"/>
                <a:cs typeface="Courier New" panose="02070309020205020404" pitchFamily="49" charset="0"/>
              </a:rPr>
              <a:t>List</a:t>
            </a:r>
            <a:r>
              <a:rPr lang="es-US" sz="800" dirty="0">
                <a:solidFill>
                  <a:schemeClr val="tx2"/>
                </a:solidFill>
                <a:latin typeface="Courier New" panose="02070309020205020404" pitchFamily="49" charset="0"/>
                <a:cs typeface="Courier New" panose="02070309020205020404" pitchFamily="49" charset="0"/>
              </a:rPr>
              <a:t>]</a:t>
            </a:r>
          </a:p>
          <a:p>
            <a:endParaRPr lang="es-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Parts]</a:t>
            </a:r>
          </a:p>
          <a:p>
            <a:r>
              <a:rPr lang="en-US" sz="800" dirty="0">
                <a:solidFill>
                  <a:schemeClr val="tx2"/>
                </a:solidFill>
                <a:latin typeface="Courier New" panose="02070309020205020404" pitchFamily="49" charset="0"/>
                <a:cs typeface="Courier New" panose="02070309020205020404" pitchFamily="49" charset="0"/>
              </a:rPr>
              <a:t>DDR4_Reg_253b  </a:t>
            </a:r>
            <a:r>
              <a:rPr lang="en-US" sz="800" dirty="0" err="1">
                <a:solidFill>
                  <a:schemeClr val="tx2"/>
                </a:solidFill>
                <a:latin typeface="Courier New" panose="02070309020205020404" pitchFamily="49" charset="0"/>
                <a:cs typeface="Courier New" panose="02070309020205020404" pitchFamily="49" charset="0"/>
              </a:rPr>
              <a:t>register.ibs</a:t>
            </a:r>
            <a:r>
              <a:rPr lang="en-US" sz="800" dirty="0">
                <a:solidFill>
                  <a:schemeClr val="tx2"/>
                </a:solidFill>
                <a:latin typeface="Courier New" panose="02070309020205020404" pitchFamily="49" charset="0"/>
                <a:cs typeface="Courier New" panose="02070309020205020404" pitchFamily="49" charset="0"/>
              </a:rPr>
              <a:t>   DDR4_Register</a:t>
            </a:r>
          </a:p>
          <a:p>
            <a:r>
              <a:rPr lang="en-US" sz="800" dirty="0">
                <a:solidFill>
                  <a:schemeClr val="tx2"/>
                </a:solidFill>
                <a:latin typeface="Courier New" panose="02070309020205020404" pitchFamily="49" charset="0"/>
                <a:cs typeface="Courier New" panose="02070309020205020404" pitchFamily="49" charset="0"/>
              </a:rPr>
              <a:t>DDR4_x8_78b    </a:t>
            </a:r>
            <a:r>
              <a:rPr lang="en-US" sz="800" dirty="0" err="1">
                <a:solidFill>
                  <a:schemeClr val="tx2"/>
                </a:solidFill>
                <a:latin typeface="Courier New" panose="02070309020205020404" pitchFamily="49" charset="0"/>
                <a:cs typeface="Courier New" panose="02070309020205020404" pitchFamily="49" charset="0"/>
              </a:rPr>
              <a:t>dram.ibs</a:t>
            </a:r>
            <a:r>
              <a:rPr lang="en-US" sz="800" dirty="0">
                <a:solidFill>
                  <a:schemeClr val="tx2"/>
                </a:solidFill>
                <a:latin typeface="Courier New" panose="02070309020205020404" pitchFamily="49" charset="0"/>
                <a:cs typeface="Courier New" panose="02070309020205020404" pitchFamily="49" charset="0"/>
              </a:rPr>
              <a:t>       DDR4_8Gb_x8</a:t>
            </a:r>
          </a:p>
          <a:p>
            <a:r>
              <a:rPr lang="en-US" sz="800" dirty="0">
                <a:solidFill>
                  <a:schemeClr val="tx2"/>
                </a:solidFill>
                <a:latin typeface="Courier New" panose="02070309020205020404" pitchFamily="49" charset="0"/>
                <a:cs typeface="Courier New" panose="02070309020205020404" pitchFamily="49" charset="0"/>
              </a:rPr>
              <a:t>[End EMD Parts]</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Designator List]</a:t>
            </a:r>
          </a:p>
          <a:p>
            <a:r>
              <a:rPr lang="en-US" sz="800" dirty="0">
                <a:solidFill>
                  <a:schemeClr val="tx2"/>
                </a:solidFill>
                <a:latin typeface="Courier New" panose="02070309020205020404" pitchFamily="49" charset="0"/>
                <a:cs typeface="Courier New" panose="02070309020205020404" pitchFamily="49" charset="0"/>
              </a:rPr>
              <a:t>U3        DDR4_Reg_253b</a:t>
            </a:r>
          </a:p>
          <a:p>
            <a:r>
              <a:rPr lang="en-US" sz="800" dirty="0">
                <a:solidFill>
                  <a:schemeClr val="tx2"/>
                </a:solidFill>
                <a:latin typeface="Courier New" panose="02070309020205020404" pitchFamily="49" charset="0"/>
                <a:cs typeface="Courier New" panose="02070309020205020404" pitchFamily="49" charset="0"/>
              </a:rPr>
              <a:t>U4        DDR4_x8_78b</a:t>
            </a:r>
          </a:p>
          <a:p>
            <a:r>
              <a:rPr lang="en-US" sz="800" dirty="0">
                <a:solidFill>
                  <a:schemeClr val="tx2"/>
                </a:solidFill>
                <a:latin typeface="Courier New" panose="02070309020205020404" pitchFamily="49" charset="0"/>
                <a:cs typeface="Courier New" panose="02070309020205020404" pitchFamily="49" charset="0"/>
              </a:rPr>
              <a:t>U5        DDR4_x8_78b</a:t>
            </a:r>
          </a:p>
          <a:p>
            <a:r>
              <a:rPr lang="en-US" sz="800" dirty="0">
                <a:solidFill>
                  <a:schemeClr val="tx2"/>
                </a:solidFill>
                <a:latin typeface="Courier New" panose="02070309020205020404" pitchFamily="49" charset="0"/>
                <a:cs typeface="Courier New" panose="02070309020205020404" pitchFamily="49" charset="0"/>
              </a:rPr>
              <a:t>U7        DDR4_x8_78b</a:t>
            </a:r>
          </a:p>
          <a:p>
            <a:r>
              <a:rPr lang="en-US" sz="800" dirty="0">
                <a:solidFill>
                  <a:schemeClr val="tx2"/>
                </a:solidFill>
                <a:latin typeface="Courier New" panose="02070309020205020404" pitchFamily="49" charset="0"/>
                <a:cs typeface="Courier New" panose="02070309020205020404" pitchFamily="49" charset="0"/>
              </a:rPr>
              <a:t>U8        DDR4_x8_78b</a:t>
            </a:r>
          </a:p>
          <a:p>
            <a:r>
              <a:rPr lang="en-US" sz="800" dirty="0">
                <a:solidFill>
                  <a:schemeClr val="tx2"/>
                </a:solidFill>
                <a:latin typeface="Courier New" panose="02070309020205020404" pitchFamily="49" charset="0"/>
                <a:cs typeface="Courier New" panose="02070309020205020404" pitchFamily="49" charset="0"/>
              </a:rPr>
              <a:t>[End EMD Designator List]</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[Designator Pin List]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signal_type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U3.B9                 VDD          POWER        VDD1</a:t>
            </a:r>
          </a:p>
          <a:p>
            <a:r>
              <a:rPr lang="en-US" sz="800" dirty="0">
                <a:solidFill>
                  <a:schemeClr val="tx2"/>
                </a:solidFill>
                <a:latin typeface="Courier New" panose="02070309020205020404" pitchFamily="49" charset="0"/>
                <a:cs typeface="Courier New" panose="02070309020205020404" pitchFamily="49" charset="0"/>
              </a:rPr>
              <a:t>U3.B11                BA07</a:t>
            </a:r>
          </a:p>
          <a:p>
            <a:r>
              <a:rPr lang="en-US" sz="800" dirty="0">
                <a:solidFill>
                  <a:schemeClr val="tx2"/>
                </a:solidFill>
                <a:latin typeface="Courier New" panose="02070309020205020404" pitchFamily="49" charset="0"/>
                <a:cs typeface="Courier New" panose="02070309020205020404" pitchFamily="49" charset="0"/>
              </a:rPr>
              <a:t>U3.B12                VSS          GND</a:t>
            </a:r>
          </a:p>
          <a:p>
            <a:r>
              <a:rPr lang="en-US" sz="800" dirty="0">
                <a:solidFill>
                  <a:schemeClr val="tx2"/>
                </a:solidFill>
                <a:latin typeface="Courier New" panose="02070309020205020404" pitchFamily="49" charset="0"/>
                <a:cs typeface="Courier New" panose="02070309020205020404" pitchFamily="49" charset="0"/>
              </a:rPr>
              <a:t>U3.V3                 VDD          POWER        VDD1</a:t>
            </a:r>
          </a:p>
          <a:p>
            <a:r>
              <a:rPr lang="en-US" sz="800" dirty="0">
                <a:solidFill>
                  <a:schemeClr val="tx2"/>
                </a:solidFill>
                <a:latin typeface="Courier New" panose="02070309020205020404" pitchFamily="49" charset="0"/>
                <a:cs typeface="Courier New" panose="02070309020205020404" pitchFamily="49" charset="0"/>
              </a:rPr>
              <a:t>U3.W1                 A07</a:t>
            </a:r>
          </a:p>
          <a:p>
            <a:r>
              <a:rPr lang="en-US" sz="800" dirty="0">
                <a:solidFill>
                  <a:schemeClr val="tx2"/>
                </a:solidFill>
                <a:latin typeface="Courier New" panose="02070309020205020404" pitchFamily="49" charset="0"/>
                <a:cs typeface="Courier New" panose="02070309020205020404" pitchFamily="49" charset="0"/>
              </a:rPr>
              <a:t>U3.W3                 VSS          GND</a:t>
            </a:r>
          </a:p>
          <a:p>
            <a:r>
              <a:rPr lang="en-US" sz="800" dirty="0">
                <a:solidFill>
                  <a:schemeClr val="tx2"/>
                </a:solidFill>
                <a:latin typeface="Courier New" panose="02070309020205020404" pitchFamily="49" charset="0"/>
                <a:cs typeface="Courier New" panose="02070309020205020404" pitchFamily="49" charset="0"/>
              </a:rPr>
              <a:t>|</a:t>
            </a:r>
          </a:p>
          <a:p>
            <a:r>
              <a:rPr lang="en-US" sz="800" dirty="0">
                <a:solidFill>
                  <a:schemeClr val="tx2"/>
                </a:solidFill>
                <a:latin typeface="Courier New" panose="02070309020205020404" pitchFamily="49" charset="0"/>
                <a:cs typeface="Courier New" panose="02070309020205020404" pitchFamily="49" charset="0"/>
              </a:rPr>
              <a:t>U4.K9                 VSS          GND</a:t>
            </a:r>
          </a:p>
          <a:p>
            <a:r>
              <a:rPr lang="en-US" sz="800" dirty="0">
                <a:solidFill>
                  <a:schemeClr val="tx2"/>
                </a:solidFill>
                <a:latin typeface="Courier New" panose="02070309020205020404" pitchFamily="49" charset="0"/>
                <a:cs typeface="Courier New" panose="02070309020205020404" pitchFamily="49" charset="0"/>
              </a:rPr>
              <a:t>U4.M8                 BA07</a:t>
            </a:r>
          </a:p>
          <a:p>
            <a:r>
              <a:rPr lang="en-US" sz="800" dirty="0">
                <a:solidFill>
                  <a:schemeClr val="tx2"/>
                </a:solidFill>
                <a:latin typeface="Courier New" panose="02070309020205020404" pitchFamily="49" charset="0"/>
                <a:cs typeface="Courier New" panose="02070309020205020404" pitchFamily="49" charset="0"/>
              </a:rPr>
              <a:t>U4.N9                 VDD          POWER        VDD1</a:t>
            </a:r>
          </a:p>
          <a:p>
            <a:r>
              <a:rPr lang="en-US" sz="800" dirty="0">
                <a:solidFill>
                  <a:schemeClr val="tx2"/>
                </a:solidFill>
                <a:latin typeface="Courier New" panose="02070309020205020404" pitchFamily="49" charset="0"/>
                <a:cs typeface="Courier New" panose="02070309020205020404" pitchFamily="49" charset="0"/>
              </a:rPr>
              <a:t>U5.K9                 VSS          GND</a:t>
            </a:r>
          </a:p>
          <a:p>
            <a:r>
              <a:rPr lang="en-US" sz="800" dirty="0">
                <a:solidFill>
                  <a:schemeClr val="tx2"/>
                </a:solidFill>
                <a:latin typeface="Courier New" panose="02070309020205020404" pitchFamily="49" charset="0"/>
                <a:cs typeface="Courier New" panose="02070309020205020404" pitchFamily="49" charset="0"/>
              </a:rPr>
              <a:t>U5.M8                 BA07</a:t>
            </a:r>
          </a:p>
          <a:p>
            <a:r>
              <a:rPr lang="en-US" sz="800" dirty="0">
                <a:solidFill>
                  <a:schemeClr val="tx2"/>
                </a:solidFill>
                <a:latin typeface="Courier New" panose="02070309020205020404" pitchFamily="49" charset="0"/>
                <a:cs typeface="Courier New" panose="02070309020205020404" pitchFamily="49" charset="0"/>
              </a:rPr>
              <a:t>U5.N9                 VDD          POWER        VDD1</a:t>
            </a:r>
          </a:p>
          <a:p>
            <a:r>
              <a:rPr lang="en-US" sz="800" dirty="0">
                <a:solidFill>
                  <a:schemeClr val="tx2"/>
                </a:solidFill>
                <a:latin typeface="Courier New" panose="02070309020205020404" pitchFamily="49" charset="0"/>
                <a:cs typeface="Courier New" panose="02070309020205020404" pitchFamily="49" charset="0"/>
              </a:rPr>
              <a:t>U7.K9                 VSS          GND</a:t>
            </a:r>
          </a:p>
          <a:p>
            <a:r>
              <a:rPr lang="en-US" sz="800" dirty="0">
                <a:solidFill>
                  <a:schemeClr val="tx2"/>
                </a:solidFill>
                <a:latin typeface="Courier New" panose="02070309020205020404" pitchFamily="49" charset="0"/>
                <a:cs typeface="Courier New" panose="02070309020205020404" pitchFamily="49" charset="0"/>
              </a:rPr>
              <a:t>U7.M8                 BA07</a:t>
            </a:r>
          </a:p>
          <a:p>
            <a:r>
              <a:rPr lang="en-US" sz="800" dirty="0">
                <a:solidFill>
                  <a:schemeClr val="tx2"/>
                </a:solidFill>
                <a:latin typeface="Courier New" panose="02070309020205020404" pitchFamily="49" charset="0"/>
                <a:cs typeface="Courier New" panose="02070309020205020404" pitchFamily="49" charset="0"/>
              </a:rPr>
              <a:t>U7.N9                 VDD          POWER        VDD1</a:t>
            </a:r>
          </a:p>
          <a:p>
            <a:r>
              <a:rPr lang="en-US" sz="800" dirty="0">
                <a:solidFill>
                  <a:schemeClr val="tx2"/>
                </a:solidFill>
                <a:latin typeface="Courier New" panose="02070309020205020404" pitchFamily="49" charset="0"/>
                <a:cs typeface="Courier New" panose="02070309020205020404" pitchFamily="49" charset="0"/>
              </a:rPr>
              <a:t>U8.K9                 VSS          GND</a:t>
            </a:r>
          </a:p>
          <a:p>
            <a:r>
              <a:rPr lang="en-US" sz="800" dirty="0">
                <a:solidFill>
                  <a:schemeClr val="tx2"/>
                </a:solidFill>
                <a:latin typeface="Courier New" panose="02070309020205020404" pitchFamily="49" charset="0"/>
                <a:cs typeface="Courier New" panose="02070309020205020404" pitchFamily="49" charset="0"/>
              </a:rPr>
              <a:t>U8.M8                 BA07</a:t>
            </a:r>
          </a:p>
          <a:p>
            <a:r>
              <a:rPr lang="en-US" sz="800" dirty="0">
                <a:solidFill>
                  <a:schemeClr val="tx2"/>
                </a:solidFill>
                <a:latin typeface="Courier New" panose="02070309020205020404" pitchFamily="49" charset="0"/>
                <a:cs typeface="Courier New" panose="02070309020205020404" pitchFamily="49" charset="0"/>
              </a:rPr>
              <a:t>U8.N9                 VDD          POWER        VDD1</a:t>
            </a:r>
          </a:p>
          <a:p>
            <a:r>
              <a:rPr lang="en-US" sz="800" dirty="0">
                <a:solidFill>
                  <a:schemeClr val="tx2"/>
                </a:solidFill>
                <a:latin typeface="Courier New" panose="02070309020205020404" pitchFamily="49" charset="0"/>
                <a:cs typeface="Courier New" panose="02070309020205020404" pitchFamily="49" charset="0"/>
              </a:rPr>
              <a:t>[End Designator Pin List]</a:t>
            </a:r>
          </a:p>
        </p:txBody>
      </p:sp>
      <p:sp>
        <p:nvSpPr>
          <p:cNvPr id="9" name="TextBox 8">
            <a:extLst>
              <a:ext uri="{FF2B5EF4-FFF2-40B4-BE49-F238E27FC236}">
                <a16:creationId xmlns:a16="http://schemas.microsoft.com/office/drawing/2014/main" id="{8DEA1BFC-D39B-4189-A62C-6C65403F07DF}"/>
              </a:ext>
            </a:extLst>
          </p:cNvPr>
          <p:cNvSpPr txBox="1"/>
          <p:nvPr/>
        </p:nvSpPr>
        <p:spPr>
          <a:xfrm>
            <a:off x="5406452" y="781987"/>
            <a:ext cx="4601980" cy="6170920"/>
          </a:xfrm>
          <a:prstGeom prst="rect">
            <a:avLst/>
          </a:prstGeom>
          <a:noFill/>
        </p:spPr>
        <p:txBody>
          <a:bodyPr wrap="square" rtlCol="0">
            <a:spAutoFit/>
          </a:bodyPr>
          <a:lstStyle/>
          <a:p>
            <a:r>
              <a:rPr lang="en-US" sz="800" dirty="0">
                <a:solidFill>
                  <a:schemeClr val="tx2"/>
                </a:solidFill>
                <a:latin typeface="Courier New" panose="02070309020205020404" pitchFamily="49" charset="0"/>
                <a:cs typeface="Courier New" panose="02070309020205020404" pitchFamily="49" charset="0"/>
              </a:rPr>
              <a:t>[Voltage List]</a:t>
            </a:r>
          </a:p>
          <a:p>
            <a:r>
              <a:rPr lang="en-US" sz="800" dirty="0">
                <a:solidFill>
                  <a:schemeClr val="tx2"/>
                </a:solidFill>
                <a:latin typeface="Courier New" panose="02070309020205020404" pitchFamily="49" charset="0"/>
                <a:cs typeface="Courier New" panose="02070309020205020404" pitchFamily="49" charset="0"/>
              </a:rPr>
              <a:t>VDD   1.200   1.140   1.260</a:t>
            </a:r>
          </a:p>
          <a:p>
            <a:r>
              <a:rPr lang="en-US" sz="800" dirty="0">
                <a:solidFill>
                  <a:schemeClr val="tx2"/>
                </a:solidFill>
                <a:latin typeface="Courier New" panose="02070309020205020404" pitchFamily="49" charset="0"/>
                <a:cs typeface="Courier New" panose="02070309020205020404" pitchFamily="49" charset="0"/>
              </a:rPr>
              <a:t>VSS   0.000   0.000   0.000</a:t>
            </a:r>
          </a:p>
          <a:p>
            <a:r>
              <a:rPr lang="en-US" sz="800" dirty="0">
                <a:solidFill>
                  <a:schemeClr val="tx2"/>
                </a:solidFill>
                <a:latin typeface="Courier New" panose="02070309020205020404" pitchFamily="49" charset="0"/>
                <a:cs typeface="Courier New" panose="02070309020205020404" pitchFamily="49" charset="0"/>
              </a:rPr>
              <a:t>VTT   0.600   0.570   0.630</a:t>
            </a:r>
          </a:p>
          <a:p>
            <a:r>
              <a:rPr lang="en-US" sz="800" dirty="0">
                <a:solidFill>
                  <a:schemeClr val="tx2"/>
                </a:solidFill>
                <a:latin typeface="Courier New" panose="02070309020205020404" pitchFamily="49" charset="0"/>
                <a:cs typeface="Courier New" panose="02070309020205020404" pitchFamily="49" charset="0"/>
              </a:rPr>
              <a:t>[End Voltage List]</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Group]    </a:t>
            </a:r>
            <a:r>
              <a:rPr lang="en-US" sz="800" dirty="0" err="1">
                <a:solidFill>
                  <a:schemeClr val="tx2"/>
                </a:solidFill>
                <a:latin typeface="Courier New" panose="02070309020205020404" pitchFamily="49" charset="0"/>
                <a:cs typeface="Courier New" panose="02070309020205020404" pitchFamily="49" charset="0"/>
              </a:rPr>
              <a:t>Just_One</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Addr_07  NA</a:t>
            </a:r>
          </a:p>
          <a:p>
            <a:r>
              <a:rPr lang="en-US" sz="800" dirty="0">
                <a:solidFill>
                  <a:schemeClr val="tx2"/>
                </a:solidFill>
                <a:latin typeface="Courier New" panose="02070309020205020404" pitchFamily="49" charset="0"/>
                <a:cs typeface="Courier New" panose="02070309020205020404" pitchFamily="49" charset="0"/>
              </a:rPr>
              <a:t>[End EMD Group]      </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[End EMD]</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Set]      Addr_07 </a:t>
            </a:r>
          </a:p>
          <a:p>
            <a:r>
              <a:rPr lang="en-US" sz="800" dirty="0">
                <a:solidFill>
                  <a:schemeClr val="tx2"/>
                </a:solidFill>
                <a:latin typeface="Courier New" panose="02070309020205020404" pitchFamily="49" charset="0"/>
                <a:cs typeface="Courier New" panose="02070309020205020404" pitchFamily="49" charset="0"/>
              </a:rPr>
              <a:t>[EMD Model]     A07</a:t>
            </a:r>
          </a:p>
          <a:p>
            <a:r>
              <a:rPr lang="en-US" sz="800" dirty="0" err="1">
                <a:solidFill>
                  <a:schemeClr val="tx2"/>
                </a:solidFill>
                <a:latin typeface="Courier New" panose="02070309020205020404" pitchFamily="49" charset="0"/>
                <a:cs typeface="Courier New" panose="02070309020205020404" pitchFamily="49" charset="0"/>
              </a:rPr>
              <a:t>File_IBIS</a:t>
            </a:r>
            <a:r>
              <a:rPr lang="en-US" sz="800" dirty="0">
                <a:solidFill>
                  <a:schemeClr val="tx2"/>
                </a:solidFill>
                <a:latin typeface="Courier New" panose="02070309020205020404" pitchFamily="49" charset="0"/>
                <a:cs typeface="Courier New" panose="02070309020205020404" pitchFamily="49" charset="0"/>
              </a:rPr>
              <a:t>-ISS   A07.iss       A07</a:t>
            </a:r>
          </a:p>
          <a:p>
            <a:r>
              <a:rPr lang="en-US" sz="800" dirty="0" err="1">
                <a:solidFill>
                  <a:schemeClr val="tx2"/>
                </a:solidFill>
                <a:latin typeface="Courier New" panose="02070309020205020404" pitchFamily="49" charset="0"/>
                <a:cs typeface="Courier New" panose="02070309020205020404" pitchFamily="49" charset="0"/>
              </a:rPr>
              <a:t>Number_of_terminals</a:t>
            </a:r>
            <a:r>
              <a:rPr lang="en-US" sz="800" dirty="0">
                <a:solidFill>
                  <a:schemeClr val="tx2"/>
                </a:solidFill>
                <a:latin typeface="Courier New" panose="02070309020205020404" pitchFamily="49" charset="0"/>
                <a:cs typeface="Courier New" panose="02070309020205020404" pitchFamily="49" charset="0"/>
              </a:rPr>
              <a:t> = 6</a:t>
            </a:r>
          </a:p>
          <a:p>
            <a:r>
              <a:rPr lang="en-US" sz="800" dirty="0">
                <a:solidFill>
                  <a:schemeClr val="tx2"/>
                </a:solidFill>
                <a:latin typeface="Courier New" panose="02070309020205020404" pitchFamily="49" charset="0"/>
                <a:cs typeface="Courier New" panose="02070309020205020404" pitchFamily="49" charset="0"/>
              </a:rPr>
              <a:t>1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211    </a:t>
            </a:r>
          </a:p>
          <a:p>
            <a:r>
              <a:rPr lang="en-US" sz="800" dirty="0">
                <a:solidFill>
                  <a:schemeClr val="tx2"/>
                </a:solidFill>
                <a:latin typeface="Courier New" panose="02070309020205020404" pitchFamily="49" charset="0"/>
                <a:cs typeface="Courier New" panose="02070309020205020404" pitchFamily="49" charset="0"/>
              </a:rPr>
              <a:t>2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U3.W1    </a:t>
            </a:r>
          </a:p>
          <a:p>
            <a:r>
              <a:rPr lang="en-US" sz="800" dirty="0">
                <a:solidFill>
                  <a:schemeClr val="tx2"/>
                </a:solidFill>
                <a:latin typeface="Courier New" panose="02070309020205020404" pitchFamily="49" charset="0"/>
                <a:cs typeface="Courier New" panose="02070309020205020404" pitchFamily="49" charset="0"/>
              </a:rPr>
              <a:t>3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VDD1   </a:t>
            </a:r>
          </a:p>
          <a:p>
            <a:r>
              <a:rPr lang="en-US" sz="800" dirty="0">
                <a:solidFill>
                  <a:schemeClr val="tx2"/>
                </a:solidFill>
                <a:latin typeface="Courier New" panose="02070309020205020404" pitchFamily="49" charset="0"/>
                <a:cs typeface="Courier New" panose="02070309020205020404" pitchFamily="49" charset="0"/>
              </a:rPr>
              <a:t>4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VSS</a:t>
            </a:r>
          </a:p>
          <a:p>
            <a:r>
              <a:rPr lang="en-US" sz="800" dirty="0">
                <a:solidFill>
                  <a:schemeClr val="tx2"/>
                </a:solidFill>
                <a:latin typeface="Courier New" panose="02070309020205020404" pitchFamily="49" charset="0"/>
                <a:cs typeface="Courier New" panose="02070309020205020404" pitchFamily="49" charset="0"/>
              </a:rPr>
              <a:t>5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U3.VDD1</a:t>
            </a:r>
          </a:p>
          <a:p>
            <a:r>
              <a:rPr lang="en-US" sz="800" dirty="0">
                <a:solidFill>
                  <a:schemeClr val="tx2"/>
                </a:solidFill>
                <a:latin typeface="Courier New" panose="02070309020205020404" pitchFamily="49" charset="0"/>
                <a:cs typeface="Courier New" panose="02070309020205020404" pitchFamily="49" charset="0"/>
              </a:rPr>
              <a:t>6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U3.VSS </a:t>
            </a:r>
          </a:p>
          <a:p>
            <a:r>
              <a:rPr lang="en-US" sz="800" dirty="0">
                <a:solidFill>
                  <a:schemeClr val="tx2"/>
                </a:solidFill>
                <a:latin typeface="Courier New" panose="02070309020205020404" pitchFamily="49" charset="0"/>
                <a:cs typeface="Courier New" panose="02070309020205020404" pitchFamily="49" charset="0"/>
              </a:rPr>
              <a:t>[End EMD Model]</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Model]     BA07</a:t>
            </a:r>
          </a:p>
          <a:p>
            <a:r>
              <a:rPr lang="en-US" sz="800" dirty="0" err="1">
                <a:solidFill>
                  <a:schemeClr val="tx2"/>
                </a:solidFill>
                <a:latin typeface="Courier New" panose="02070309020205020404" pitchFamily="49" charset="0"/>
                <a:cs typeface="Courier New" panose="02070309020205020404" pitchFamily="49" charset="0"/>
              </a:rPr>
              <a:t>File_IBIS</a:t>
            </a:r>
            <a:r>
              <a:rPr lang="en-US" sz="800" dirty="0">
                <a:solidFill>
                  <a:schemeClr val="tx2"/>
                </a:solidFill>
                <a:latin typeface="Courier New" panose="02070309020205020404" pitchFamily="49" charset="0"/>
                <a:cs typeface="Courier New" panose="02070309020205020404" pitchFamily="49" charset="0"/>
              </a:rPr>
              <a:t>-ISS   A07.iss       BA07</a:t>
            </a:r>
          </a:p>
          <a:p>
            <a:r>
              <a:rPr lang="en-US" sz="800" dirty="0" err="1">
                <a:solidFill>
                  <a:schemeClr val="tx2"/>
                </a:solidFill>
                <a:latin typeface="Courier New" panose="02070309020205020404" pitchFamily="49" charset="0"/>
                <a:cs typeface="Courier New" panose="02070309020205020404" pitchFamily="49" charset="0"/>
              </a:rPr>
              <a:t>Number_of_terminals</a:t>
            </a:r>
            <a:r>
              <a:rPr lang="en-US" sz="800" dirty="0">
                <a:solidFill>
                  <a:schemeClr val="tx2"/>
                </a:solidFill>
                <a:latin typeface="Courier New" panose="02070309020205020404" pitchFamily="49" charset="0"/>
                <a:cs typeface="Courier New" panose="02070309020205020404" pitchFamily="49" charset="0"/>
              </a:rPr>
              <a:t> = 16</a:t>
            </a:r>
          </a:p>
          <a:p>
            <a:r>
              <a:rPr lang="en-US" sz="800" dirty="0">
                <a:solidFill>
                  <a:schemeClr val="tx2"/>
                </a:solidFill>
                <a:latin typeface="Courier New" panose="02070309020205020404" pitchFamily="49" charset="0"/>
                <a:cs typeface="Courier New" panose="02070309020205020404" pitchFamily="49" charset="0"/>
              </a:rPr>
              <a:t>1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U3.B11    </a:t>
            </a:r>
          </a:p>
          <a:p>
            <a:r>
              <a:rPr lang="en-US" sz="800" dirty="0">
                <a:solidFill>
                  <a:schemeClr val="tx2"/>
                </a:solidFill>
                <a:latin typeface="Courier New" panose="02070309020205020404" pitchFamily="49" charset="0"/>
                <a:cs typeface="Courier New" panose="02070309020205020404" pitchFamily="49" charset="0"/>
              </a:rPr>
              <a:t>2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U3.VDD1   </a:t>
            </a:r>
          </a:p>
          <a:p>
            <a:r>
              <a:rPr lang="en-US" sz="800" dirty="0">
                <a:solidFill>
                  <a:schemeClr val="tx2"/>
                </a:solidFill>
                <a:latin typeface="Courier New" panose="02070309020205020404" pitchFamily="49" charset="0"/>
                <a:cs typeface="Courier New" panose="02070309020205020404" pitchFamily="49" charset="0"/>
              </a:rPr>
              <a:t>3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U3.VSS</a:t>
            </a:r>
          </a:p>
          <a:p>
            <a:r>
              <a:rPr lang="en-US" sz="800" dirty="0">
                <a:solidFill>
                  <a:schemeClr val="tx2"/>
                </a:solidFill>
                <a:latin typeface="Courier New" panose="02070309020205020404" pitchFamily="49" charset="0"/>
                <a:cs typeface="Courier New" panose="02070309020205020404" pitchFamily="49" charset="0"/>
              </a:rPr>
              <a:t>4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U4.M8    </a:t>
            </a:r>
          </a:p>
          <a:p>
            <a:r>
              <a:rPr lang="en-US" sz="800" dirty="0">
                <a:solidFill>
                  <a:schemeClr val="tx2"/>
                </a:solidFill>
                <a:latin typeface="Courier New" panose="02070309020205020404" pitchFamily="49" charset="0"/>
                <a:cs typeface="Courier New" panose="02070309020205020404" pitchFamily="49" charset="0"/>
              </a:rPr>
              <a:t>5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U4.VDD1   </a:t>
            </a:r>
          </a:p>
          <a:p>
            <a:r>
              <a:rPr lang="en-US" sz="800" dirty="0">
                <a:solidFill>
                  <a:schemeClr val="tx2"/>
                </a:solidFill>
                <a:latin typeface="Courier New" panose="02070309020205020404" pitchFamily="49" charset="0"/>
                <a:cs typeface="Courier New" panose="02070309020205020404" pitchFamily="49" charset="0"/>
              </a:rPr>
              <a:t>6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U4.VSS</a:t>
            </a:r>
          </a:p>
          <a:p>
            <a:r>
              <a:rPr lang="en-US" sz="800" dirty="0">
                <a:solidFill>
                  <a:schemeClr val="tx2"/>
                </a:solidFill>
                <a:latin typeface="Courier New" panose="02070309020205020404" pitchFamily="49" charset="0"/>
                <a:cs typeface="Courier New" panose="02070309020205020404" pitchFamily="49" charset="0"/>
              </a:rPr>
              <a:t>7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U5.M8    </a:t>
            </a:r>
          </a:p>
          <a:p>
            <a:r>
              <a:rPr lang="en-US" sz="800" dirty="0">
                <a:solidFill>
                  <a:schemeClr val="tx2"/>
                </a:solidFill>
                <a:latin typeface="Courier New" panose="02070309020205020404" pitchFamily="49" charset="0"/>
                <a:cs typeface="Courier New" panose="02070309020205020404" pitchFamily="49" charset="0"/>
              </a:rPr>
              <a:t>8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U5.VDD1   </a:t>
            </a:r>
          </a:p>
          <a:p>
            <a:r>
              <a:rPr lang="en-US" sz="800" dirty="0">
                <a:solidFill>
                  <a:schemeClr val="tx2"/>
                </a:solidFill>
                <a:latin typeface="Courier New" panose="02070309020205020404" pitchFamily="49" charset="0"/>
                <a:cs typeface="Courier New" panose="02070309020205020404" pitchFamily="49" charset="0"/>
              </a:rPr>
              <a:t>9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U5.VSS</a:t>
            </a:r>
          </a:p>
          <a:p>
            <a:r>
              <a:rPr lang="en-US" sz="800" dirty="0">
                <a:solidFill>
                  <a:schemeClr val="tx2"/>
                </a:solidFill>
                <a:latin typeface="Courier New" panose="02070309020205020404" pitchFamily="49" charset="0"/>
                <a:cs typeface="Courier New" panose="02070309020205020404" pitchFamily="49" charset="0"/>
              </a:rPr>
              <a:t>10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U7.M8    </a:t>
            </a:r>
          </a:p>
          <a:p>
            <a:r>
              <a:rPr lang="en-US" sz="800" dirty="0">
                <a:solidFill>
                  <a:schemeClr val="tx2"/>
                </a:solidFill>
                <a:latin typeface="Courier New" panose="02070309020205020404" pitchFamily="49" charset="0"/>
                <a:cs typeface="Courier New" panose="02070309020205020404" pitchFamily="49" charset="0"/>
              </a:rPr>
              <a:t>11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U7.VDD1   </a:t>
            </a:r>
          </a:p>
          <a:p>
            <a:r>
              <a:rPr lang="en-US" sz="800" dirty="0">
                <a:solidFill>
                  <a:schemeClr val="tx2"/>
                </a:solidFill>
                <a:latin typeface="Courier New" panose="02070309020205020404" pitchFamily="49" charset="0"/>
                <a:cs typeface="Courier New" panose="02070309020205020404" pitchFamily="49" charset="0"/>
              </a:rPr>
              <a:t>12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U7.VSS</a:t>
            </a:r>
          </a:p>
          <a:p>
            <a:r>
              <a:rPr lang="en-US" sz="800" dirty="0">
                <a:solidFill>
                  <a:schemeClr val="tx2"/>
                </a:solidFill>
                <a:latin typeface="Courier New" panose="02070309020205020404" pitchFamily="49" charset="0"/>
                <a:cs typeface="Courier New" panose="02070309020205020404" pitchFamily="49" charset="0"/>
              </a:rPr>
              <a:t>13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U8.M8    </a:t>
            </a:r>
          </a:p>
          <a:p>
            <a:r>
              <a:rPr lang="en-US" sz="800" dirty="0">
                <a:solidFill>
                  <a:schemeClr val="tx2"/>
                </a:solidFill>
                <a:latin typeface="Courier New" panose="02070309020205020404" pitchFamily="49" charset="0"/>
                <a:cs typeface="Courier New" panose="02070309020205020404" pitchFamily="49" charset="0"/>
              </a:rPr>
              <a:t>14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U8.VDD1   </a:t>
            </a:r>
          </a:p>
          <a:p>
            <a:r>
              <a:rPr lang="en-US" sz="800" dirty="0">
                <a:solidFill>
                  <a:schemeClr val="tx2"/>
                </a:solidFill>
                <a:latin typeface="Courier New" panose="02070309020205020404" pitchFamily="49" charset="0"/>
                <a:cs typeface="Courier New" panose="02070309020205020404" pitchFamily="49" charset="0"/>
              </a:rPr>
              <a:t>15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U8.VSS</a:t>
            </a:r>
          </a:p>
          <a:p>
            <a:r>
              <a:rPr lang="en-US" sz="800" dirty="0">
                <a:solidFill>
                  <a:schemeClr val="tx2"/>
                </a:solidFill>
                <a:latin typeface="Courier New" panose="02070309020205020404" pitchFamily="49" charset="0"/>
                <a:cs typeface="Courier New" panose="02070309020205020404" pitchFamily="49" charset="0"/>
              </a:rPr>
              <a:t>17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VDD1</a:t>
            </a:r>
          </a:p>
          <a:p>
            <a:r>
              <a:rPr lang="en-US" sz="800" dirty="0">
                <a:solidFill>
                  <a:schemeClr val="tx2"/>
                </a:solidFill>
                <a:latin typeface="Courier New" panose="02070309020205020404" pitchFamily="49" charset="0"/>
                <a:cs typeface="Courier New" panose="02070309020205020404" pitchFamily="49" charset="0"/>
              </a:rPr>
              <a:t>18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VTT</a:t>
            </a:r>
          </a:p>
          <a:p>
            <a:r>
              <a:rPr lang="en-US" sz="800" dirty="0">
                <a:solidFill>
                  <a:schemeClr val="tx2"/>
                </a:solidFill>
                <a:latin typeface="Courier New" panose="02070309020205020404" pitchFamily="49" charset="0"/>
                <a:cs typeface="Courier New" panose="02070309020205020404" pitchFamily="49" charset="0"/>
              </a:rPr>
              <a:t>19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VSS</a:t>
            </a:r>
          </a:p>
          <a:p>
            <a:r>
              <a:rPr lang="en-US" sz="800" dirty="0">
                <a:solidFill>
                  <a:schemeClr val="tx2"/>
                </a:solidFill>
                <a:latin typeface="Courier New" panose="02070309020205020404" pitchFamily="49" charset="0"/>
                <a:cs typeface="Courier New" panose="02070309020205020404" pitchFamily="49" charset="0"/>
              </a:rPr>
              <a:t>[End EMD Model]</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[End EMD Set]</a:t>
            </a:r>
            <a:endParaRPr lang="en-US" sz="1100" dirty="0">
              <a:solidFill>
                <a:schemeClr val="tx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789902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01CB82D-2D17-4271-90AD-6B930483CEE3}"/>
              </a:ext>
            </a:extLst>
          </p:cNvPr>
          <p:cNvSpPr>
            <a:spLocks noGrp="1"/>
          </p:cNvSpPr>
          <p:nvPr>
            <p:ph type="dt" sz="half" idx="2"/>
          </p:nvPr>
        </p:nvSpPr>
        <p:spPr/>
        <p:txBody>
          <a:bodyPr/>
          <a:lstStyle/>
          <a:p>
            <a:r>
              <a:rPr lang="en-US"/>
              <a:t>|  </a:t>
            </a:r>
            <a:fld id="{F55C824C-5440-421F-B1ED-9166A1D48D51}" type="datetime4">
              <a:rPr lang="en-US" smtClean="0"/>
              <a:pPr/>
              <a:t>April 13, 2020</a:t>
            </a:fld>
            <a:endParaRPr dirty="0"/>
          </a:p>
        </p:txBody>
      </p:sp>
      <p:sp>
        <p:nvSpPr>
          <p:cNvPr id="4" name="Slide Number Placeholder 3">
            <a:extLst>
              <a:ext uri="{FF2B5EF4-FFF2-40B4-BE49-F238E27FC236}">
                <a16:creationId xmlns:a16="http://schemas.microsoft.com/office/drawing/2014/main" id="{BF6C97A4-1584-4946-8760-137501C01CEB}"/>
              </a:ext>
            </a:extLst>
          </p:cNvPr>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5" name="Footer Placeholder 4">
            <a:extLst>
              <a:ext uri="{FF2B5EF4-FFF2-40B4-BE49-F238E27FC236}">
                <a16:creationId xmlns:a16="http://schemas.microsoft.com/office/drawing/2014/main" id="{766FD37C-3573-4873-94E2-9959BA173F41}"/>
              </a:ext>
            </a:extLst>
          </p:cNvPr>
          <p:cNvSpPr>
            <a:spLocks noGrp="1"/>
          </p:cNvSpPr>
          <p:nvPr>
            <p:ph type="ftr" sz="quarter" idx="15"/>
          </p:nvPr>
        </p:nvSpPr>
        <p:spPr/>
        <p:txBody>
          <a:bodyPr/>
          <a:lstStyle/>
          <a:p>
            <a:r>
              <a:rPr lang="en-US"/>
              <a:t>|  Micron Confidential</a:t>
            </a:r>
            <a:endParaRPr lang="en-US" dirty="0"/>
          </a:p>
        </p:txBody>
      </p:sp>
      <p:sp>
        <p:nvSpPr>
          <p:cNvPr id="7" name="TextBox 6">
            <a:extLst>
              <a:ext uri="{FF2B5EF4-FFF2-40B4-BE49-F238E27FC236}">
                <a16:creationId xmlns:a16="http://schemas.microsoft.com/office/drawing/2014/main" id="{C2894DE6-E330-49CB-A4C6-F1F5FBC1BEED}"/>
              </a:ext>
            </a:extLst>
          </p:cNvPr>
          <p:cNvSpPr txBox="1"/>
          <p:nvPr/>
        </p:nvSpPr>
        <p:spPr>
          <a:xfrm>
            <a:off x="247338" y="122984"/>
            <a:ext cx="11557416" cy="400110"/>
          </a:xfrm>
          <a:prstGeom prst="rect">
            <a:avLst/>
          </a:prstGeom>
          <a:noFill/>
        </p:spPr>
        <p:txBody>
          <a:bodyPr wrap="square" rtlCol="0">
            <a:spAutoFit/>
          </a:bodyPr>
          <a:lstStyle/>
          <a:p>
            <a:pPr algn="ctr"/>
            <a:r>
              <a:rPr lang="en-US" sz="2000" dirty="0">
                <a:solidFill>
                  <a:schemeClr val="tx2"/>
                </a:solidFill>
                <a:latin typeface="Segoe UI" panose="020B0502040204020203" pitchFamily="34" charset="0"/>
                <a:cs typeface="Segoe UI" panose="020B0502040204020203" pitchFamily="34" charset="0"/>
              </a:rPr>
              <a:t>EMD Syntax Example 2 (External Resistors) Using DDR4 RDIMM Example</a:t>
            </a:r>
          </a:p>
        </p:txBody>
      </p:sp>
      <p:sp>
        <p:nvSpPr>
          <p:cNvPr id="8" name="TextBox 7">
            <a:extLst>
              <a:ext uri="{FF2B5EF4-FFF2-40B4-BE49-F238E27FC236}">
                <a16:creationId xmlns:a16="http://schemas.microsoft.com/office/drawing/2014/main" id="{96F52D8E-CB07-41FE-9439-30F6F8247AA3}"/>
              </a:ext>
            </a:extLst>
          </p:cNvPr>
          <p:cNvSpPr txBox="1"/>
          <p:nvPr/>
        </p:nvSpPr>
        <p:spPr>
          <a:xfrm>
            <a:off x="247338" y="599098"/>
            <a:ext cx="4601980" cy="6370975"/>
          </a:xfrm>
          <a:prstGeom prst="rect">
            <a:avLst/>
          </a:prstGeom>
          <a:noFill/>
        </p:spPr>
        <p:txBody>
          <a:bodyPr wrap="square" rtlCol="0">
            <a:spAutoFit/>
          </a:bodyPr>
          <a:lstStyle/>
          <a:p>
            <a:r>
              <a:rPr lang="en-US" sz="800" dirty="0">
                <a:solidFill>
                  <a:schemeClr val="tx2"/>
                </a:solidFill>
                <a:latin typeface="Courier New" panose="02070309020205020404" pitchFamily="49" charset="0"/>
                <a:cs typeface="Courier New" panose="02070309020205020404" pitchFamily="49" charset="0"/>
              </a:rPr>
              <a:t>[Begin EMD] DDR4_RDIMM</a:t>
            </a:r>
          </a:p>
          <a:p>
            <a:r>
              <a:rPr lang="en-US" sz="800" dirty="0">
                <a:solidFill>
                  <a:schemeClr val="tx2"/>
                </a:solidFill>
                <a:latin typeface="Courier New" panose="02070309020205020404" pitchFamily="49" charset="0"/>
                <a:cs typeface="Courier New" panose="02070309020205020404" pitchFamily="49" charset="0"/>
              </a:rPr>
              <a:t>[Number of EMD Pins] 4</a:t>
            </a:r>
          </a:p>
          <a:p>
            <a:r>
              <a:rPr lang="en-US" sz="800" dirty="0">
                <a:solidFill>
                  <a:schemeClr val="tx2"/>
                </a:solidFill>
                <a:latin typeface="Courier New" panose="02070309020205020404" pitchFamily="49" charset="0"/>
                <a:cs typeface="Courier New" panose="02070309020205020404" pitchFamily="49" charset="0"/>
              </a:rPr>
              <a:t>[EMD Pin List]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signal_type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endParaRPr lang="en-US" sz="800" dirty="0">
              <a:solidFill>
                <a:schemeClr val="tx2"/>
              </a:solidFill>
              <a:latin typeface="Courier New" panose="02070309020205020404" pitchFamily="49" charset="0"/>
              <a:cs typeface="Courier New" panose="02070309020205020404" pitchFamily="49" charset="0"/>
            </a:endParaRPr>
          </a:p>
          <a:p>
            <a:r>
              <a:rPr lang="es-US" sz="800" dirty="0">
                <a:solidFill>
                  <a:schemeClr val="tx2"/>
                </a:solidFill>
                <a:latin typeface="Courier New" panose="02070309020205020404" pitchFamily="49" charset="0"/>
                <a:cs typeface="Courier New" panose="02070309020205020404" pitchFamily="49" charset="0"/>
              </a:rPr>
              <a:t>203            VSS         GND</a:t>
            </a:r>
          </a:p>
          <a:p>
            <a:r>
              <a:rPr lang="es-US" sz="800" dirty="0">
                <a:solidFill>
                  <a:schemeClr val="tx2"/>
                </a:solidFill>
                <a:latin typeface="Courier New" panose="02070309020205020404" pitchFamily="49" charset="0"/>
                <a:cs typeface="Courier New" panose="02070309020205020404" pitchFamily="49" charset="0"/>
              </a:rPr>
              <a:t>211            A07         </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212   </a:t>
            </a:r>
            <a:r>
              <a:rPr lang="es-US" sz="800" dirty="0">
                <a:solidFill>
                  <a:schemeClr val="tx2"/>
                </a:solidFill>
                <a:latin typeface="Courier New" panose="02070309020205020404" pitchFamily="49" charset="0"/>
                <a:cs typeface="Courier New" panose="02070309020205020404" pitchFamily="49" charset="0"/>
              </a:rPr>
              <a:t>         </a:t>
            </a:r>
            <a:r>
              <a:rPr lang="en-US" sz="800" dirty="0">
                <a:solidFill>
                  <a:schemeClr val="tx2"/>
                </a:solidFill>
                <a:latin typeface="Courier New" panose="02070309020205020404" pitchFamily="49" charset="0"/>
                <a:cs typeface="Courier New" panose="02070309020205020404" pitchFamily="49" charset="0"/>
              </a:rPr>
              <a:t>VDD         POWER        VDD1</a:t>
            </a:r>
          </a:p>
          <a:p>
            <a:r>
              <a:rPr lang="en-US" sz="800" dirty="0">
                <a:solidFill>
                  <a:schemeClr val="tx2"/>
                </a:solidFill>
                <a:latin typeface="Courier New" panose="02070309020205020404" pitchFamily="49" charset="0"/>
                <a:cs typeface="Courier New" panose="02070309020205020404" pitchFamily="49" charset="0"/>
              </a:rPr>
              <a:t>223            VTT         POWER</a:t>
            </a:r>
          </a:p>
          <a:p>
            <a:r>
              <a:rPr lang="es-US" sz="800" dirty="0">
                <a:solidFill>
                  <a:schemeClr val="tx2"/>
                </a:solidFill>
                <a:latin typeface="Courier New" panose="02070309020205020404" pitchFamily="49" charset="0"/>
                <a:cs typeface="Courier New" panose="02070309020205020404" pitchFamily="49" charset="0"/>
              </a:rPr>
              <a:t>[</a:t>
            </a:r>
            <a:r>
              <a:rPr lang="es-US" sz="800" dirty="0" err="1">
                <a:solidFill>
                  <a:schemeClr val="tx2"/>
                </a:solidFill>
                <a:latin typeface="Courier New" panose="02070309020205020404" pitchFamily="49" charset="0"/>
                <a:cs typeface="Courier New" panose="02070309020205020404" pitchFamily="49" charset="0"/>
              </a:rPr>
              <a:t>End</a:t>
            </a:r>
            <a:r>
              <a:rPr lang="es-US" sz="800" dirty="0">
                <a:solidFill>
                  <a:schemeClr val="tx2"/>
                </a:solidFill>
                <a:latin typeface="Courier New" panose="02070309020205020404" pitchFamily="49" charset="0"/>
                <a:cs typeface="Courier New" panose="02070309020205020404" pitchFamily="49" charset="0"/>
              </a:rPr>
              <a:t> EMD Pin </a:t>
            </a:r>
            <a:r>
              <a:rPr lang="es-US" sz="800" dirty="0" err="1">
                <a:solidFill>
                  <a:schemeClr val="tx2"/>
                </a:solidFill>
                <a:latin typeface="Courier New" panose="02070309020205020404" pitchFamily="49" charset="0"/>
                <a:cs typeface="Courier New" panose="02070309020205020404" pitchFamily="49" charset="0"/>
              </a:rPr>
              <a:t>List</a:t>
            </a:r>
            <a:r>
              <a:rPr lang="es-US" sz="800" dirty="0">
                <a:solidFill>
                  <a:schemeClr val="tx2"/>
                </a:solidFill>
                <a:latin typeface="Courier New" panose="02070309020205020404" pitchFamily="49" charset="0"/>
                <a:cs typeface="Courier New" panose="02070309020205020404" pitchFamily="49" charset="0"/>
              </a:rPr>
              <a:t>]</a:t>
            </a:r>
          </a:p>
          <a:p>
            <a:endParaRPr lang="es-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Parts]</a:t>
            </a:r>
          </a:p>
          <a:p>
            <a:r>
              <a:rPr lang="en-US" sz="800" dirty="0">
                <a:solidFill>
                  <a:schemeClr val="tx2"/>
                </a:solidFill>
                <a:latin typeface="Courier New" panose="02070309020205020404" pitchFamily="49" charset="0"/>
                <a:cs typeface="Courier New" panose="02070309020205020404" pitchFamily="49" charset="0"/>
              </a:rPr>
              <a:t>DDR4_Reg_253b  </a:t>
            </a:r>
            <a:r>
              <a:rPr lang="en-US" sz="800" dirty="0" err="1">
                <a:solidFill>
                  <a:schemeClr val="tx2"/>
                </a:solidFill>
                <a:latin typeface="Courier New" panose="02070309020205020404" pitchFamily="49" charset="0"/>
                <a:cs typeface="Courier New" panose="02070309020205020404" pitchFamily="49" charset="0"/>
              </a:rPr>
              <a:t>register.ibs</a:t>
            </a:r>
            <a:r>
              <a:rPr lang="en-US" sz="800" dirty="0">
                <a:solidFill>
                  <a:schemeClr val="tx2"/>
                </a:solidFill>
                <a:latin typeface="Courier New" panose="02070309020205020404" pitchFamily="49" charset="0"/>
                <a:cs typeface="Courier New" panose="02070309020205020404" pitchFamily="49" charset="0"/>
              </a:rPr>
              <a:t>   DDR4_Register</a:t>
            </a:r>
          </a:p>
          <a:p>
            <a:r>
              <a:rPr lang="en-US" sz="800" dirty="0">
                <a:solidFill>
                  <a:schemeClr val="tx2"/>
                </a:solidFill>
                <a:latin typeface="Courier New" panose="02070309020205020404" pitchFamily="49" charset="0"/>
                <a:cs typeface="Courier New" panose="02070309020205020404" pitchFamily="49" charset="0"/>
              </a:rPr>
              <a:t>DDR4_x8_78b    </a:t>
            </a:r>
            <a:r>
              <a:rPr lang="en-US" sz="800" dirty="0" err="1">
                <a:solidFill>
                  <a:schemeClr val="tx2"/>
                </a:solidFill>
                <a:latin typeface="Courier New" panose="02070309020205020404" pitchFamily="49" charset="0"/>
                <a:cs typeface="Courier New" panose="02070309020205020404" pitchFamily="49" charset="0"/>
              </a:rPr>
              <a:t>dram.ibs</a:t>
            </a:r>
            <a:r>
              <a:rPr lang="en-US" sz="800" dirty="0">
                <a:solidFill>
                  <a:schemeClr val="tx2"/>
                </a:solidFill>
                <a:latin typeface="Courier New" panose="02070309020205020404" pitchFamily="49" charset="0"/>
                <a:cs typeface="Courier New" panose="02070309020205020404" pitchFamily="49" charset="0"/>
              </a:rPr>
              <a:t>       DDR4_8Gb_x8</a:t>
            </a:r>
          </a:p>
          <a:p>
            <a:r>
              <a:rPr lang="en-US" sz="800" dirty="0">
                <a:solidFill>
                  <a:schemeClr val="tx2"/>
                </a:solidFill>
                <a:latin typeface="Courier New" panose="02070309020205020404" pitchFamily="49" charset="0"/>
                <a:cs typeface="Courier New" panose="02070309020205020404" pitchFamily="49" charset="0"/>
              </a:rPr>
              <a:t>510-500874     </a:t>
            </a:r>
            <a:r>
              <a:rPr lang="en-US" sz="800" dirty="0" err="1">
                <a:solidFill>
                  <a:schemeClr val="tx2"/>
                </a:solidFill>
                <a:latin typeface="Courier New" panose="02070309020205020404" pitchFamily="49" charset="0"/>
                <a:cs typeface="Courier New" panose="02070309020205020404" pitchFamily="49" charset="0"/>
              </a:rPr>
              <a:t>resistors.ibs</a:t>
            </a:r>
            <a:r>
              <a:rPr lang="en-US" sz="800" dirty="0">
                <a:solidFill>
                  <a:schemeClr val="tx2"/>
                </a:solidFill>
                <a:latin typeface="Courier New" panose="02070309020205020404" pitchFamily="49" charset="0"/>
                <a:cs typeface="Courier New" panose="02070309020205020404" pitchFamily="49" charset="0"/>
              </a:rPr>
              <a:t>  RES_22OHM</a:t>
            </a:r>
          </a:p>
          <a:p>
            <a:r>
              <a:rPr lang="en-US" sz="800" dirty="0">
                <a:solidFill>
                  <a:schemeClr val="tx2"/>
                </a:solidFill>
                <a:latin typeface="Courier New" panose="02070309020205020404" pitchFamily="49" charset="0"/>
                <a:cs typeface="Courier New" panose="02070309020205020404" pitchFamily="49" charset="0"/>
              </a:rPr>
              <a:t>510-501618     </a:t>
            </a:r>
            <a:r>
              <a:rPr lang="en-US" sz="800" dirty="0" err="1">
                <a:solidFill>
                  <a:schemeClr val="tx2"/>
                </a:solidFill>
                <a:latin typeface="Courier New" panose="02070309020205020404" pitchFamily="49" charset="0"/>
                <a:cs typeface="Courier New" panose="02070309020205020404" pitchFamily="49" charset="0"/>
              </a:rPr>
              <a:t>resistors.ibs</a:t>
            </a:r>
            <a:r>
              <a:rPr lang="en-US" sz="800" dirty="0">
                <a:solidFill>
                  <a:schemeClr val="tx2"/>
                </a:solidFill>
                <a:latin typeface="Courier New" panose="02070309020205020404" pitchFamily="49" charset="0"/>
                <a:cs typeface="Courier New" panose="02070309020205020404" pitchFamily="49" charset="0"/>
              </a:rPr>
              <a:t>  RPACK4_33OHM</a:t>
            </a:r>
          </a:p>
          <a:p>
            <a:r>
              <a:rPr lang="en-US" sz="800" dirty="0">
                <a:solidFill>
                  <a:schemeClr val="tx2"/>
                </a:solidFill>
                <a:latin typeface="Courier New" panose="02070309020205020404" pitchFamily="49" charset="0"/>
                <a:cs typeface="Courier New" panose="02070309020205020404" pitchFamily="49" charset="0"/>
              </a:rPr>
              <a:t>[End EMD Parts]</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Designator List]</a:t>
            </a:r>
          </a:p>
          <a:p>
            <a:r>
              <a:rPr lang="en-US" sz="800" dirty="0">
                <a:solidFill>
                  <a:schemeClr val="tx2"/>
                </a:solidFill>
                <a:latin typeface="Courier New" panose="02070309020205020404" pitchFamily="49" charset="0"/>
                <a:cs typeface="Courier New" panose="02070309020205020404" pitchFamily="49" charset="0"/>
              </a:rPr>
              <a:t>U3        DDR4_Reg_253b</a:t>
            </a:r>
          </a:p>
          <a:p>
            <a:r>
              <a:rPr lang="en-US" sz="800" dirty="0">
                <a:solidFill>
                  <a:schemeClr val="tx2"/>
                </a:solidFill>
                <a:latin typeface="Courier New" panose="02070309020205020404" pitchFamily="49" charset="0"/>
                <a:cs typeface="Courier New" panose="02070309020205020404" pitchFamily="49" charset="0"/>
              </a:rPr>
              <a:t>U4        DDR4_x8_78b</a:t>
            </a:r>
          </a:p>
          <a:p>
            <a:r>
              <a:rPr lang="en-US" sz="800" dirty="0">
                <a:solidFill>
                  <a:schemeClr val="tx2"/>
                </a:solidFill>
                <a:latin typeface="Courier New" panose="02070309020205020404" pitchFamily="49" charset="0"/>
                <a:cs typeface="Courier New" panose="02070309020205020404" pitchFamily="49" charset="0"/>
              </a:rPr>
              <a:t>U5        DDR4_x8_78b</a:t>
            </a:r>
          </a:p>
          <a:p>
            <a:r>
              <a:rPr lang="en-US" sz="800" dirty="0">
                <a:solidFill>
                  <a:schemeClr val="tx2"/>
                </a:solidFill>
                <a:latin typeface="Courier New" panose="02070309020205020404" pitchFamily="49" charset="0"/>
                <a:cs typeface="Courier New" panose="02070309020205020404" pitchFamily="49" charset="0"/>
              </a:rPr>
              <a:t>U7        DDR4_x8_78b</a:t>
            </a:r>
          </a:p>
          <a:p>
            <a:r>
              <a:rPr lang="en-US" sz="800" dirty="0">
                <a:solidFill>
                  <a:schemeClr val="tx2"/>
                </a:solidFill>
                <a:latin typeface="Courier New" panose="02070309020205020404" pitchFamily="49" charset="0"/>
                <a:cs typeface="Courier New" panose="02070309020205020404" pitchFamily="49" charset="0"/>
              </a:rPr>
              <a:t>U8        DDR4_x8_78b</a:t>
            </a:r>
          </a:p>
          <a:p>
            <a:r>
              <a:rPr lang="en-US" sz="800" dirty="0">
                <a:solidFill>
                  <a:schemeClr val="tx2"/>
                </a:solidFill>
                <a:latin typeface="Courier New" panose="02070309020205020404" pitchFamily="49" charset="0"/>
                <a:cs typeface="Courier New" panose="02070309020205020404" pitchFamily="49" charset="0"/>
              </a:rPr>
              <a:t>R123      510-500874</a:t>
            </a:r>
          </a:p>
          <a:p>
            <a:r>
              <a:rPr lang="en-US" sz="800" dirty="0">
                <a:solidFill>
                  <a:schemeClr val="tx2"/>
                </a:solidFill>
                <a:latin typeface="Courier New" panose="02070309020205020404" pitchFamily="49" charset="0"/>
                <a:cs typeface="Courier New" panose="02070309020205020404" pitchFamily="49" charset="0"/>
              </a:rPr>
              <a:t>RN13      510-501618</a:t>
            </a:r>
          </a:p>
          <a:p>
            <a:r>
              <a:rPr lang="en-US" sz="800" dirty="0">
                <a:solidFill>
                  <a:schemeClr val="tx2"/>
                </a:solidFill>
                <a:latin typeface="Courier New" panose="02070309020205020404" pitchFamily="49" charset="0"/>
                <a:cs typeface="Courier New" panose="02070309020205020404" pitchFamily="49" charset="0"/>
              </a:rPr>
              <a:t>[End EMD Designator List]</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[Designator Pin List]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signal_type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U3.B9                 VDD          POWER        VDD1</a:t>
            </a:r>
          </a:p>
          <a:p>
            <a:r>
              <a:rPr lang="en-US" sz="800" dirty="0">
                <a:solidFill>
                  <a:schemeClr val="tx2"/>
                </a:solidFill>
                <a:latin typeface="Courier New" panose="02070309020205020404" pitchFamily="49" charset="0"/>
                <a:cs typeface="Courier New" panose="02070309020205020404" pitchFamily="49" charset="0"/>
              </a:rPr>
              <a:t>U3.B11                BA07</a:t>
            </a:r>
          </a:p>
          <a:p>
            <a:r>
              <a:rPr lang="en-US" sz="800" dirty="0">
                <a:solidFill>
                  <a:schemeClr val="tx2"/>
                </a:solidFill>
                <a:latin typeface="Courier New" panose="02070309020205020404" pitchFamily="49" charset="0"/>
                <a:cs typeface="Courier New" panose="02070309020205020404" pitchFamily="49" charset="0"/>
              </a:rPr>
              <a:t>U3.B12                VSS          GND</a:t>
            </a:r>
          </a:p>
          <a:p>
            <a:r>
              <a:rPr lang="en-US" sz="800" dirty="0">
                <a:solidFill>
                  <a:schemeClr val="tx2"/>
                </a:solidFill>
                <a:latin typeface="Courier New" panose="02070309020205020404" pitchFamily="49" charset="0"/>
                <a:cs typeface="Courier New" panose="02070309020205020404" pitchFamily="49" charset="0"/>
              </a:rPr>
              <a:t>U3.V3                 VDD          POWER        VDD1</a:t>
            </a:r>
          </a:p>
          <a:p>
            <a:r>
              <a:rPr lang="en-US" sz="800" dirty="0">
                <a:solidFill>
                  <a:schemeClr val="tx2"/>
                </a:solidFill>
                <a:latin typeface="Courier New" panose="02070309020205020404" pitchFamily="49" charset="0"/>
                <a:cs typeface="Courier New" panose="02070309020205020404" pitchFamily="49" charset="0"/>
              </a:rPr>
              <a:t>U3.W1                 A07</a:t>
            </a:r>
          </a:p>
          <a:p>
            <a:r>
              <a:rPr lang="en-US" sz="800" dirty="0">
                <a:solidFill>
                  <a:schemeClr val="tx2"/>
                </a:solidFill>
                <a:latin typeface="Courier New" panose="02070309020205020404" pitchFamily="49" charset="0"/>
                <a:cs typeface="Courier New" panose="02070309020205020404" pitchFamily="49" charset="0"/>
              </a:rPr>
              <a:t>U3.W3                 VSS          GND</a:t>
            </a:r>
          </a:p>
          <a:p>
            <a:r>
              <a:rPr lang="en-US" sz="800" dirty="0">
                <a:solidFill>
                  <a:schemeClr val="tx2"/>
                </a:solidFill>
                <a:latin typeface="Courier New" panose="02070309020205020404" pitchFamily="49" charset="0"/>
                <a:cs typeface="Courier New" panose="02070309020205020404" pitchFamily="49" charset="0"/>
              </a:rPr>
              <a:t>U4.K9                 VSS          GND</a:t>
            </a:r>
          </a:p>
          <a:p>
            <a:r>
              <a:rPr lang="en-US" sz="800" dirty="0">
                <a:solidFill>
                  <a:schemeClr val="tx2"/>
                </a:solidFill>
                <a:latin typeface="Courier New" panose="02070309020205020404" pitchFamily="49" charset="0"/>
                <a:cs typeface="Courier New" panose="02070309020205020404" pitchFamily="49" charset="0"/>
              </a:rPr>
              <a:t>U4.M8                 BA07</a:t>
            </a:r>
          </a:p>
          <a:p>
            <a:r>
              <a:rPr lang="en-US" sz="800" dirty="0">
                <a:solidFill>
                  <a:schemeClr val="tx2"/>
                </a:solidFill>
                <a:latin typeface="Courier New" panose="02070309020205020404" pitchFamily="49" charset="0"/>
                <a:cs typeface="Courier New" panose="02070309020205020404" pitchFamily="49" charset="0"/>
              </a:rPr>
              <a:t>U4.N9                 VDD          POWER        VDD1</a:t>
            </a:r>
          </a:p>
          <a:p>
            <a:r>
              <a:rPr lang="en-US" sz="800" dirty="0">
                <a:solidFill>
                  <a:schemeClr val="tx2"/>
                </a:solidFill>
                <a:latin typeface="Courier New" panose="02070309020205020404" pitchFamily="49" charset="0"/>
                <a:cs typeface="Courier New" panose="02070309020205020404" pitchFamily="49" charset="0"/>
              </a:rPr>
              <a:t>U5.K9                 VSS          GND</a:t>
            </a:r>
          </a:p>
          <a:p>
            <a:r>
              <a:rPr lang="en-US" sz="800" dirty="0">
                <a:solidFill>
                  <a:schemeClr val="tx2"/>
                </a:solidFill>
                <a:latin typeface="Courier New" panose="02070309020205020404" pitchFamily="49" charset="0"/>
                <a:cs typeface="Courier New" panose="02070309020205020404" pitchFamily="49" charset="0"/>
              </a:rPr>
              <a:t>U5.M8                 BA07</a:t>
            </a:r>
          </a:p>
          <a:p>
            <a:r>
              <a:rPr lang="en-US" sz="800" dirty="0">
                <a:solidFill>
                  <a:schemeClr val="tx2"/>
                </a:solidFill>
                <a:latin typeface="Courier New" panose="02070309020205020404" pitchFamily="49" charset="0"/>
                <a:cs typeface="Courier New" panose="02070309020205020404" pitchFamily="49" charset="0"/>
              </a:rPr>
              <a:t>U5.N9                 VDD          POWER        VDD1</a:t>
            </a:r>
          </a:p>
          <a:p>
            <a:r>
              <a:rPr lang="en-US" sz="800" dirty="0">
                <a:solidFill>
                  <a:schemeClr val="tx2"/>
                </a:solidFill>
                <a:latin typeface="Courier New" panose="02070309020205020404" pitchFamily="49" charset="0"/>
                <a:cs typeface="Courier New" panose="02070309020205020404" pitchFamily="49" charset="0"/>
              </a:rPr>
              <a:t>U7.K9                 VSS          GND</a:t>
            </a:r>
          </a:p>
          <a:p>
            <a:r>
              <a:rPr lang="en-US" sz="800" dirty="0">
                <a:solidFill>
                  <a:schemeClr val="tx2"/>
                </a:solidFill>
                <a:latin typeface="Courier New" panose="02070309020205020404" pitchFamily="49" charset="0"/>
                <a:cs typeface="Courier New" panose="02070309020205020404" pitchFamily="49" charset="0"/>
              </a:rPr>
              <a:t>U7.M8                 BA07</a:t>
            </a:r>
          </a:p>
          <a:p>
            <a:r>
              <a:rPr lang="en-US" sz="800" dirty="0">
                <a:solidFill>
                  <a:schemeClr val="tx2"/>
                </a:solidFill>
                <a:latin typeface="Courier New" panose="02070309020205020404" pitchFamily="49" charset="0"/>
                <a:cs typeface="Courier New" panose="02070309020205020404" pitchFamily="49" charset="0"/>
              </a:rPr>
              <a:t>U7.N9                 VDD          POWER        VDD1</a:t>
            </a:r>
          </a:p>
          <a:p>
            <a:r>
              <a:rPr lang="en-US" sz="800" dirty="0">
                <a:solidFill>
                  <a:schemeClr val="tx2"/>
                </a:solidFill>
                <a:latin typeface="Courier New" panose="02070309020205020404" pitchFamily="49" charset="0"/>
                <a:cs typeface="Courier New" panose="02070309020205020404" pitchFamily="49" charset="0"/>
              </a:rPr>
              <a:t>U8.K9                 VSS          GND</a:t>
            </a:r>
          </a:p>
          <a:p>
            <a:r>
              <a:rPr lang="en-US" sz="800" dirty="0">
                <a:solidFill>
                  <a:schemeClr val="tx2"/>
                </a:solidFill>
                <a:latin typeface="Courier New" panose="02070309020205020404" pitchFamily="49" charset="0"/>
                <a:cs typeface="Courier New" panose="02070309020205020404" pitchFamily="49" charset="0"/>
              </a:rPr>
              <a:t>U8.M8                 BA07</a:t>
            </a:r>
          </a:p>
          <a:p>
            <a:r>
              <a:rPr lang="en-US" sz="800" dirty="0">
                <a:solidFill>
                  <a:schemeClr val="tx2"/>
                </a:solidFill>
                <a:latin typeface="Courier New" panose="02070309020205020404" pitchFamily="49" charset="0"/>
                <a:cs typeface="Courier New" panose="02070309020205020404" pitchFamily="49" charset="0"/>
              </a:rPr>
              <a:t>U8.N9                 VDD          POWER        VDD1</a:t>
            </a:r>
          </a:p>
          <a:p>
            <a:r>
              <a:rPr lang="en-US" sz="800" dirty="0">
                <a:solidFill>
                  <a:schemeClr val="tx2"/>
                </a:solidFill>
                <a:latin typeface="Courier New" panose="02070309020205020404" pitchFamily="49" charset="0"/>
                <a:cs typeface="Courier New" panose="02070309020205020404" pitchFamily="49" charset="0"/>
              </a:rPr>
              <a:t>R123.1                A07</a:t>
            </a:r>
          </a:p>
          <a:p>
            <a:r>
              <a:rPr lang="en-US" sz="800" dirty="0">
                <a:solidFill>
                  <a:schemeClr val="tx2"/>
                </a:solidFill>
                <a:latin typeface="Courier New" panose="02070309020205020404" pitchFamily="49" charset="0"/>
                <a:cs typeface="Courier New" panose="02070309020205020404" pitchFamily="49" charset="0"/>
              </a:rPr>
              <a:t>R123.2                A07</a:t>
            </a:r>
          </a:p>
          <a:p>
            <a:r>
              <a:rPr lang="en-US" sz="800" dirty="0">
                <a:solidFill>
                  <a:schemeClr val="tx2"/>
                </a:solidFill>
                <a:latin typeface="Courier New" panose="02070309020205020404" pitchFamily="49" charset="0"/>
                <a:cs typeface="Courier New" panose="02070309020205020404" pitchFamily="49" charset="0"/>
              </a:rPr>
              <a:t>RN13.2                VTT          POWER</a:t>
            </a:r>
          </a:p>
          <a:p>
            <a:r>
              <a:rPr lang="en-US" sz="800" dirty="0">
                <a:solidFill>
                  <a:schemeClr val="tx2"/>
                </a:solidFill>
                <a:latin typeface="Courier New" panose="02070309020205020404" pitchFamily="49" charset="0"/>
                <a:cs typeface="Courier New" panose="02070309020205020404" pitchFamily="49" charset="0"/>
              </a:rPr>
              <a:t>RN13.7                BA07</a:t>
            </a:r>
          </a:p>
          <a:p>
            <a:r>
              <a:rPr lang="en-US" sz="800" dirty="0">
                <a:solidFill>
                  <a:schemeClr val="tx2"/>
                </a:solidFill>
                <a:latin typeface="Courier New" panose="02070309020205020404" pitchFamily="49" charset="0"/>
                <a:cs typeface="Courier New" panose="02070309020205020404" pitchFamily="49" charset="0"/>
              </a:rPr>
              <a:t>[End Designator Pin List]</a:t>
            </a:r>
          </a:p>
          <a:p>
            <a:endParaRPr lang="en-US" sz="800" dirty="0">
              <a:solidFill>
                <a:schemeClr val="tx2"/>
              </a:solidFill>
              <a:latin typeface="Courier New" panose="02070309020205020404" pitchFamily="49" charset="0"/>
              <a:cs typeface="Courier New" panose="02070309020205020404" pitchFamily="49" charset="0"/>
            </a:endParaRPr>
          </a:p>
        </p:txBody>
      </p:sp>
      <p:sp>
        <p:nvSpPr>
          <p:cNvPr id="9" name="TextBox 8">
            <a:extLst>
              <a:ext uri="{FF2B5EF4-FFF2-40B4-BE49-F238E27FC236}">
                <a16:creationId xmlns:a16="http://schemas.microsoft.com/office/drawing/2014/main" id="{8DEA1BFC-D39B-4189-A62C-6C65403F07DF}"/>
              </a:ext>
            </a:extLst>
          </p:cNvPr>
          <p:cNvSpPr txBox="1"/>
          <p:nvPr/>
        </p:nvSpPr>
        <p:spPr>
          <a:xfrm>
            <a:off x="5406452" y="572971"/>
            <a:ext cx="4601980" cy="6370975"/>
          </a:xfrm>
          <a:prstGeom prst="rect">
            <a:avLst/>
          </a:prstGeom>
          <a:noFill/>
        </p:spPr>
        <p:txBody>
          <a:bodyPr wrap="square" rtlCol="0">
            <a:spAutoFit/>
          </a:bodyPr>
          <a:lstStyle/>
          <a:p>
            <a:r>
              <a:rPr lang="en-US" sz="800" dirty="0">
                <a:solidFill>
                  <a:schemeClr val="tx2"/>
                </a:solidFill>
                <a:latin typeface="Courier New" panose="02070309020205020404" pitchFamily="49" charset="0"/>
                <a:cs typeface="Courier New" panose="02070309020205020404" pitchFamily="49" charset="0"/>
              </a:rPr>
              <a:t>[Voltage List]</a:t>
            </a:r>
          </a:p>
          <a:p>
            <a:r>
              <a:rPr lang="en-US" sz="800" dirty="0">
                <a:solidFill>
                  <a:schemeClr val="tx2"/>
                </a:solidFill>
                <a:latin typeface="Courier New" panose="02070309020205020404" pitchFamily="49" charset="0"/>
                <a:cs typeface="Courier New" panose="02070309020205020404" pitchFamily="49" charset="0"/>
              </a:rPr>
              <a:t>VDD   1.200   1.140   1.260</a:t>
            </a:r>
          </a:p>
          <a:p>
            <a:r>
              <a:rPr lang="en-US" sz="800" dirty="0">
                <a:solidFill>
                  <a:schemeClr val="tx2"/>
                </a:solidFill>
                <a:latin typeface="Courier New" panose="02070309020205020404" pitchFamily="49" charset="0"/>
                <a:cs typeface="Courier New" panose="02070309020205020404" pitchFamily="49" charset="0"/>
              </a:rPr>
              <a:t>VSS   0.000   0.000   0.000</a:t>
            </a:r>
          </a:p>
          <a:p>
            <a:r>
              <a:rPr lang="en-US" sz="800" dirty="0">
                <a:solidFill>
                  <a:schemeClr val="tx2"/>
                </a:solidFill>
                <a:latin typeface="Courier New" panose="02070309020205020404" pitchFamily="49" charset="0"/>
                <a:cs typeface="Courier New" panose="02070309020205020404" pitchFamily="49" charset="0"/>
              </a:rPr>
              <a:t>VTT   0.600   0.570   0.630</a:t>
            </a:r>
          </a:p>
          <a:p>
            <a:r>
              <a:rPr lang="en-US" sz="800" dirty="0">
                <a:solidFill>
                  <a:schemeClr val="tx2"/>
                </a:solidFill>
                <a:latin typeface="Courier New" panose="02070309020205020404" pitchFamily="49" charset="0"/>
                <a:cs typeface="Courier New" panose="02070309020205020404" pitchFamily="49" charset="0"/>
              </a:rPr>
              <a:t>[End Voltage List]</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Group]    </a:t>
            </a:r>
            <a:r>
              <a:rPr lang="en-US" sz="800" dirty="0" err="1">
                <a:solidFill>
                  <a:schemeClr val="tx2"/>
                </a:solidFill>
                <a:latin typeface="Courier New" panose="02070309020205020404" pitchFamily="49" charset="0"/>
                <a:cs typeface="Courier New" panose="02070309020205020404" pitchFamily="49" charset="0"/>
              </a:rPr>
              <a:t>Just_One</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Addr_07  NA</a:t>
            </a:r>
          </a:p>
          <a:p>
            <a:r>
              <a:rPr lang="en-US" sz="800" dirty="0">
                <a:solidFill>
                  <a:schemeClr val="tx2"/>
                </a:solidFill>
                <a:latin typeface="Courier New" panose="02070309020205020404" pitchFamily="49" charset="0"/>
                <a:cs typeface="Courier New" panose="02070309020205020404" pitchFamily="49" charset="0"/>
              </a:rPr>
              <a:t>[End EMD Group]      </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[End EMD]</a:t>
            </a:r>
            <a:endParaRPr lang="en-US" sz="1100" dirty="0">
              <a:solidFill>
                <a:schemeClr val="tx2"/>
              </a:solidFill>
              <a:latin typeface="Courier New" panose="02070309020205020404" pitchFamily="49" charset="0"/>
              <a:cs typeface="Courier New" panose="02070309020205020404" pitchFamily="49" charset="0"/>
            </a:endParaRP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Set]      Addr_07 </a:t>
            </a:r>
          </a:p>
          <a:p>
            <a:r>
              <a:rPr lang="en-US" sz="800" dirty="0">
                <a:solidFill>
                  <a:schemeClr val="tx2"/>
                </a:solidFill>
                <a:latin typeface="Courier New" panose="02070309020205020404" pitchFamily="49" charset="0"/>
                <a:cs typeface="Courier New" panose="02070309020205020404" pitchFamily="49" charset="0"/>
              </a:rPr>
              <a:t>[EMD Model]     A07</a:t>
            </a:r>
          </a:p>
          <a:p>
            <a:r>
              <a:rPr lang="en-US" sz="800" dirty="0" err="1">
                <a:solidFill>
                  <a:schemeClr val="tx2"/>
                </a:solidFill>
                <a:latin typeface="Courier New" panose="02070309020205020404" pitchFamily="49" charset="0"/>
                <a:cs typeface="Courier New" panose="02070309020205020404" pitchFamily="49" charset="0"/>
              </a:rPr>
              <a:t>File_IBIS</a:t>
            </a:r>
            <a:r>
              <a:rPr lang="en-US" sz="800" dirty="0">
                <a:solidFill>
                  <a:schemeClr val="tx2"/>
                </a:solidFill>
                <a:latin typeface="Courier New" panose="02070309020205020404" pitchFamily="49" charset="0"/>
                <a:cs typeface="Courier New" panose="02070309020205020404" pitchFamily="49" charset="0"/>
              </a:rPr>
              <a:t>-ISS   A07.iss       A07</a:t>
            </a:r>
          </a:p>
          <a:p>
            <a:r>
              <a:rPr lang="en-US" sz="800" dirty="0" err="1">
                <a:solidFill>
                  <a:schemeClr val="tx2"/>
                </a:solidFill>
                <a:latin typeface="Courier New" panose="02070309020205020404" pitchFamily="49" charset="0"/>
                <a:cs typeface="Courier New" panose="02070309020205020404" pitchFamily="49" charset="0"/>
              </a:rPr>
              <a:t>Number_of_terminals</a:t>
            </a:r>
            <a:r>
              <a:rPr lang="en-US" sz="800" dirty="0">
                <a:solidFill>
                  <a:schemeClr val="tx2"/>
                </a:solidFill>
                <a:latin typeface="Courier New" panose="02070309020205020404" pitchFamily="49" charset="0"/>
                <a:cs typeface="Courier New" panose="02070309020205020404" pitchFamily="49" charset="0"/>
              </a:rPr>
              <a:t> = 8</a:t>
            </a:r>
          </a:p>
          <a:p>
            <a:r>
              <a:rPr lang="en-US" sz="800" dirty="0">
                <a:solidFill>
                  <a:schemeClr val="tx2"/>
                </a:solidFill>
                <a:latin typeface="Courier New" panose="02070309020205020404" pitchFamily="49" charset="0"/>
                <a:cs typeface="Courier New" panose="02070309020205020404" pitchFamily="49" charset="0"/>
              </a:rPr>
              <a:t>1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211    </a:t>
            </a:r>
          </a:p>
          <a:p>
            <a:r>
              <a:rPr lang="en-US" sz="800" dirty="0">
                <a:solidFill>
                  <a:schemeClr val="tx2"/>
                </a:solidFill>
                <a:latin typeface="Courier New" panose="02070309020205020404" pitchFamily="49" charset="0"/>
                <a:cs typeface="Courier New" panose="02070309020205020404" pitchFamily="49" charset="0"/>
              </a:rPr>
              <a:t>2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R123.1</a:t>
            </a:r>
          </a:p>
          <a:p>
            <a:r>
              <a:rPr lang="en-US" sz="800" dirty="0">
                <a:solidFill>
                  <a:schemeClr val="tx2"/>
                </a:solidFill>
                <a:latin typeface="Courier New" panose="02070309020205020404" pitchFamily="49" charset="0"/>
                <a:cs typeface="Courier New" panose="02070309020205020404" pitchFamily="49" charset="0"/>
              </a:rPr>
              <a:t>3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R123.2</a:t>
            </a:r>
          </a:p>
          <a:p>
            <a:r>
              <a:rPr lang="en-US" sz="800" dirty="0">
                <a:solidFill>
                  <a:schemeClr val="tx2"/>
                </a:solidFill>
                <a:latin typeface="Courier New" panose="02070309020205020404" pitchFamily="49" charset="0"/>
                <a:cs typeface="Courier New" panose="02070309020205020404" pitchFamily="49" charset="0"/>
              </a:rPr>
              <a:t>4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U3.W1    </a:t>
            </a:r>
          </a:p>
          <a:p>
            <a:r>
              <a:rPr lang="en-US" sz="800" dirty="0">
                <a:solidFill>
                  <a:schemeClr val="tx2"/>
                </a:solidFill>
                <a:latin typeface="Courier New" panose="02070309020205020404" pitchFamily="49" charset="0"/>
                <a:cs typeface="Courier New" panose="02070309020205020404" pitchFamily="49" charset="0"/>
              </a:rPr>
              <a:t>5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VDD1   </a:t>
            </a:r>
          </a:p>
          <a:p>
            <a:r>
              <a:rPr lang="en-US" sz="800" dirty="0">
                <a:solidFill>
                  <a:schemeClr val="tx2"/>
                </a:solidFill>
                <a:latin typeface="Courier New" panose="02070309020205020404" pitchFamily="49" charset="0"/>
                <a:cs typeface="Courier New" panose="02070309020205020404" pitchFamily="49" charset="0"/>
              </a:rPr>
              <a:t>6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VSS</a:t>
            </a:r>
          </a:p>
          <a:p>
            <a:r>
              <a:rPr lang="en-US" sz="800" dirty="0">
                <a:solidFill>
                  <a:schemeClr val="tx2"/>
                </a:solidFill>
                <a:latin typeface="Courier New" panose="02070309020205020404" pitchFamily="49" charset="0"/>
                <a:cs typeface="Courier New" panose="02070309020205020404" pitchFamily="49" charset="0"/>
              </a:rPr>
              <a:t>7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U3.VDD1</a:t>
            </a:r>
          </a:p>
          <a:p>
            <a:r>
              <a:rPr lang="en-US" sz="800" dirty="0">
                <a:solidFill>
                  <a:schemeClr val="tx2"/>
                </a:solidFill>
                <a:latin typeface="Courier New" panose="02070309020205020404" pitchFamily="49" charset="0"/>
                <a:cs typeface="Courier New" panose="02070309020205020404" pitchFamily="49" charset="0"/>
              </a:rPr>
              <a:t>8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U3.VSS </a:t>
            </a:r>
          </a:p>
          <a:p>
            <a:r>
              <a:rPr lang="en-US" sz="800" dirty="0">
                <a:solidFill>
                  <a:schemeClr val="tx2"/>
                </a:solidFill>
                <a:latin typeface="Courier New" panose="02070309020205020404" pitchFamily="49" charset="0"/>
                <a:cs typeface="Courier New" panose="02070309020205020404" pitchFamily="49" charset="0"/>
              </a:rPr>
              <a:t>[End EMD Model]</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Model]     BA07</a:t>
            </a:r>
          </a:p>
          <a:p>
            <a:r>
              <a:rPr lang="en-US" sz="800" dirty="0" err="1">
                <a:solidFill>
                  <a:schemeClr val="tx2"/>
                </a:solidFill>
                <a:latin typeface="Courier New" panose="02070309020205020404" pitchFamily="49" charset="0"/>
                <a:cs typeface="Courier New" panose="02070309020205020404" pitchFamily="49" charset="0"/>
              </a:rPr>
              <a:t>File_IBIS</a:t>
            </a:r>
            <a:r>
              <a:rPr lang="en-US" sz="800" dirty="0">
                <a:solidFill>
                  <a:schemeClr val="tx2"/>
                </a:solidFill>
                <a:latin typeface="Courier New" panose="02070309020205020404" pitchFamily="49" charset="0"/>
                <a:cs typeface="Courier New" panose="02070309020205020404" pitchFamily="49" charset="0"/>
              </a:rPr>
              <a:t>-ISS   A07.iss       BA07</a:t>
            </a:r>
          </a:p>
          <a:p>
            <a:r>
              <a:rPr lang="en-US" sz="800" dirty="0" err="1">
                <a:solidFill>
                  <a:schemeClr val="tx2"/>
                </a:solidFill>
                <a:latin typeface="Courier New" panose="02070309020205020404" pitchFamily="49" charset="0"/>
                <a:cs typeface="Courier New" panose="02070309020205020404" pitchFamily="49" charset="0"/>
              </a:rPr>
              <a:t>Number_of_terminals</a:t>
            </a:r>
            <a:r>
              <a:rPr lang="en-US" sz="800" dirty="0">
                <a:solidFill>
                  <a:schemeClr val="tx2"/>
                </a:solidFill>
                <a:latin typeface="Courier New" panose="02070309020205020404" pitchFamily="49" charset="0"/>
                <a:cs typeface="Courier New" panose="02070309020205020404" pitchFamily="49" charset="0"/>
              </a:rPr>
              <a:t> = 16</a:t>
            </a:r>
          </a:p>
          <a:p>
            <a:r>
              <a:rPr lang="en-US" sz="800" dirty="0">
                <a:solidFill>
                  <a:schemeClr val="tx2"/>
                </a:solidFill>
                <a:latin typeface="Courier New" panose="02070309020205020404" pitchFamily="49" charset="0"/>
                <a:cs typeface="Courier New" panose="02070309020205020404" pitchFamily="49" charset="0"/>
              </a:rPr>
              <a:t>1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U3.B11    </a:t>
            </a:r>
          </a:p>
          <a:p>
            <a:r>
              <a:rPr lang="en-US" sz="800" dirty="0">
                <a:solidFill>
                  <a:schemeClr val="tx2"/>
                </a:solidFill>
                <a:latin typeface="Courier New" panose="02070309020205020404" pitchFamily="49" charset="0"/>
                <a:cs typeface="Courier New" panose="02070309020205020404" pitchFamily="49" charset="0"/>
              </a:rPr>
              <a:t>2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U3.VDD1   </a:t>
            </a:r>
          </a:p>
          <a:p>
            <a:r>
              <a:rPr lang="en-US" sz="800" dirty="0">
                <a:solidFill>
                  <a:schemeClr val="tx2"/>
                </a:solidFill>
                <a:latin typeface="Courier New" panose="02070309020205020404" pitchFamily="49" charset="0"/>
                <a:cs typeface="Courier New" panose="02070309020205020404" pitchFamily="49" charset="0"/>
              </a:rPr>
              <a:t>3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U3.VSS</a:t>
            </a:r>
          </a:p>
          <a:p>
            <a:r>
              <a:rPr lang="en-US" sz="800" dirty="0">
                <a:solidFill>
                  <a:schemeClr val="tx2"/>
                </a:solidFill>
                <a:latin typeface="Courier New" panose="02070309020205020404" pitchFamily="49" charset="0"/>
                <a:cs typeface="Courier New" panose="02070309020205020404" pitchFamily="49" charset="0"/>
              </a:rPr>
              <a:t>4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U4.M8    </a:t>
            </a:r>
          </a:p>
          <a:p>
            <a:r>
              <a:rPr lang="en-US" sz="800" dirty="0">
                <a:solidFill>
                  <a:schemeClr val="tx2"/>
                </a:solidFill>
                <a:latin typeface="Courier New" panose="02070309020205020404" pitchFamily="49" charset="0"/>
                <a:cs typeface="Courier New" panose="02070309020205020404" pitchFamily="49" charset="0"/>
              </a:rPr>
              <a:t>5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U4.VDD1   </a:t>
            </a:r>
          </a:p>
          <a:p>
            <a:r>
              <a:rPr lang="en-US" sz="800" dirty="0">
                <a:solidFill>
                  <a:schemeClr val="tx2"/>
                </a:solidFill>
                <a:latin typeface="Courier New" panose="02070309020205020404" pitchFamily="49" charset="0"/>
                <a:cs typeface="Courier New" panose="02070309020205020404" pitchFamily="49" charset="0"/>
              </a:rPr>
              <a:t>6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U4.VSS</a:t>
            </a:r>
          </a:p>
          <a:p>
            <a:r>
              <a:rPr lang="en-US" sz="800" dirty="0">
                <a:solidFill>
                  <a:schemeClr val="tx2"/>
                </a:solidFill>
                <a:latin typeface="Courier New" panose="02070309020205020404" pitchFamily="49" charset="0"/>
                <a:cs typeface="Courier New" panose="02070309020205020404" pitchFamily="49" charset="0"/>
              </a:rPr>
              <a:t>7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U5.M8    </a:t>
            </a:r>
          </a:p>
          <a:p>
            <a:r>
              <a:rPr lang="en-US" sz="800" dirty="0">
                <a:solidFill>
                  <a:schemeClr val="tx2"/>
                </a:solidFill>
                <a:latin typeface="Courier New" panose="02070309020205020404" pitchFamily="49" charset="0"/>
                <a:cs typeface="Courier New" panose="02070309020205020404" pitchFamily="49" charset="0"/>
              </a:rPr>
              <a:t>8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U5.VDD1   </a:t>
            </a:r>
          </a:p>
          <a:p>
            <a:r>
              <a:rPr lang="en-US" sz="800" dirty="0">
                <a:solidFill>
                  <a:schemeClr val="tx2"/>
                </a:solidFill>
                <a:latin typeface="Courier New" panose="02070309020205020404" pitchFamily="49" charset="0"/>
                <a:cs typeface="Courier New" panose="02070309020205020404" pitchFamily="49" charset="0"/>
              </a:rPr>
              <a:t>9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U5.VSS</a:t>
            </a:r>
          </a:p>
          <a:p>
            <a:r>
              <a:rPr lang="en-US" sz="800" dirty="0">
                <a:solidFill>
                  <a:schemeClr val="tx2"/>
                </a:solidFill>
                <a:latin typeface="Courier New" panose="02070309020205020404" pitchFamily="49" charset="0"/>
                <a:cs typeface="Courier New" panose="02070309020205020404" pitchFamily="49" charset="0"/>
              </a:rPr>
              <a:t>10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U7.M8    </a:t>
            </a:r>
          </a:p>
          <a:p>
            <a:r>
              <a:rPr lang="en-US" sz="800" dirty="0">
                <a:solidFill>
                  <a:schemeClr val="tx2"/>
                </a:solidFill>
                <a:latin typeface="Courier New" panose="02070309020205020404" pitchFamily="49" charset="0"/>
                <a:cs typeface="Courier New" panose="02070309020205020404" pitchFamily="49" charset="0"/>
              </a:rPr>
              <a:t>11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U7.VDD1   </a:t>
            </a:r>
          </a:p>
          <a:p>
            <a:r>
              <a:rPr lang="en-US" sz="800" dirty="0">
                <a:solidFill>
                  <a:schemeClr val="tx2"/>
                </a:solidFill>
                <a:latin typeface="Courier New" panose="02070309020205020404" pitchFamily="49" charset="0"/>
                <a:cs typeface="Courier New" panose="02070309020205020404" pitchFamily="49" charset="0"/>
              </a:rPr>
              <a:t>12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U7.VSS</a:t>
            </a:r>
          </a:p>
          <a:p>
            <a:r>
              <a:rPr lang="en-US" sz="800" dirty="0">
                <a:solidFill>
                  <a:schemeClr val="tx2"/>
                </a:solidFill>
                <a:latin typeface="Courier New" panose="02070309020205020404" pitchFamily="49" charset="0"/>
                <a:cs typeface="Courier New" panose="02070309020205020404" pitchFamily="49" charset="0"/>
              </a:rPr>
              <a:t>13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U8.M8    </a:t>
            </a:r>
          </a:p>
          <a:p>
            <a:r>
              <a:rPr lang="en-US" sz="800" dirty="0">
                <a:solidFill>
                  <a:schemeClr val="tx2"/>
                </a:solidFill>
                <a:latin typeface="Courier New" panose="02070309020205020404" pitchFamily="49" charset="0"/>
                <a:cs typeface="Courier New" panose="02070309020205020404" pitchFamily="49" charset="0"/>
              </a:rPr>
              <a:t>14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U8.VDD1   </a:t>
            </a:r>
          </a:p>
          <a:p>
            <a:r>
              <a:rPr lang="en-US" sz="800" dirty="0">
                <a:solidFill>
                  <a:schemeClr val="tx2"/>
                </a:solidFill>
                <a:latin typeface="Courier New" panose="02070309020205020404" pitchFamily="49" charset="0"/>
                <a:cs typeface="Courier New" panose="02070309020205020404" pitchFamily="49" charset="0"/>
              </a:rPr>
              <a:t>15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U8.VSS</a:t>
            </a:r>
          </a:p>
          <a:p>
            <a:r>
              <a:rPr lang="en-US" sz="800" dirty="0">
                <a:solidFill>
                  <a:schemeClr val="tx2"/>
                </a:solidFill>
                <a:latin typeface="Courier New" panose="02070309020205020404" pitchFamily="49" charset="0"/>
                <a:cs typeface="Courier New" panose="02070309020205020404" pitchFamily="49" charset="0"/>
              </a:rPr>
              <a:t>16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RN13.7</a:t>
            </a:r>
          </a:p>
          <a:p>
            <a:r>
              <a:rPr lang="en-US" sz="800" dirty="0">
                <a:solidFill>
                  <a:schemeClr val="tx2"/>
                </a:solidFill>
                <a:latin typeface="Courier New" panose="02070309020205020404" pitchFamily="49" charset="0"/>
                <a:cs typeface="Courier New" panose="02070309020205020404" pitchFamily="49" charset="0"/>
              </a:rPr>
              <a:t>17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VDD1</a:t>
            </a:r>
          </a:p>
          <a:p>
            <a:r>
              <a:rPr lang="en-US" sz="800" dirty="0">
                <a:solidFill>
                  <a:schemeClr val="tx2"/>
                </a:solidFill>
                <a:latin typeface="Courier New" panose="02070309020205020404" pitchFamily="49" charset="0"/>
                <a:cs typeface="Courier New" panose="02070309020205020404" pitchFamily="49" charset="0"/>
              </a:rPr>
              <a:t>18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RN13.VTT</a:t>
            </a:r>
          </a:p>
          <a:p>
            <a:r>
              <a:rPr lang="en-US" sz="800" dirty="0">
                <a:solidFill>
                  <a:schemeClr val="tx2"/>
                </a:solidFill>
                <a:latin typeface="Courier New" panose="02070309020205020404" pitchFamily="49" charset="0"/>
                <a:cs typeface="Courier New" panose="02070309020205020404" pitchFamily="49" charset="0"/>
              </a:rPr>
              <a:t>19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VSS</a:t>
            </a:r>
          </a:p>
          <a:p>
            <a:r>
              <a:rPr lang="en-US" sz="800" dirty="0">
                <a:solidFill>
                  <a:schemeClr val="tx2"/>
                </a:solidFill>
                <a:latin typeface="Courier New" panose="02070309020205020404" pitchFamily="49" charset="0"/>
                <a:cs typeface="Courier New" panose="02070309020205020404" pitchFamily="49" charset="0"/>
              </a:rPr>
              <a:t>[End EMD Model]</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[End EMD Set]</a:t>
            </a:r>
            <a:endParaRPr lang="en-US" sz="1100" dirty="0">
              <a:solidFill>
                <a:schemeClr val="tx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500583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01CB82D-2D17-4271-90AD-6B930483CEE3}"/>
              </a:ext>
            </a:extLst>
          </p:cNvPr>
          <p:cNvSpPr>
            <a:spLocks noGrp="1"/>
          </p:cNvSpPr>
          <p:nvPr>
            <p:ph type="dt" sz="half" idx="2"/>
          </p:nvPr>
        </p:nvSpPr>
        <p:spPr/>
        <p:txBody>
          <a:bodyPr/>
          <a:lstStyle/>
          <a:p>
            <a:r>
              <a:rPr lang="en-US"/>
              <a:t>|  </a:t>
            </a:r>
            <a:fld id="{F55C824C-5440-421F-B1ED-9166A1D48D51}" type="datetime4">
              <a:rPr lang="en-US" smtClean="0"/>
              <a:pPr/>
              <a:t>April 13, 2020</a:t>
            </a:fld>
            <a:endParaRPr dirty="0"/>
          </a:p>
        </p:txBody>
      </p:sp>
      <p:sp>
        <p:nvSpPr>
          <p:cNvPr id="4" name="Slide Number Placeholder 3">
            <a:extLst>
              <a:ext uri="{FF2B5EF4-FFF2-40B4-BE49-F238E27FC236}">
                <a16:creationId xmlns:a16="http://schemas.microsoft.com/office/drawing/2014/main" id="{BF6C97A4-1584-4946-8760-137501C01CEB}"/>
              </a:ext>
            </a:extLst>
          </p:cNvPr>
          <p:cNvSpPr>
            <a:spLocks noGrp="1"/>
          </p:cNvSpPr>
          <p:nvPr>
            <p:ph type="sldNum" sz="quarter" idx="4"/>
          </p:nvPr>
        </p:nvSpPr>
        <p:spPr/>
        <p:txBody>
          <a:bodyPr/>
          <a:lstStyle/>
          <a:p>
            <a:pPr algn="l"/>
            <a:fld id="{0D904593-1668-4B95-BA96-EF3EF43EDF4E}" type="slidenum">
              <a:rPr lang="en-US" smtClean="0"/>
              <a:pPr algn="l"/>
              <a:t>7</a:t>
            </a:fld>
            <a:endParaRPr lang="en-US" dirty="0"/>
          </a:p>
        </p:txBody>
      </p:sp>
      <p:sp>
        <p:nvSpPr>
          <p:cNvPr id="5" name="Footer Placeholder 4">
            <a:extLst>
              <a:ext uri="{FF2B5EF4-FFF2-40B4-BE49-F238E27FC236}">
                <a16:creationId xmlns:a16="http://schemas.microsoft.com/office/drawing/2014/main" id="{766FD37C-3573-4873-94E2-9959BA173F41}"/>
              </a:ext>
            </a:extLst>
          </p:cNvPr>
          <p:cNvSpPr>
            <a:spLocks noGrp="1"/>
          </p:cNvSpPr>
          <p:nvPr>
            <p:ph type="ftr" sz="quarter" idx="15"/>
          </p:nvPr>
        </p:nvSpPr>
        <p:spPr/>
        <p:txBody>
          <a:bodyPr/>
          <a:lstStyle/>
          <a:p>
            <a:r>
              <a:rPr lang="en-US"/>
              <a:t>|  Micron Confidential</a:t>
            </a:r>
            <a:endParaRPr lang="en-US" dirty="0"/>
          </a:p>
        </p:txBody>
      </p:sp>
      <p:sp>
        <p:nvSpPr>
          <p:cNvPr id="7" name="TextBox 6">
            <a:extLst>
              <a:ext uri="{FF2B5EF4-FFF2-40B4-BE49-F238E27FC236}">
                <a16:creationId xmlns:a16="http://schemas.microsoft.com/office/drawing/2014/main" id="{C2894DE6-E330-49CB-A4C6-F1F5FBC1BEED}"/>
              </a:ext>
            </a:extLst>
          </p:cNvPr>
          <p:cNvSpPr txBox="1"/>
          <p:nvPr/>
        </p:nvSpPr>
        <p:spPr>
          <a:xfrm>
            <a:off x="247338" y="0"/>
            <a:ext cx="11557416" cy="707886"/>
          </a:xfrm>
          <a:prstGeom prst="rect">
            <a:avLst/>
          </a:prstGeom>
          <a:noFill/>
        </p:spPr>
        <p:txBody>
          <a:bodyPr wrap="square" rtlCol="0">
            <a:spAutoFit/>
          </a:bodyPr>
          <a:lstStyle/>
          <a:p>
            <a:pPr algn="ctr"/>
            <a:r>
              <a:rPr lang="en-US" sz="2000" dirty="0">
                <a:solidFill>
                  <a:schemeClr val="tx2"/>
                </a:solidFill>
                <a:latin typeface="Segoe UI" panose="020B0502040204020203" pitchFamily="34" charset="0"/>
                <a:cs typeface="Segoe UI" panose="020B0502040204020203" pitchFamily="34" charset="0"/>
              </a:rPr>
              <a:t>EMD Syntax Example 3 (External Resistors, Separate A07, A07R, and POWER Models) </a:t>
            </a:r>
          </a:p>
          <a:p>
            <a:pPr algn="ctr"/>
            <a:r>
              <a:rPr lang="en-US" sz="2000" dirty="0">
                <a:solidFill>
                  <a:schemeClr val="tx2"/>
                </a:solidFill>
                <a:latin typeface="Segoe UI" panose="020B0502040204020203" pitchFamily="34" charset="0"/>
                <a:cs typeface="Segoe UI" panose="020B0502040204020203" pitchFamily="34" charset="0"/>
              </a:rPr>
              <a:t>Using DDR4 RDIMM Example</a:t>
            </a:r>
          </a:p>
        </p:txBody>
      </p:sp>
      <p:sp>
        <p:nvSpPr>
          <p:cNvPr id="8" name="TextBox 7">
            <a:extLst>
              <a:ext uri="{FF2B5EF4-FFF2-40B4-BE49-F238E27FC236}">
                <a16:creationId xmlns:a16="http://schemas.microsoft.com/office/drawing/2014/main" id="{96F52D8E-CB07-41FE-9439-30F6F8247AA3}"/>
              </a:ext>
            </a:extLst>
          </p:cNvPr>
          <p:cNvSpPr txBox="1"/>
          <p:nvPr/>
        </p:nvSpPr>
        <p:spPr>
          <a:xfrm>
            <a:off x="247338" y="625225"/>
            <a:ext cx="3642610" cy="6370975"/>
          </a:xfrm>
          <a:prstGeom prst="rect">
            <a:avLst/>
          </a:prstGeom>
          <a:noFill/>
        </p:spPr>
        <p:txBody>
          <a:bodyPr wrap="square" rtlCol="0">
            <a:spAutoFit/>
          </a:bodyPr>
          <a:lstStyle/>
          <a:p>
            <a:r>
              <a:rPr lang="en-US" sz="800" dirty="0">
                <a:solidFill>
                  <a:schemeClr val="tx2"/>
                </a:solidFill>
                <a:latin typeface="Courier New" panose="02070309020205020404" pitchFamily="49" charset="0"/>
                <a:cs typeface="Courier New" panose="02070309020205020404" pitchFamily="49" charset="0"/>
              </a:rPr>
              <a:t>[Begin EMD] DDR4_RDIMM</a:t>
            </a:r>
          </a:p>
          <a:p>
            <a:r>
              <a:rPr lang="en-US" sz="800" dirty="0">
                <a:solidFill>
                  <a:schemeClr val="tx2"/>
                </a:solidFill>
                <a:latin typeface="Courier New" panose="02070309020205020404" pitchFamily="49" charset="0"/>
                <a:cs typeface="Courier New" panose="02070309020205020404" pitchFamily="49" charset="0"/>
              </a:rPr>
              <a:t>[Number of EMD Pins] 4</a:t>
            </a:r>
          </a:p>
          <a:p>
            <a:r>
              <a:rPr lang="en-US" sz="800" dirty="0">
                <a:solidFill>
                  <a:schemeClr val="tx2"/>
                </a:solidFill>
                <a:latin typeface="Courier New" panose="02070309020205020404" pitchFamily="49" charset="0"/>
                <a:cs typeface="Courier New" panose="02070309020205020404" pitchFamily="49" charset="0"/>
              </a:rPr>
              <a:t>[EMD Pin List]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signal_type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endParaRPr lang="en-US" sz="800" dirty="0">
              <a:solidFill>
                <a:schemeClr val="tx2"/>
              </a:solidFill>
              <a:latin typeface="Courier New" panose="02070309020205020404" pitchFamily="49" charset="0"/>
              <a:cs typeface="Courier New" panose="02070309020205020404" pitchFamily="49" charset="0"/>
            </a:endParaRPr>
          </a:p>
          <a:p>
            <a:r>
              <a:rPr lang="es-US" sz="800" dirty="0">
                <a:solidFill>
                  <a:schemeClr val="tx2"/>
                </a:solidFill>
                <a:latin typeface="Courier New" panose="02070309020205020404" pitchFamily="49" charset="0"/>
                <a:cs typeface="Courier New" panose="02070309020205020404" pitchFamily="49" charset="0"/>
              </a:rPr>
              <a:t>203            VSS         GND</a:t>
            </a:r>
          </a:p>
          <a:p>
            <a:r>
              <a:rPr lang="es-US" sz="800" dirty="0">
                <a:solidFill>
                  <a:schemeClr val="tx2"/>
                </a:solidFill>
                <a:latin typeface="Courier New" panose="02070309020205020404" pitchFamily="49" charset="0"/>
                <a:cs typeface="Courier New" panose="02070309020205020404" pitchFamily="49" charset="0"/>
              </a:rPr>
              <a:t>211            A07         </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212   </a:t>
            </a:r>
            <a:r>
              <a:rPr lang="es-US" sz="800" dirty="0">
                <a:solidFill>
                  <a:schemeClr val="tx2"/>
                </a:solidFill>
                <a:latin typeface="Courier New" panose="02070309020205020404" pitchFamily="49" charset="0"/>
                <a:cs typeface="Courier New" panose="02070309020205020404" pitchFamily="49" charset="0"/>
              </a:rPr>
              <a:t>         </a:t>
            </a:r>
            <a:r>
              <a:rPr lang="en-US" sz="800" dirty="0">
                <a:solidFill>
                  <a:schemeClr val="tx2"/>
                </a:solidFill>
                <a:latin typeface="Courier New" panose="02070309020205020404" pitchFamily="49" charset="0"/>
                <a:cs typeface="Courier New" panose="02070309020205020404" pitchFamily="49" charset="0"/>
              </a:rPr>
              <a:t>VDD         POWER        VDD1</a:t>
            </a:r>
          </a:p>
          <a:p>
            <a:r>
              <a:rPr lang="en-US" sz="800" dirty="0">
                <a:solidFill>
                  <a:schemeClr val="tx2"/>
                </a:solidFill>
                <a:latin typeface="Courier New" panose="02070309020205020404" pitchFamily="49" charset="0"/>
                <a:cs typeface="Courier New" panose="02070309020205020404" pitchFamily="49" charset="0"/>
              </a:rPr>
              <a:t>223            VTT         POWER</a:t>
            </a:r>
          </a:p>
          <a:p>
            <a:r>
              <a:rPr lang="es-US" sz="800" dirty="0">
                <a:solidFill>
                  <a:schemeClr val="tx2"/>
                </a:solidFill>
                <a:latin typeface="Courier New" panose="02070309020205020404" pitchFamily="49" charset="0"/>
                <a:cs typeface="Courier New" panose="02070309020205020404" pitchFamily="49" charset="0"/>
              </a:rPr>
              <a:t>[</a:t>
            </a:r>
            <a:r>
              <a:rPr lang="es-US" sz="800" dirty="0" err="1">
                <a:solidFill>
                  <a:schemeClr val="tx2"/>
                </a:solidFill>
                <a:latin typeface="Courier New" panose="02070309020205020404" pitchFamily="49" charset="0"/>
                <a:cs typeface="Courier New" panose="02070309020205020404" pitchFamily="49" charset="0"/>
              </a:rPr>
              <a:t>End</a:t>
            </a:r>
            <a:r>
              <a:rPr lang="es-US" sz="800" dirty="0">
                <a:solidFill>
                  <a:schemeClr val="tx2"/>
                </a:solidFill>
                <a:latin typeface="Courier New" panose="02070309020205020404" pitchFamily="49" charset="0"/>
                <a:cs typeface="Courier New" panose="02070309020205020404" pitchFamily="49" charset="0"/>
              </a:rPr>
              <a:t> EMD Pin </a:t>
            </a:r>
            <a:r>
              <a:rPr lang="es-US" sz="800" dirty="0" err="1">
                <a:solidFill>
                  <a:schemeClr val="tx2"/>
                </a:solidFill>
                <a:latin typeface="Courier New" panose="02070309020205020404" pitchFamily="49" charset="0"/>
                <a:cs typeface="Courier New" panose="02070309020205020404" pitchFamily="49" charset="0"/>
              </a:rPr>
              <a:t>List</a:t>
            </a:r>
            <a:r>
              <a:rPr lang="es-US" sz="800" dirty="0">
                <a:solidFill>
                  <a:schemeClr val="tx2"/>
                </a:solidFill>
                <a:latin typeface="Courier New" panose="02070309020205020404" pitchFamily="49" charset="0"/>
                <a:cs typeface="Courier New" panose="02070309020205020404" pitchFamily="49" charset="0"/>
              </a:rPr>
              <a:t>]</a:t>
            </a:r>
          </a:p>
          <a:p>
            <a:endParaRPr lang="es-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Parts]</a:t>
            </a:r>
          </a:p>
          <a:p>
            <a:r>
              <a:rPr lang="en-US" sz="800" dirty="0">
                <a:solidFill>
                  <a:schemeClr val="tx2"/>
                </a:solidFill>
                <a:latin typeface="Courier New" panose="02070309020205020404" pitchFamily="49" charset="0"/>
                <a:cs typeface="Courier New" panose="02070309020205020404" pitchFamily="49" charset="0"/>
              </a:rPr>
              <a:t>DDR4_Reg_253b  </a:t>
            </a:r>
            <a:r>
              <a:rPr lang="en-US" sz="800" dirty="0" err="1">
                <a:solidFill>
                  <a:schemeClr val="tx2"/>
                </a:solidFill>
                <a:latin typeface="Courier New" panose="02070309020205020404" pitchFamily="49" charset="0"/>
                <a:cs typeface="Courier New" panose="02070309020205020404" pitchFamily="49" charset="0"/>
              </a:rPr>
              <a:t>register.ibs</a:t>
            </a:r>
            <a:r>
              <a:rPr lang="en-US" sz="800" dirty="0">
                <a:solidFill>
                  <a:schemeClr val="tx2"/>
                </a:solidFill>
                <a:latin typeface="Courier New" panose="02070309020205020404" pitchFamily="49" charset="0"/>
                <a:cs typeface="Courier New" panose="02070309020205020404" pitchFamily="49" charset="0"/>
              </a:rPr>
              <a:t>   DDR4_Register</a:t>
            </a:r>
          </a:p>
          <a:p>
            <a:r>
              <a:rPr lang="en-US" sz="800" dirty="0">
                <a:solidFill>
                  <a:schemeClr val="tx2"/>
                </a:solidFill>
                <a:latin typeface="Courier New" panose="02070309020205020404" pitchFamily="49" charset="0"/>
                <a:cs typeface="Courier New" panose="02070309020205020404" pitchFamily="49" charset="0"/>
              </a:rPr>
              <a:t>DDR4_x8_78b    </a:t>
            </a:r>
            <a:r>
              <a:rPr lang="en-US" sz="800" dirty="0" err="1">
                <a:solidFill>
                  <a:schemeClr val="tx2"/>
                </a:solidFill>
                <a:latin typeface="Courier New" panose="02070309020205020404" pitchFamily="49" charset="0"/>
                <a:cs typeface="Courier New" panose="02070309020205020404" pitchFamily="49" charset="0"/>
              </a:rPr>
              <a:t>dram.ibs</a:t>
            </a:r>
            <a:r>
              <a:rPr lang="en-US" sz="800" dirty="0">
                <a:solidFill>
                  <a:schemeClr val="tx2"/>
                </a:solidFill>
                <a:latin typeface="Courier New" panose="02070309020205020404" pitchFamily="49" charset="0"/>
                <a:cs typeface="Courier New" panose="02070309020205020404" pitchFamily="49" charset="0"/>
              </a:rPr>
              <a:t>       DDR4_8Gb_x8</a:t>
            </a:r>
          </a:p>
          <a:p>
            <a:r>
              <a:rPr lang="en-US" sz="800" dirty="0">
                <a:solidFill>
                  <a:schemeClr val="tx2"/>
                </a:solidFill>
                <a:latin typeface="Courier New" panose="02070309020205020404" pitchFamily="49" charset="0"/>
                <a:cs typeface="Courier New" panose="02070309020205020404" pitchFamily="49" charset="0"/>
              </a:rPr>
              <a:t>510-500874     </a:t>
            </a:r>
            <a:r>
              <a:rPr lang="en-US" sz="800" dirty="0" err="1">
                <a:solidFill>
                  <a:schemeClr val="tx2"/>
                </a:solidFill>
                <a:latin typeface="Courier New" panose="02070309020205020404" pitchFamily="49" charset="0"/>
                <a:cs typeface="Courier New" panose="02070309020205020404" pitchFamily="49" charset="0"/>
              </a:rPr>
              <a:t>resistors.ibs</a:t>
            </a:r>
            <a:r>
              <a:rPr lang="en-US" sz="800" dirty="0">
                <a:solidFill>
                  <a:schemeClr val="tx2"/>
                </a:solidFill>
                <a:latin typeface="Courier New" panose="02070309020205020404" pitchFamily="49" charset="0"/>
                <a:cs typeface="Courier New" panose="02070309020205020404" pitchFamily="49" charset="0"/>
              </a:rPr>
              <a:t>  RES_22OHM</a:t>
            </a:r>
          </a:p>
          <a:p>
            <a:r>
              <a:rPr lang="en-US" sz="800" dirty="0">
                <a:solidFill>
                  <a:schemeClr val="tx2"/>
                </a:solidFill>
                <a:latin typeface="Courier New" panose="02070309020205020404" pitchFamily="49" charset="0"/>
                <a:cs typeface="Courier New" panose="02070309020205020404" pitchFamily="49" charset="0"/>
              </a:rPr>
              <a:t>510-501618     </a:t>
            </a:r>
            <a:r>
              <a:rPr lang="en-US" sz="800" dirty="0" err="1">
                <a:solidFill>
                  <a:schemeClr val="tx2"/>
                </a:solidFill>
                <a:latin typeface="Courier New" panose="02070309020205020404" pitchFamily="49" charset="0"/>
                <a:cs typeface="Courier New" panose="02070309020205020404" pitchFamily="49" charset="0"/>
              </a:rPr>
              <a:t>resistors.ibs</a:t>
            </a:r>
            <a:r>
              <a:rPr lang="en-US" sz="800" dirty="0">
                <a:solidFill>
                  <a:schemeClr val="tx2"/>
                </a:solidFill>
                <a:latin typeface="Courier New" panose="02070309020205020404" pitchFamily="49" charset="0"/>
                <a:cs typeface="Courier New" panose="02070309020205020404" pitchFamily="49" charset="0"/>
              </a:rPr>
              <a:t>  RPACK4_33OHM</a:t>
            </a:r>
          </a:p>
          <a:p>
            <a:r>
              <a:rPr lang="en-US" sz="800" dirty="0">
                <a:solidFill>
                  <a:schemeClr val="tx2"/>
                </a:solidFill>
                <a:latin typeface="Courier New" panose="02070309020205020404" pitchFamily="49" charset="0"/>
                <a:cs typeface="Courier New" panose="02070309020205020404" pitchFamily="49" charset="0"/>
              </a:rPr>
              <a:t>[End EMD Parts]</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Designator List]</a:t>
            </a:r>
          </a:p>
          <a:p>
            <a:r>
              <a:rPr lang="en-US" sz="800" dirty="0">
                <a:solidFill>
                  <a:schemeClr val="tx2"/>
                </a:solidFill>
                <a:latin typeface="Courier New" panose="02070309020205020404" pitchFamily="49" charset="0"/>
                <a:cs typeface="Courier New" panose="02070309020205020404" pitchFamily="49" charset="0"/>
              </a:rPr>
              <a:t>U3        DDR4_Reg_253b</a:t>
            </a:r>
          </a:p>
          <a:p>
            <a:r>
              <a:rPr lang="en-US" sz="800" dirty="0">
                <a:solidFill>
                  <a:schemeClr val="tx2"/>
                </a:solidFill>
                <a:latin typeface="Courier New" panose="02070309020205020404" pitchFamily="49" charset="0"/>
                <a:cs typeface="Courier New" panose="02070309020205020404" pitchFamily="49" charset="0"/>
              </a:rPr>
              <a:t>U4        DDR4_x8_78b</a:t>
            </a:r>
          </a:p>
          <a:p>
            <a:r>
              <a:rPr lang="en-US" sz="800" dirty="0">
                <a:solidFill>
                  <a:schemeClr val="tx2"/>
                </a:solidFill>
                <a:latin typeface="Courier New" panose="02070309020205020404" pitchFamily="49" charset="0"/>
                <a:cs typeface="Courier New" panose="02070309020205020404" pitchFamily="49" charset="0"/>
              </a:rPr>
              <a:t>U5        DDR4_x8_78b</a:t>
            </a:r>
          </a:p>
          <a:p>
            <a:r>
              <a:rPr lang="en-US" sz="800" dirty="0">
                <a:solidFill>
                  <a:schemeClr val="tx2"/>
                </a:solidFill>
                <a:latin typeface="Courier New" panose="02070309020205020404" pitchFamily="49" charset="0"/>
                <a:cs typeface="Courier New" panose="02070309020205020404" pitchFamily="49" charset="0"/>
              </a:rPr>
              <a:t>U7        DDR4_x8_78b</a:t>
            </a:r>
          </a:p>
          <a:p>
            <a:r>
              <a:rPr lang="en-US" sz="800" dirty="0">
                <a:solidFill>
                  <a:schemeClr val="tx2"/>
                </a:solidFill>
                <a:latin typeface="Courier New" panose="02070309020205020404" pitchFamily="49" charset="0"/>
                <a:cs typeface="Courier New" panose="02070309020205020404" pitchFamily="49" charset="0"/>
              </a:rPr>
              <a:t>U8        DDR4_x8_78b</a:t>
            </a:r>
          </a:p>
          <a:p>
            <a:r>
              <a:rPr lang="en-US" sz="800" dirty="0">
                <a:solidFill>
                  <a:schemeClr val="tx2"/>
                </a:solidFill>
                <a:latin typeface="Courier New" panose="02070309020205020404" pitchFamily="49" charset="0"/>
                <a:cs typeface="Courier New" panose="02070309020205020404" pitchFamily="49" charset="0"/>
              </a:rPr>
              <a:t>R123      510-500874</a:t>
            </a:r>
          </a:p>
          <a:p>
            <a:r>
              <a:rPr lang="en-US" sz="800" dirty="0">
                <a:solidFill>
                  <a:schemeClr val="tx2"/>
                </a:solidFill>
                <a:latin typeface="Courier New" panose="02070309020205020404" pitchFamily="49" charset="0"/>
                <a:cs typeface="Courier New" panose="02070309020205020404" pitchFamily="49" charset="0"/>
              </a:rPr>
              <a:t>RN13      510-501618</a:t>
            </a:r>
          </a:p>
          <a:p>
            <a:r>
              <a:rPr lang="en-US" sz="800" dirty="0">
                <a:solidFill>
                  <a:schemeClr val="tx2"/>
                </a:solidFill>
                <a:latin typeface="Courier New" panose="02070309020205020404" pitchFamily="49" charset="0"/>
                <a:cs typeface="Courier New" panose="02070309020205020404" pitchFamily="49" charset="0"/>
              </a:rPr>
              <a:t>[End EMD </a:t>
            </a:r>
            <a:r>
              <a:rPr lang="en-US" sz="800">
                <a:solidFill>
                  <a:schemeClr val="tx2"/>
                </a:solidFill>
                <a:latin typeface="Courier New" panose="02070309020205020404" pitchFamily="49" charset="0"/>
                <a:cs typeface="Courier New" panose="02070309020205020404" pitchFamily="49" charset="0"/>
              </a:rPr>
              <a:t>Designator List]</a:t>
            </a:r>
            <a:endParaRPr lang="en-US" sz="800" dirty="0">
              <a:solidFill>
                <a:schemeClr val="tx2"/>
              </a:solidFill>
              <a:latin typeface="Courier New" panose="02070309020205020404" pitchFamily="49" charset="0"/>
              <a:cs typeface="Courier New" panose="02070309020205020404" pitchFamily="49" charset="0"/>
            </a:endParaRP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[Designator Pin List]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signal_type</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U3.B9                 VDD          POWER        VDD1</a:t>
            </a:r>
          </a:p>
          <a:p>
            <a:r>
              <a:rPr lang="en-US" sz="800" dirty="0">
                <a:solidFill>
                  <a:schemeClr val="tx2"/>
                </a:solidFill>
                <a:latin typeface="Courier New" panose="02070309020205020404" pitchFamily="49" charset="0"/>
                <a:cs typeface="Courier New" panose="02070309020205020404" pitchFamily="49" charset="0"/>
              </a:rPr>
              <a:t>U3.B11                BA07</a:t>
            </a:r>
          </a:p>
          <a:p>
            <a:r>
              <a:rPr lang="en-US" sz="800" dirty="0">
                <a:solidFill>
                  <a:schemeClr val="tx2"/>
                </a:solidFill>
                <a:latin typeface="Courier New" panose="02070309020205020404" pitchFamily="49" charset="0"/>
                <a:cs typeface="Courier New" panose="02070309020205020404" pitchFamily="49" charset="0"/>
              </a:rPr>
              <a:t>U3.B12                VSS          GND</a:t>
            </a:r>
          </a:p>
          <a:p>
            <a:r>
              <a:rPr lang="en-US" sz="800" dirty="0">
                <a:solidFill>
                  <a:schemeClr val="tx2"/>
                </a:solidFill>
                <a:latin typeface="Courier New" panose="02070309020205020404" pitchFamily="49" charset="0"/>
                <a:cs typeface="Courier New" panose="02070309020205020404" pitchFamily="49" charset="0"/>
              </a:rPr>
              <a:t>U3.V3                 VDD          POWER        VDD1</a:t>
            </a:r>
          </a:p>
          <a:p>
            <a:r>
              <a:rPr lang="en-US" sz="800" dirty="0">
                <a:solidFill>
                  <a:schemeClr val="tx2"/>
                </a:solidFill>
                <a:latin typeface="Courier New" panose="02070309020205020404" pitchFamily="49" charset="0"/>
                <a:cs typeface="Courier New" panose="02070309020205020404" pitchFamily="49" charset="0"/>
              </a:rPr>
              <a:t>U3.W1                 A07</a:t>
            </a:r>
          </a:p>
          <a:p>
            <a:r>
              <a:rPr lang="en-US" sz="800" dirty="0">
                <a:solidFill>
                  <a:schemeClr val="tx2"/>
                </a:solidFill>
                <a:latin typeface="Courier New" panose="02070309020205020404" pitchFamily="49" charset="0"/>
                <a:cs typeface="Courier New" panose="02070309020205020404" pitchFamily="49" charset="0"/>
              </a:rPr>
              <a:t>U3.W3                 VSS          GND</a:t>
            </a:r>
          </a:p>
          <a:p>
            <a:r>
              <a:rPr lang="en-US" sz="800" dirty="0">
                <a:solidFill>
                  <a:schemeClr val="tx2"/>
                </a:solidFill>
                <a:latin typeface="Courier New" panose="02070309020205020404" pitchFamily="49" charset="0"/>
                <a:cs typeface="Courier New" panose="02070309020205020404" pitchFamily="49" charset="0"/>
              </a:rPr>
              <a:t>U4.K9                 VSS          GND</a:t>
            </a:r>
          </a:p>
          <a:p>
            <a:r>
              <a:rPr lang="en-US" sz="800" dirty="0">
                <a:solidFill>
                  <a:schemeClr val="tx2"/>
                </a:solidFill>
                <a:latin typeface="Courier New" panose="02070309020205020404" pitchFamily="49" charset="0"/>
                <a:cs typeface="Courier New" panose="02070309020205020404" pitchFamily="49" charset="0"/>
              </a:rPr>
              <a:t>U4.M8                 BA07</a:t>
            </a:r>
          </a:p>
          <a:p>
            <a:r>
              <a:rPr lang="en-US" sz="800" dirty="0">
                <a:solidFill>
                  <a:schemeClr val="tx2"/>
                </a:solidFill>
                <a:latin typeface="Courier New" panose="02070309020205020404" pitchFamily="49" charset="0"/>
                <a:cs typeface="Courier New" panose="02070309020205020404" pitchFamily="49" charset="0"/>
              </a:rPr>
              <a:t>U4.N9                 VDD          POWER        VDD1</a:t>
            </a:r>
          </a:p>
          <a:p>
            <a:r>
              <a:rPr lang="en-US" sz="800" dirty="0">
                <a:solidFill>
                  <a:schemeClr val="tx2"/>
                </a:solidFill>
                <a:latin typeface="Courier New" panose="02070309020205020404" pitchFamily="49" charset="0"/>
                <a:cs typeface="Courier New" panose="02070309020205020404" pitchFamily="49" charset="0"/>
              </a:rPr>
              <a:t>U5.K9                 VSS          GND</a:t>
            </a:r>
          </a:p>
          <a:p>
            <a:r>
              <a:rPr lang="en-US" sz="800" dirty="0">
                <a:solidFill>
                  <a:schemeClr val="tx2"/>
                </a:solidFill>
                <a:latin typeface="Courier New" panose="02070309020205020404" pitchFamily="49" charset="0"/>
                <a:cs typeface="Courier New" panose="02070309020205020404" pitchFamily="49" charset="0"/>
              </a:rPr>
              <a:t>U5.M8                 BA07</a:t>
            </a:r>
          </a:p>
          <a:p>
            <a:r>
              <a:rPr lang="en-US" sz="800" dirty="0">
                <a:solidFill>
                  <a:schemeClr val="tx2"/>
                </a:solidFill>
                <a:latin typeface="Courier New" panose="02070309020205020404" pitchFamily="49" charset="0"/>
                <a:cs typeface="Courier New" panose="02070309020205020404" pitchFamily="49" charset="0"/>
              </a:rPr>
              <a:t>U5.N9                 VDD          POWER        VDD1</a:t>
            </a:r>
          </a:p>
          <a:p>
            <a:r>
              <a:rPr lang="en-US" sz="800" dirty="0">
                <a:solidFill>
                  <a:schemeClr val="tx2"/>
                </a:solidFill>
                <a:latin typeface="Courier New" panose="02070309020205020404" pitchFamily="49" charset="0"/>
                <a:cs typeface="Courier New" panose="02070309020205020404" pitchFamily="49" charset="0"/>
              </a:rPr>
              <a:t>U7.K9                 VSS          GND</a:t>
            </a:r>
          </a:p>
          <a:p>
            <a:r>
              <a:rPr lang="en-US" sz="800" dirty="0">
                <a:solidFill>
                  <a:schemeClr val="tx2"/>
                </a:solidFill>
                <a:latin typeface="Courier New" panose="02070309020205020404" pitchFamily="49" charset="0"/>
                <a:cs typeface="Courier New" panose="02070309020205020404" pitchFamily="49" charset="0"/>
              </a:rPr>
              <a:t>U7.M8                 BA07</a:t>
            </a:r>
          </a:p>
          <a:p>
            <a:r>
              <a:rPr lang="en-US" sz="800" dirty="0">
                <a:solidFill>
                  <a:schemeClr val="tx2"/>
                </a:solidFill>
                <a:latin typeface="Courier New" panose="02070309020205020404" pitchFamily="49" charset="0"/>
                <a:cs typeface="Courier New" panose="02070309020205020404" pitchFamily="49" charset="0"/>
              </a:rPr>
              <a:t>U7.N9                 VDD          POWER        VDD1</a:t>
            </a:r>
          </a:p>
          <a:p>
            <a:r>
              <a:rPr lang="en-US" sz="800" dirty="0">
                <a:solidFill>
                  <a:schemeClr val="tx2"/>
                </a:solidFill>
                <a:latin typeface="Courier New" panose="02070309020205020404" pitchFamily="49" charset="0"/>
                <a:cs typeface="Courier New" panose="02070309020205020404" pitchFamily="49" charset="0"/>
              </a:rPr>
              <a:t>U8.K9                 VSS          GND</a:t>
            </a:r>
          </a:p>
          <a:p>
            <a:r>
              <a:rPr lang="en-US" sz="800" dirty="0">
                <a:solidFill>
                  <a:schemeClr val="tx2"/>
                </a:solidFill>
                <a:latin typeface="Courier New" panose="02070309020205020404" pitchFamily="49" charset="0"/>
                <a:cs typeface="Courier New" panose="02070309020205020404" pitchFamily="49" charset="0"/>
              </a:rPr>
              <a:t>U8.M8                 BA07</a:t>
            </a:r>
          </a:p>
          <a:p>
            <a:r>
              <a:rPr lang="en-US" sz="800" dirty="0">
                <a:solidFill>
                  <a:schemeClr val="tx2"/>
                </a:solidFill>
                <a:latin typeface="Courier New" panose="02070309020205020404" pitchFamily="49" charset="0"/>
                <a:cs typeface="Courier New" panose="02070309020205020404" pitchFamily="49" charset="0"/>
              </a:rPr>
              <a:t>U8.N9                 VDD          POWER        VDD1</a:t>
            </a:r>
          </a:p>
          <a:p>
            <a:r>
              <a:rPr lang="en-US" sz="800" dirty="0">
                <a:solidFill>
                  <a:schemeClr val="tx2"/>
                </a:solidFill>
                <a:latin typeface="Courier New" panose="02070309020205020404" pitchFamily="49" charset="0"/>
                <a:cs typeface="Courier New" panose="02070309020205020404" pitchFamily="49" charset="0"/>
              </a:rPr>
              <a:t>R123.1                A07</a:t>
            </a:r>
          </a:p>
          <a:p>
            <a:r>
              <a:rPr lang="en-US" sz="800" dirty="0">
                <a:solidFill>
                  <a:schemeClr val="tx2"/>
                </a:solidFill>
                <a:latin typeface="Courier New" panose="02070309020205020404" pitchFamily="49" charset="0"/>
                <a:cs typeface="Courier New" panose="02070309020205020404" pitchFamily="49" charset="0"/>
              </a:rPr>
              <a:t>R123.2                A07</a:t>
            </a:r>
          </a:p>
          <a:p>
            <a:r>
              <a:rPr lang="en-US" sz="800" dirty="0">
                <a:solidFill>
                  <a:schemeClr val="tx2"/>
                </a:solidFill>
                <a:latin typeface="Courier New" panose="02070309020205020404" pitchFamily="49" charset="0"/>
                <a:cs typeface="Courier New" panose="02070309020205020404" pitchFamily="49" charset="0"/>
              </a:rPr>
              <a:t>RN13.2                VTT          POWER</a:t>
            </a:r>
          </a:p>
          <a:p>
            <a:r>
              <a:rPr lang="en-US" sz="800" dirty="0">
                <a:solidFill>
                  <a:schemeClr val="tx2"/>
                </a:solidFill>
                <a:latin typeface="Courier New" panose="02070309020205020404" pitchFamily="49" charset="0"/>
                <a:cs typeface="Courier New" panose="02070309020205020404" pitchFamily="49" charset="0"/>
              </a:rPr>
              <a:t>RN13.7                BA07</a:t>
            </a:r>
          </a:p>
          <a:p>
            <a:r>
              <a:rPr lang="en-US" sz="800" dirty="0">
                <a:solidFill>
                  <a:schemeClr val="tx2"/>
                </a:solidFill>
                <a:latin typeface="Courier New" panose="02070309020205020404" pitchFamily="49" charset="0"/>
                <a:cs typeface="Courier New" panose="02070309020205020404" pitchFamily="49" charset="0"/>
              </a:rPr>
              <a:t>[End Designator Pin List]</a:t>
            </a:r>
          </a:p>
          <a:p>
            <a:endParaRPr lang="en-US" sz="800" dirty="0">
              <a:solidFill>
                <a:schemeClr val="tx2"/>
              </a:solidFill>
              <a:latin typeface="Courier New" panose="02070309020205020404" pitchFamily="49" charset="0"/>
              <a:cs typeface="Courier New" panose="02070309020205020404" pitchFamily="49" charset="0"/>
            </a:endParaRPr>
          </a:p>
        </p:txBody>
      </p:sp>
      <p:sp>
        <p:nvSpPr>
          <p:cNvPr id="9" name="TextBox 8">
            <a:extLst>
              <a:ext uri="{FF2B5EF4-FFF2-40B4-BE49-F238E27FC236}">
                <a16:creationId xmlns:a16="http://schemas.microsoft.com/office/drawing/2014/main" id="{8DEA1BFC-D39B-4189-A62C-6C65403F07DF}"/>
              </a:ext>
            </a:extLst>
          </p:cNvPr>
          <p:cNvSpPr txBox="1"/>
          <p:nvPr/>
        </p:nvSpPr>
        <p:spPr>
          <a:xfrm>
            <a:off x="4115407" y="781987"/>
            <a:ext cx="3552062" cy="5878532"/>
          </a:xfrm>
          <a:prstGeom prst="rect">
            <a:avLst/>
          </a:prstGeom>
          <a:noFill/>
        </p:spPr>
        <p:txBody>
          <a:bodyPr wrap="square" rtlCol="0">
            <a:spAutoFit/>
          </a:bodyPr>
          <a:lstStyle/>
          <a:p>
            <a:r>
              <a:rPr lang="en-US" sz="800" dirty="0">
                <a:solidFill>
                  <a:schemeClr val="tx2"/>
                </a:solidFill>
                <a:latin typeface="Courier New" panose="02070309020205020404" pitchFamily="49" charset="0"/>
                <a:cs typeface="Courier New" panose="02070309020205020404" pitchFamily="49" charset="0"/>
              </a:rPr>
              <a:t>[Voltage List]</a:t>
            </a:r>
          </a:p>
          <a:p>
            <a:r>
              <a:rPr lang="en-US" sz="800" dirty="0">
                <a:solidFill>
                  <a:schemeClr val="tx2"/>
                </a:solidFill>
                <a:latin typeface="Courier New" panose="02070309020205020404" pitchFamily="49" charset="0"/>
                <a:cs typeface="Courier New" panose="02070309020205020404" pitchFamily="49" charset="0"/>
              </a:rPr>
              <a:t>VDD   1.200   1.140   1.260</a:t>
            </a:r>
          </a:p>
          <a:p>
            <a:r>
              <a:rPr lang="en-US" sz="800" dirty="0">
                <a:solidFill>
                  <a:schemeClr val="tx2"/>
                </a:solidFill>
                <a:latin typeface="Courier New" panose="02070309020205020404" pitchFamily="49" charset="0"/>
                <a:cs typeface="Courier New" panose="02070309020205020404" pitchFamily="49" charset="0"/>
              </a:rPr>
              <a:t>VSS   0.000   0.000   0.000</a:t>
            </a:r>
          </a:p>
          <a:p>
            <a:r>
              <a:rPr lang="en-US" sz="800" dirty="0">
                <a:solidFill>
                  <a:schemeClr val="tx2"/>
                </a:solidFill>
                <a:latin typeface="Courier New" panose="02070309020205020404" pitchFamily="49" charset="0"/>
                <a:cs typeface="Courier New" panose="02070309020205020404" pitchFamily="49" charset="0"/>
              </a:rPr>
              <a:t>VTT   0.600   0.570   0.630</a:t>
            </a:r>
          </a:p>
          <a:p>
            <a:r>
              <a:rPr lang="en-US" sz="800" dirty="0">
                <a:solidFill>
                  <a:schemeClr val="tx2"/>
                </a:solidFill>
                <a:latin typeface="Courier New" panose="02070309020205020404" pitchFamily="49" charset="0"/>
                <a:cs typeface="Courier New" panose="02070309020205020404" pitchFamily="49" charset="0"/>
              </a:rPr>
              <a:t>[End Voltage List]</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Group]    </a:t>
            </a:r>
            <a:r>
              <a:rPr lang="en-US" sz="800" dirty="0" err="1">
                <a:solidFill>
                  <a:schemeClr val="tx2"/>
                </a:solidFill>
                <a:latin typeface="Courier New" panose="02070309020205020404" pitchFamily="49" charset="0"/>
                <a:cs typeface="Courier New" panose="02070309020205020404" pitchFamily="49" charset="0"/>
              </a:rPr>
              <a:t>Just_One</a:t>
            </a:r>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Addr_07  NA</a:t>
            </a:r>
          </a:p>
          <a:p>
            <a:r>
              <a:rPr lang="en-US" sz="800" dirty="0">
                <a:solidFill>
                  <a:schemeClr val="tx2"/>
                </a:solidFill>
                <a:latin typeface="Courier New" panose="02070309020205020404" pitchFamily="49" charset="0"/>
                <a:cs typeface="Courier New" panose="02070309020205020404" pitchFamily="49" charset="0"/>
              </a:rPr>
              <a:t>[End EMD Group]      </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[End EMD]</a:t>
            </a:r>
            <a:endParaRPr lang="en-US" sz="1100" dirty="0">
              <a:solidFill>
                <a:schemeClr val="tx2"/>
              </a:solidFill>
              <a:latin typeface="Courier New" panose="02070309020205020404" pitchFamily="49" charset="0"/>
              <a:cs typeface="Courier New" panose="02070309020205020404" pitchFamily="49" charset="0"/>
            </a:endParaRP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Set]      Addr_07 </a:t>
            </a:r>
          </a:p>
          <a:p>
            <a:r>
              <a:rPr lang="en-US" sz="800" dirty="0">
                <a:solidFill>
                  <a:schemeClr val="tx2"/>
                </a:solidFill>
                <a:latin typeface="Courier New" panose="02070309020205020404" pitchFamily="49" charset="0"/>
                <a:cs typeface="Courier New" panose="02070309020205020404" pitchFamily="49" charset="0"/>
              </a:rPr>
              <a:t>[EMD Model]     A07</a:t>
            </a:r>
          </a:p>
          <a:p>
            <a:r>
              <a:rPr lang="en-US" sz="800" dirty="0" err="1">
                <a:solidFill>
                  <a:schemeClr val="tx2"/>
                </a:solidFill>
                <a:latin typeface="Courier New" panose="02070309020205020404" pitchFamily="49" charset="0"/>
                <a:cs typeface="Courier New" panose="02070309020205020404" pitchFamily="49" charset="0"/>
              </a:rPr>
              <a:t>File_IBIS</a:t>
            </a:r>
            <a:r>
              <a:rPr lang="en-US" sz="800" dirty="0">
                <a:solidFill>
                  <a:schemeClr val="tx2"/>
                </a:solidFill>
                <a:latin typeface="Courier New" panose="02070309020205020404" pitchFamily="49" charset="0"/>
                <a:cs typeface="Courier New" panose="02070309020205020404" pitchFamily="49" charset="0"/>
              </a:rPr>
              <a:t>-ISS   A07.iss       A07</a:t>
            </a:r>
          </a:p>
          <a:p>
            <a:r>
              <a:rPr lang="en-US" sz="800" dirty="0" err="1">
                <a:solidFill>
                  <a:schemeClr val="tx2"/>
                </a:solidFill>
                <a:latin typeface="Courier New" panose="02070309020205020404" pitchFamily="49" charset="0"/>
                <a:cs typeface="Courier New" panose="02070309020205020404" pitchFamily="49" charset="0"/>
              </a:rPr>
              <a:t>Number_of_terminals</a:t>
            </a:r>
            <a:r>
              <a:rPr lang="en-US" sz="800" dirty="0">
                <a:solidFill>
                  <a:schemeClr val="tx2"/>
                </a:solidFill>
                <a:latin typeface="Courier New" panose="02070309020205020404" pitchFamily="49" charset="0"/>
                <a:cs typeface="Courier New" panose="02070309020205020404" pitchFamily="49" charset="0"/>
              </a:rPr>
              <a:t> = 3</a:t>
            </a:r>
          </a:p>
          <a:p>
            <a:r>
              <a:rPr lang="en-US" sz="800" dirty="0">
                <a:solidFill>
                  <a:schemeClr val="tx2"/>
                </a:solidFill>
                <a:latin typeface="Courier New" panose="02070309020205020404" pitchFamily="49" charset="0"/>
                <a:cs typeface="Courier New" panose="02070309020205020404" pitchFamily="49" charset="0"/>
              </a:rPr>
              <a:t>1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211    </a:t>
            </a:r>
          </a:p>
          <a:p>
            <a:r>
              <a:rPr lang="en-US" sz="800" dirty="0">
                <a:solidFill>
                  <a:schemeClr val="tx2"/>
                </a:solidFill>
                <a:latin typeface="Courier New" panose="02070309020205020404" pitchFamily="49" charset="0"/>
                <a:cs typeface="Courier New" panose="02070309020205020404" pitchFamily="49" charset="0"/>
              </a:rPr>
              <a:t>2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R123.1</a:t>
            </a:r>
          </a:p>
          <a:p>
            <a:r>
              <a:rPr lang="en-US" sz="800" dirty="0">
                <a:solidFill>
                  <a:schemeClr val="tx2"/>
                </a:solidFill>
                <a:latin typeface="Courier New" panose="02070309020205020404" pitchFamily="49" charset="0"/>
                <a:cs typeface="Courier New" panose="02070309020205020404" pitchFamily="49" charset="0"/>
              </a:rPr>
              <a:t>3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VSS</a:t>
            </a:r>
          </a:p>
          <a:p>
            <a:r>
              <a:rPr lang="en-US" sz="800" dirty="0">
                <a:solidFill>
                  <a:schemeClr val="tx2"/>
                </a:solidFill>
                <a:latin typeface="Courier New" panose="02070309020205020404" pitchFamily="49" charset="0"/>
                <a:cs typeface="Courier New" panose="02070309020205020404" pitchFamily="49" charset="0"/>
              </a:rPr>
              <a:t>[End EMD Model]</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Model]     A07R</a:t>
            </a:r>
          </a:p>
          <a:p>
            <a:r>
              <a:rPr lang="en-US" sz="800" dirty="0" err="1">
                <a:solidFill>
                  <a:schemeClr val="tx2"/>
                </a:solidFill>
                <a:latin typeface="Courier New" panose="02070309020205020404" pitchFamily="49" charset="0"/>
                <a:cs typeface="Courier New" panose="02070309020205020404" pitchFamily="49" charset="0"/>
              </a:rPr>
              <a:t>File_IBIS</a:t>
            </a:r>
            <a:r>
              <a:rPr lang="en-US" sz="800" dirty="0">
                <a:solidFill>
                  <a:schemeClr val="tx2"/>
                </a:solidFill>
                <a:latin typeface="Courier New" panose="02070309020205020404" pitchFamily="49" charset="0"/>
                <a:cs typeface="Courier New" panose="02070309020205020404" pitchFamily="49" charset="0"/>
              </a:rPr>
              <a:t>-ISS   A07.iss       A07R</a:t>
            </a:r>
          </a:p>
          <a:p>
            <a:r>
              <a:rPr lang="en-US" sz="800" dirty="0" err="1">
                <a:solidFill>
                  <a:schemeClr val="tx2"/>
                </a:solidFill>
                <a:latin typeface="Courier New" panose="02070309020205020404" pitchFamily="49" charset="0"/>
                <a:cs typeface="Courier New" panose="02070309020205020404" pitchFamily="49" charset="0"/>
              </a:rPr>
              <a:t>Number_of_terminals</a:t>
            </a:r>
            <a:r>
              <a:rPr lang="en-US" sz="800" dirty="0">
                <a:solidFill>
                  <a:schemeClr val="tx2"/>
                </a:solidFill>
                <a:latin typeface="Courier New" panose="02070309020205020404" pitchFamily="49" charset="0"/>
                <a:cs typeface="Courier New" panose="02070309020205020404" pitchFamily="49" charset="0"/>
              </a:rPr>
              <a:t> = 3</a:t>
            </a:r>
          </a:p>
          <a:p>
            <a:r>
              <a:rPr lang="en-US" sz="800" dirty="0">
                <a:solidFill>
                  <a:schemeClr val="tx2"/>
                </a:solidFill>
                <a:latin typeface="Courier New" panose="02070309020205020404" pitchFamily="49" charset="0"/>
                <a:cs typeface="Courier New" panose="02070309020205020404" pitchFamily="49" charset="0"/>
              </a:rPr>
              <a:t>1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R123.2</a:t>
            </a:r>
          </a:p>
          <a:p>
            <a:r>
              <a:rPr lang="en-US" sz="800" dirty="0">
                <a:solidFill>
                  <a:schemeClr val="tx2"/>
                </a:solidFill>
                <a:latin typeface="Courier New" panose="02070309020205020404" pitchFamily="49" charset="0"/>
                <a:cs typeface="Courier New" panose="02070309020205020404" pitchFamily="49" charset="0"/>
              </a:rPr>
              <a:t>2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U3.W1    </a:t>
            </a:r>
          </a:p>
          <a:p>
            <a:r>
              <a:rPr lang="en-US" sz="800" dirty="0">
                <a:solidFill>
                  <a:schemeClr val="tx2"/>
                </a:solidFill>
                <a:latin typeface="Courier New" panose="02070309020205020404" pitchFamily="49" charset="0"/>
                <a:cs typeface="Courier New" panose="02070309020205020404" pitchFamily="49" charset="0"/>
              </a:rPr>
              <a:t>3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VSS</a:t>
            </a:r>
          </a:p>
          <a:p>
            <a:r>
              <a:rPr lang="en-US" sz="800" dirty="0">
                <a:solidFill>
                  <a:schemeClr val="tx2"/>
                </a:solidFill>
                <a:latin typeface="Courier New" panose="02070309020205020404" pitchFamily="49" charset="0"/>
                <a:cs typeface="Courier New" panose="02070309020205020404" pitchFamily="49" charset="0"/>
              </a:rPr>
              <a:t>[End EMD Model]</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[EMD Model]     BA07</a:t>
            </a:r>
          </a:p>
          <a:p>
            <a:r>
              <a:rPr lang="en-US" sz="800" dirty="0" err="1">
                <a:solidFill>
                  <a:schemeClr val="tx2"/>
                </a:solidFill>
                <a:latin typeface="Courier New" panose="02070309020205020404" pitchFamily="49" charset="0"/>
                <a:cs typeface="Courier New" panose="02070309020205020404" pitchFamily="49" charset="0"/>
              </a:rPr>
              <a:t>File_IBIS</a:t>
            </a:r>
            <a:r>
              <a:rPr lang="en-US" sz="800" dirty="0">
                <a:solidFill>
                  <a:schemeClr val="tx2"/>
                </a:solidFill>
                <a:latin typeface="Courier New" panose="02070309020205020404" pitchFamily="49" charset="0"/>
                <a:cs typeface="Courier New" panose="02070309020205020404" pitchFamily="49" charset="0"/>
              </a:rPr>
              <a:t>-ISS   A07.iss      BA07</a:t>
            </a:r>
          </a:p>
          <a:p>
            <a:r>
              <a:rPr lang="en-US" sz="800" dirty="0" err="1">
                <a:solidFill>
                  <a:schemeClr val="tx2"/>
                </a:solidFill>
                <a:latin typeface="Courier New" panose="02070309020205020404" pitchFamily="49" charset="0"/>
                <a:cs typeface="Courier New" panose="02070309020205020404" pitchFamily="49" charset="0"/>
              </a:rPr>
              <a:t>Number_of_terminals</a:t>
            </a:r>
            <a:r>
              <a:rPr lang="en-US" sz="800" dirty="0">
                <a:solidFill>
                  <a:schemeClr val="tx2"/>
                </a:solidFill>
                <a:latin typeface="Courier New" panose="02070309020205020404" pitchFamily="49" charset="0"/>
                <a:cs typeface="Courier New" panose="02070309020205020404" pitchFamily="49" charset="0"/>
              </a:rPr>
              <a:t> = 16</a:t>
            </a:r>
          </a:p>
          <a:p>
            <a:r>
              <a:rPr lang="en-US" sz="800" dirty="0">
                <a:solidFill>
                  <a:schemeClr val="tx2"/>
                </a:solidFill>
                <a:latin typeface="Courier New" panose="02070309020205020404" pitchFamily="49" charset="0"/>
                <a:cs typeface="Courier New" panose="02070309020205020404" pitchFamily="49" charset="0"/>
              </a:rPr>
              <a:t>1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U3.B11    </a:t>
            </a:r>
          </a:p>
          <a:p>
            <a:r>
              <a:rPr lang="en-US" sz="800" dirty="0">
                <a:solidFill>
                  <a:schemeClr val="tx2"/>
                </a:solidFill>
                <a:latin typeface="Courier New" panose="02070309020205020404" pitchFamily="49" charset="0"/>
                <a:cs typeface="Courier New" panose="02070309020205020404" pitchFamily="49" charset="0"/>
              </a:rPr>
              <a:t>3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U3.VSS</a:t>
            </a:r>
          </a:p>
          <a:p>
            <a:r>
              <a:rPr lang="en-US" sz="800" dirty="0">
                <a:solidFill>
                  <a:schemeClr val="tx2"/>
                </a:solidFill>
                <a:latin typeface="Courier New" panose="02070309020205020404" pitchFamily="49" charset="0"/>
                <a:cs typeface="Courier New" panose="02070309020205020404" pitchFamily="49" charset="0"/>
              </a:rPr>
              <a:t>4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U4.M8    </a:t>
            </a:r>
          </a:p>
          <a:p>
            <a:r>
              <a:rPr lang="en-US" sz="800" dirty="0">
                <a:solidFill>
                  <a:schemeClr val="tx2"/>
                </a:solidFill>
                <a:latin typeface="Courier New" panose="02070309020205020404" pitchFamily="49" charset="0"/>
                <a:cs typeface="Courier New" panose="02070309020205020404" pitchFamily="49" charset="0"/>
              </a:rPr>
              <a:t>6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U4.VSS</a:t>
            </a:r>
          </a:p>
          <a:p>
            <a:r>
              <a:rPr lang="en-US" sz="800" dirty="0">
                <a:solidFill>
                  <a:schemeClr val="tx2"/>
                </a:solidFill>
                <a:latin typeface="Courier New" panose="02070309020205020404" pitchFamily="49" charset="0"/>
                <a:cs typeface="Courier New" panose="02070309020205020404" pitchFamily="49" charset="0"/>
              </a:rPr>
              <a:t>7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U5.M8    </a:t>
            </a:r>
          </a:p>
          <a:p>
            <a:r>
              <a:rPr lang="en-US" sz="800" dirty="0">
                <a:solidFill>
                  <a:schemeClr val="tx2"/>
                </a:solidFill>
                <a:latin typeface="Courier New" panose="02070309020205020404" pitchFamily="49" charset="0"/>
                <a:cs typeface="Courier New" panose="02070309020205020404" pitchFamily="49" charset="0"/>
              </a:rPr>
              <a:t>9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U5.VSS</a:t>
            </a:r>
          </a:p>
          <a:p>
            <a:r>
              <a:rPr lang="en-US" sz="800" dirty="0">
                <a:solidFill>
                  <a:schemeClr val="tx2"/>
                </a:solidFill>
                <a:latin typeface="Courier New" panose="02070309020205020404" pitchFamily="49" charset="0"/>
                <a:cs typeface="Courier New" panose="02070309020205020404" pitchFamily="49" charset="0"/>
              </a:rPr>
              <a:t>10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U7.M8    </a:t>
            </a:r>
          </a:p>
          <a:p>
            <a:r>
              <a:rPr lang="en-US" sz="800" dirty="0">
                <a:solidFill>
                  <a:schemeClr val="tx2"/>
                </a:solidFill>
                <a:latin typeface="Courier New" panose="02070309020205020404" pitchFamily="49" charset="0"/>
                <a:cs typeface="Courier New" panose="02070309020205020404" pitchFamily="49" charset="0"/>
              </a:rPr>
              <a:t>12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U7.VSS</a:t>
            </a:r>
          </a:p>
          <a:p>
            <a:r>
              <a:rPr lang="en-US" sz="800" dirty="0">
                <a:solidFill>
                  <a:schemeClr val="tx2"/>
                </a:solidFill>
                <a:latin typeface="Courier New" panose="02070309020205020404" pitchFamily="49" charset="0"/>
                <a:cs typeface="Courier New" panose="02070309020205020404" pitchFamily="49" charset="0"/>
              </a:rPr>
              <a:t>13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U8.M8    </a:t>
            </a:r>
          </a:p>
          <a:p>
            <a:r>
              <a:rPr lang="en-US" sz="800" dirty="0">
                <a:solidFill>
                  <a:schemeClr val="tx2"/>
                </a:solidFill>
                <a:latin typeface="Courier New" panose="02070309020205020404" pitchFamily="49" charset="0"/>
                <a:cs typeface="Courier New" panose="02070309020205020404" pitchFamily="49" charset="0"/>
              </a:rPr>
              <a:t>15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U8.VSS</a:t>
            </a:r>
          </a:p>
          <a:p>
            <a:r>
              <a:rPr lang="en-US" sz="800" dirty="0">
                <a:solidFill>
                  <a:schemeClr val="tx2"/>
                </a:solidFill>
                <a:latin typeface="Courier New" panose="02070309020205020404" pitchFamily="49" charset="0"/>
                <a:cs typeface="Courier New" panose="02070309020205020404" pitchFamily="49" charset="0"/>
              </a:rPr>
              <a:t>16 </a:t>
            </a:r>
            <a:r>
              <a:rPr lang="en-US" sz="800" dirty="0" err="1">
                <a:solidFill>
                  <a:schemeClr val="tx2"/>
                </a:solidFill>
                <a:latin typeface="Courier New" panose="02070309020205020404" pitchFamily="49" charset="0"/>
                <a:cs typeface="Courier New" panose="02070309020205020404" pitchFamily="49" charset="0"/>
              </a:rPr>
              <a:t>Pin_I</a:t>
            </a:r>
            <a:r>
              <a:rPr lang="en-US" sz="800" dirty="0">
                <a:solidFill>
                  <a:schemeClr val="tx2"/>
                </a:solidFill>
                <a:latin typeface="Courier New" panose="02070309020205020404" pitchFamily="49" charset="0"/>
                <a:cs typeface="Courier New" panose="02070309020205020404" pitchFamily="49" charset="0"/>
              </a:rPr>
              <a:t>/O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RN13.7</a:t>
            </a:r>
          </a:p>
          <a:p>
            <a:r>
              <a:rPr lang="en-US" sz="800" dirty="0">
                <a:solidFill>
                  <a:schemeClr val="tx2"/>
                </a:solidFill>
                <a:latin typeface="Courier New" panose="02070309020205020404" pitchFamily="49" charset="0"/>
                <a:cs typeface="Courier New" panose="02070309020205020404" pitchFamily="49" charset="0"/>
              </a:rPr>
              <a:t>18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pin_name</a:t>
            </a:r>
            <a:r>
              <a:rPr lang="en-US" sz="800" dirty="0">
                <a:solidFill>
                  <a:schemeClr val="tx2"/>
                </a:solidFill>
                <a:latin typeface="Courier New" panose="02070309020205020404" pitchFamily="49" charset="0"/>
                <a:cs typeface="Courier New" panose="02070309020205020404" pitchFamily="49" charset="0"/>
              </a:rPr>
              <a:t>      RN13.VTT</a:t>
            </a:r>
          </a:p>
          <a:p>
            <a:r>
              <a:rPr lang="en-US" sz="800" dirty="0">
                <a:solidFill>
                  <a:schemeClr val="tx2"/>
                </a:solidFill>
                <a:latin typeface="Courier New" panose="02070309020205020404" pitchFamily="49" charset="0"/>
                <a:cs typeface="Courier New" panose="02070309020205020404" pitchFamily="49" charset="0"/>
              </a:rPr>
              <a:t>19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VSS</a:t>
            </a:r>
          </a:p>
          <a:p>
            <a:r>
              <a:rPr lang="en-US" sz="800" dirty="0">
                <a:solidFill>
                  <a:schemeClr val="tx2"/>
                </a:solidFill>
                <a:latin typeface="Courier New" panose="02070309020205020404" pitchFamily="49" charset="0"/>
                <a:cs typeface="Courier New" panose="02070309020205020404" pitchFamily="49" charset="0"/>
              </a:rPr>
              <a:t>[End EMD Model]</a:t>
            </a:r>
          </a:p>
          <a:p>
            <a:endParaRPr lang="en-US" sz="800" dirty="0">
              <a:solidFill>
                <a:schemeClr val="tx2"/>
              </a:solidFill>
              <a:latin typeface="Courier New" panose="02070309020205020404" pitchFamily="49" charset="0"/>
              <a:cs typeface="Courier New" panose="02070309020205020404" pitchFamily="49" charset="0"/>
            </a:endParaRPr>
          </a:p>
        </p:txBody>
      </p:sp>
      <p:sp>
        <p:nvSpPr>
          <p:cNvPr id="10" name="TextBox 9">
            <a:extLst>
              <a:ext uri="{FF2B5EF4-FFF2-40B4-BE49-F238E27FC236}">
                <a16:creationId xmlns:a16="http://schemas.microsoft.com/office/drawing/2014/main" id="{F7BC853B-F4CF-4982-AAA8-349F5278F8A4}"/>
              </a:ext>
            </a:extLst>
          </p:cNvPr>
          <p:cNvSpPr txBox="1"/>
          <p:nvPr/>
        </p:nvSpPr>
        <p:spPr>
          <a:xfrm>
            <a:off x="7797991" y="781987"/>
            <a:ext cx="3552062" cy="2723823"/>
          </a:xfrm>
          <a:prstGeom prst="rect">
            <a:avLst/>
          </a:prstGeom>
          <a:noFill/>
        </p:spPr>
        <p:txBody>
          <a:bodyPr wrap="square" rtlCol="0">
            <a:spAutoFit/>
          </a:bodyPr>
          <a:lstStyle/>
          <a:p>
            <a:r>
              <a:rPr lang="en-US" sz="800" dirty="0">
                <a:solidFill>
                  <a:schemeClr val="tx2"/>
                </a:solidFill>
                <a:latin typeface="Courier New" panose="02070309020205020404" pitchFamily="49" charset="0"/>
                <a:cs typeface="Courier New" panose="02070309020205020404" pitchFamily="49" charset="0"/>
              </a:rPr>
              <a:t>[EMD Model]     RIGHT_SIDE_VDD1_VTT_VSS</a:t>
            </a:r>
          </a:p>
          <a:p>
            <a:r>
              <a:rPr lang="en-US" sz="800" dirty="0" err="1">
                <a:solidFill>
                  <a:schemeClr val="tx2"/>
                </a:solidFill>
                <a:latin typeface="Courier New" panose="02070309020205020404" pitchFamily="49" charset="0"/>
                <a:cs typeface="Courier New" panose="02070309020205020404" pitchFamily="49" charset="0"/>
              </a:rPr>
              <a:t>File_IBIS</a:t>
            </a:r>
            <a:r>
              <a:rPr lang="en-US" sz="800" dirty="0">
                <a:solidFill>
                  <a:schemeClr val="tx2"/>
                </a:solidFill>
                <a:latin typeface="Courier New" panose="02070309020205020404" pitchFamily="49" charset="0"/>
                <a:cs typeface="Courier New" panose="02070309020205020404" pitchFamily="49" charset="0"/>
              </a:rPr>
              <a:t>-ISS   </a:t>
            </a:r>
            <a:r>
              <a:rPr lang="en-US" sz="800" dirty="0" err="1">
                <a:solidFill>
                  <a:schemeClr val="tx2"/>
                </a:solidFill>
                <a:latin typeface="Courier New" panose="02070309020205020404" pitchFamily="49" charset="0"/>
                <a:cs typeface="Courier New" panose="02070309020205020404" pitchFamily="49" charset="0"/>
              </a:rPr>
              <a:t>rdimm_power.iss</a:t>
            </a:r>
            <a:r>
              <a:rPr lang="en-US" sz="800" dirty="0">
                <a:solidFill>
                  <a:schemeClr val="tx2"/>
                </a:solidFill>
                <a:latin typeface="Courier New" panose="02070309020205020404" pitchFamily="49" charset="0"/>
                <a:cs typeface="Courier New" panose="02070309020205020404" pitchFamily="49" charset="0"/>
              </a:rPr>
              <a:t> RIGHT_SIDE_VDD1_VTT_VSS</a:t>
            </a:r>
          </a:p>
          <a:p>
            <a:r>
              <a:rPr lang="en-US" sz="800" dirty="0" err="1">
                <a:solidFill>
                  <a:schemeClr val="tx2"/>
                </a:solidFill>
                <a:latin typeface="Courier New" panose="02070309020205020404" pitchFamily="49" charset="0"/>
                <a:cs typeface="Courier New" panose="02070309020205020404" pitchFamily="49" charset="0"/>
              </a:rPr>
              <a:t>Number_of_terminals</a:t>
            </a:r>
            <a:r>
              <a:rPr lang="en-US" sz="800" dirty="0">
                <a:solidFill>
                  <a:schemeClr val="tx2"/>
                </a:solidFill>
                <a:latin typeface="Courier New" panose="02070309020205020404" pitchFamily="49" charset="0"/>
                <a:cs typeface="Courier New" panose="02070309020205020404" pitchFamily="49" charset="0"/>
              </a:rPr>
              <a:t> = 8</a:t>
            </a:r>
          </a:p>
          <a:p>
            <a:r>
              <a:rPr lang="en-US" sz="800" dirty="0">
                <a:solidFill>
                  <a:schemeClr val="tx2"/>
                </a:solidFill>
                <a:latin typeface="Courier New" panose="02070309020205020404" pitchFamily="49" charset="0"/>
                <a:cs typeface="Courier New" panose="02070309020205020404" pitchFamily="49" charset="0"/>
              </a:rPr>
              <a:t>1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VDD1   </a:t>
            </a:r>
          </a:p>
          <a:p>
            <a:r>
              <a:rPr lang="en-US" sz="800" dirty="0">
                <a:solidFill>
                  <a:schemeClr val="tx2"/>
                </a:solidFill>
                <a:latin typeface="Courier New" panose="02070309020205020404" pitchFamily="49" charset="0"/>
                <a:cs typeface="Courier New" panose="02070309020205020404" pitchFamily="49" charset="0"/>
              </a:rPr>
              <a:t>2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VSS</a:t>
            </a:r>
          </a:p>
          <a:p>
            <a:r>
              <a:rPr lang="en-US" sz="800" dirty="0">
                <a:solidFill>
                  <a:schemeClr val="tx2"/>
                </a:solidFill>
                <a:latin typeface="Courier New" panose="02070309020205020404" pitchFamily="49" charset="0"/>
                <a:cs typeface="Courier New" panose="02070309020205020404" pitchFamily="49" charset="0"/>
              </a:rPr>
              <a:t>3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VTT</a:t>
            </a:r>
          </a:p>
          <a:p>
            <a:r>
              <a:rPr lang="en-US" sz="800" dirty="0">
                <a:solidFill>
                  <a:schemeClr val="tx2"/>
                </a:solidFill>
                <a:latin typeface="Courier New" panose="02070309020205020404" pitchFamily="49" charset="0"/>
                <a:cs typeface="Courier New" panose="02070309020205020404" pitchFamily="49" charset="0"/>
              </a:rPr>
              <a:t>4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U3.VDD1</a:t>
            </a:r>
          </a:p>
          <a:p>
            <a:r>
              <a:rPr lang="en-US" sz="800" dirty="0">
                <a:solidFill>
                  <a:schemeClr val="tx2"/>
                </a:solidFill>
                <a:latin typeface="Courier New" panose="02070309020205020404" pitchFamily="49" charset="0"/>
                <a:cs typeface="Courier New" panose="02070309020205020404" pitchFamily="49" charset="0"/>
              </a:rPr>
              <a:t>5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U3.VSS </a:t>
            </a:r>
          </a:p>
          <a:p>
            <a:r>
              <a:rPr lang="en-US" sz="800" dirty="0">
                <a:solidFill>
                  <a:schemeClr val="tx2"/>
                </a:solidFill>
                <a:latin typeface="Courier New" panose="02070309020205020404" pitchFamily="49" charset="0"/>
                <a:cs typeface="Courier New" panose="02070309020205020404" pitchFamily="49" charset="0"/>
              </a:rPr>
              <a:t>6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U4.VDD1   </a:t>
            </a:r>
          </a:p>
          <a:p>
            <a:r>
              <a:rPr lang="en-US" sz="800" dirty="0">
                <a:solidFill>
                  <a:schemeClr val="tx2"/>
                </a:solidFill>
                <a:latin typeface="Courier New" panose="02070309020205020404" pitchFamily="49" charset="0"/>
                <a:cs typeface="Courier New" panose="02070309020205020404" pitchFamily="49" charset="0"/>
              </a:rPr>
              <a:t>7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U4.VSS</a:t>
            </a:r>
          </a:p>
          <a:p>
            <a:r>
              <a:rPr lang="en-US" sz="800" dirty="0">
                <a:solidFill>
                  <a:schemeClr val="tx2"/>
                </a:solidFill>
                <a:latin typeface="Courier New" panose="02070309020205020404" pitchFamily="49" charset="0"/>
                <a:cs typeface="Courier New" panose="02070309020205020404" pitchFamily="49" charset="0"/>
              </a:rPr>
              <a:t>8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U5.VDD1   </a:t>
            </a:r>
          </a:p>
          <a:p>
            <a:r>
              <a:rPr lang="en-US" sz="800" dirty="0">
                <a:solidFill>
                  <a:schemeClr val="tx2"/>
                </a:solidFill>
                <a:latin typeface="Courier New" panose="02070309020205020404" pitchFamily="49" charset="0"/>
                <a:cs typeface="Courier New" panose="02070309020205020404" pitchFamily="49" charset="0"/>
              </a:rPr>
              <a:t>9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U5.VSS</a:t>
            </a:r>
          </a:p>
          <a:p>
            <a:r>
              <a:rPr lang="en-US" sz="800" dirty="0">
                <a:solidFill>
                  <a:schemeClr val="tx2"/>
                </a:solidFill>
                <a:latin typeface="Courier New" panose="02070309020205020404" pitchFamily="49" charset="0"/>
                <a:cs typeface="Courier New" panose="02070309020205020404" pitchFamily="49" charset="0"/>
              </a:rPr>
              <a:t>10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U7.VDD1   </a:t>
            </a:r>
          </a:p>
          <a:p>
            <a:r>
              <a:rPr lang="en-US" sz="800" dirty="0">
                <a:solidFill>
                  <a:schemeClr val="tx2"/>
                </a:solidFill>
                <a:latin typeface="Courier New" panose="02070309020205020404" pitchFamily="49" charset="0"/>
                <a:cs typeface="Courier New" panose="02070309020205020404" pitchFamily="49" charset="0"/>
              </a:rPr>
              <a:t>11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U7.VSS</a:t>
            </a:r>
          </a:p>
          <a:p>
            <a:r>
              <a:rPr lang="en-US" sz="800" dirty="0">
                <a:solidFill>
                  <a:schemeClr val="tx2"/>
                </a:solidFill>
                <a:latin typeface="Courier New" panose="02070309020205020404" pitchFamily="49" charset="0"/>
                <a:cs typeface="Courier New" panose="02070309020205020404" pitchFamily="49" charset="0"/>
              </a:rPr>
              <a:t>12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bus_label</a:t>
            </a:r>
            <a:r>
              <a:rPr lang="en-US" sz="800" dirty="0">
                <a:solidFill>
                  <a:schemeClr val="tx2"/>
                </a:solidFill>
                <a:latin typeface="Courier New" panose="02070309020205020404" pitchFamily="49" charset="0"/>
                <a:cs typeface="Courier New" panose="02070309020205020404" pitchFamily="49" charset="0"/>
              </a:rPr>
              <a:t>     U8.VDD1   </a:t>
            </a:r>
          </a:p>
          <a:p>
            <a:r>
              <a:rPr lang="en-US" sz="800" dirty="0">
                <a:solidFill>
                  <a:schemeClr val="tx2"/>
                </a:solidFill>
                <a:latin typeface="Courier New" panose="02070309020205020404" pitchFamily="49" charset="0"/>
                <a:cs typeface="Courier New" panose="02070309020205020404" pitchFamily="49" charset="0"/>
              </a:rPr>
              <a:t>13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U8.VSS</a:t>
            </a:r>
          </a:p>
          <a:p>
            <a:r>
              <a:rPr lang="en-US" sz="800" dirty="0">
                <a:solidFill>
                  <a:schemeClr val="tx2"/>
                </a:solidFill>
                <a:latin typeface="Courier New" panose="02070309020205020404" pitchFamily="49" charset="0"/>
                <a:cs typeface="Courier New" panose="02070309020205020404" pitchFamily="49" charset="0"/>
              </a:rPr>
              <a:t>14 </a:t>
            </a:r>
            <a:r>
              <a:rPr lang="en-US" sz="800" dirty="0" err="1">
                <a:solidFill>
                  <a:schemeClr val="tx2"/>
                </a:solidFill>
                <a:latin typeface="Courier New" panose="02070309020205020404" pitchFamily="49" charset="0"/>
                <a:cs typeface="Courier New" panose="02070309020205020404" pitchFamily="49" charset="0"/>
              </a:rPr>
              <a:t>Pin_Rail</a:t>
            </a:r>
            <a:r>
              <a:rPr lang="en-US" sz="800" dirty="0">
                <a:solidFill>
                  <a:schemeClr val="tx2"/>
                </a:solidFill>
                <a:latin typeface="Courier New" panose="02070309020205020404" pitchFamily="49" charset="0"/>
                <a:cs typeface="Courier New" panose="02070309020205020404" pitchFamily="49" charset="0"/>
              </a:rPr>
              <a:t>     </a:t>
            </a:r>
            <a:r>
              <a:rPr lang="en-US" sz="800" dirty="0" err="1">
                <a:solidFill>
                  <a:schemeClr val="tx2"/>
                </a:solidFill>
                <a:latin typeface="Courier New" panose="02070309020205020404" pitchFamily="49" charset="0"/>
                <a:cs typeface="Courier New" panose="02070309020205020404" pitchFamily="49" charset="0"/>
              </a:rPr>
              <a:t>signal_name</a:t>
            </a:r>
            <a:r>
              <a:rPr lang="en-US" sz="800" dirty="0">
                <a:solidFill>
                  <a:schemeClr val="tx2"/>
                </a:solidFill>
                <a:latin typeface="Courier New" panose="02070309020205020404" pitchFamily="49" charset="0"/>
                <a:cs typeface="Courier New" panose="02070309020205020404" pitchFamily="49" charset="0"/>
              </a:rPr>
              <a:t>   RN13.VTT</a:t>
            </a:r>
          </a:p>
          <a:p>
            <a:r>
              <a:rPr lang="en-US" sz="800" dirty="0">
                <a:solidFill>
                  <a:schemeClr val="tx2"/>
                </a:solidFill>
                <a:latin typeface="Courier New" panose="02070309020205020404" pitchFamily="49" charset="0"/>
                <a:cs typeface="Courier New" panose="02070309020205020404" pitchFamily="49" charset="0"/>
              </a:rPr>
              <a:t>[End EMD Model]</a:t>
            </a:r>
          </a:p>
          <a:p>
            <a:endParaRPr lang="en-US" sz="800" dirty="0">
              <a:solidFill>
                <a:schemeClr val="tx2"/>
              </a:solidFill>
              <a:latin typeface="Courier New" panose="02070309020205020404" pitchFamily="49" charset="0"/>
              <a:cs typeface="Courier New" panose="02070309020205020404" pitchFamily="49" charset="0"/>
            </a:endParaRPr>
          </a:p>
          <a:p>
            <a:r>
              <a:rPr lang="en-US" sz="800" dirty="0">
                <a:solidFill>
                  <a:schemeClr val="tx2"/>
                </a:solidFill>
                <a:latin typeface="Courier New" panose="02070309020205020404" pitchFamily="49" charset="0"/>
                <a:cs typeface="Courier New" panose="02070309020205020404" pitchFamily="49" charset="0"/>
              </a:rPr>
              <a:t>[End EMD Set]</a:t>
            </a:r>
          </a:p>
          <a:p>
            <a:endParaRPr lang="en-US" sz="1100" dirty="0">
              <a:solidFill>
                <a:schemeClr val="tx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814502421"/>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1755</Words>
  <Application>Microsoft Office PowerPoint</Application>
  <PresentationFormat>Widescreen</PresentationFormat>
  <Paragraphs>369</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Courier New</vt:lpstr>
      <vt:lpstr>Segoe UI</vt:lpstr>
      <vt:lpstr>Segoe UI Semibold</vt:lpstr>
      <vt:lpstr>Wingdings</vt:lpstr>
      <vt:lpstr>Micron Nov-2015</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2017-02-22T20:50:24Z</dcterms:created>
  <dcterms:modified xsi:type="dcterms:W3CDTF">2020-04-13T22:34:22Z</dcterms:modified>
</cp:coreProperties>
</file>