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10" r:id="rId2"/>
    <p:sldId id="312" r:id="rId3"/>
    <p:sldId id="377" r:id="rId4"/>
    <p:sldId id="378" r:id="rId5"/>
    <p:sldId id="379" r:id="rId6"/>
    <p:sldId id="361" r:id="rId7"/>
    <p:sldId id="359" r:id="rId8"/>
    <p:sldId id="380" r:id="rId9"/>
    <p:sldId id="389" r:id="rId10"/>
    <p:sldId id="390" r:id="rId11"/>
    <p:sldId id="391" r:id="rId12"/>
    <p:sldId id="392" r:id="rId13"/>
    <p:sldId id="393" r:id="rId14"/>
    <p:sldId id="394" r:id="rId15"/>
    <p:sldId id="395" r:id="rId16"/>
    <p:sldId id="396" r:id="rId17"/>
    <p:sldId id="397" r:id="rId18"/>
    <p:sldId id="398" r:id="rId19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0000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94591" autoAdjust="0"/>
  </p:normalViewPr>
  <p:slideViewPr>
    <p:cSldViewPr>
      <p:cViewPr varScale="1">
        <p:scale>
          <a:sx n="105" d="100"/>
          <a:sy n="105" d="100"/>
        </p:scale>
        <p:origin x="118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74F9D0-2545-435E-BDEA-F1EE65D91C9F}" type="datetime1">
              <a:rPr lang="en-US" smtClean="0"/>
              <a:t>10/14/2015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39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a.org/ibis/interconnect_wip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IBIS Interconnect </a:t>
            </a:r>
            <a:r>
              <a:rPr lang="en-US" dirty="0" smtClean="0"/>
              <a:t>BIRD Update</a:t>
            </a:r>
            <a:endParaRPr lang="en-US" dirty="0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dirty="0" smtClean="0"/>
              <a:t>Signal Integrity Software, Inc.</a:t>
            </a:r>
          </a:p>
          <a:p>
            <a:pPr eaLnBrk="1" hangingPunct="1"/>
            <a:r>
              <a:rPr lang="en-US" dirty="0" smtClean="0"/>
              <a:t>IBIS Summit, </a:t>
            </a:r>
            <a:r>
              <a:rPr lang="en-US" dirty="0" err="1" smtClean="0"/>
              <a:t>EPEPS</a:t>
            </a:r>
            <a:endParaRPr lang="en-US" dirty="0" smtClean="0"/>
          </a:p>
          <a:p>
            <a:pPr eaLnBrk="1" hangingPunct="1"/>
            <a:r>
              <a:rPr lang="en-US" dirty="0" smtClean="0"/>
              <a:t>San Jose, CA</a:t>
            </a:r>
          </a:p>
          <a:p>
            <a:pPr eaLnBrk="1" hangingPunct="1"/>
            <a:r>
              <a:rPr lang="en-US" dirty="0" smtClean="0"/>
              <a:t>October 28, 2015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570795" y="1914939"/>
            <a:ext cx="331796" cy="2733261"/>
            <a:chOff x="7570795" y="1914939"/>
            <a:chExt cx="331796" cy="273326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7570795" y="1914939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570795" y="2216426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570795" y="2514600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570795" y="2829339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570795" y="3130826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570795" y="3429000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570795" y="3743739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7570795" y="4045226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7570795" y="4353339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7570795" y="4648200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itle 42"/>
          <p:cNvSpPr>
            <a:spLocks noGrp="1"/>
          </p:cNvSpPr>
          <p:nvPr>
            <p:ph type="title"/>
          </p:nvPr>
        </p:nvSpPr>
        <p:spPr>
          <a:xfrm>
            <a:off x="898388" y="163484"/>
            <a:ext cx="70104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Full Package, All Pins to All Buffers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902591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902591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7902591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Rectangle 13"/>
          <p:cNvSpPr/>
          <p:nvPr/>
        </p:nvSpPr>
        <p:spPr>
          <a:xfrm>
            <a:off x="7902591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Rectangle 19"/>
          <p:cNvSpPr/>
          <p:nvPr/>
        </p:nvSpPr>
        <p:spPr>
          <a:xfrm>
            <a:off x="7902591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/>
          <p:cNvSpPr/>
          <p:nvPr/>
        </p:nvSpPr>
        <p:spPr>
          <a:xfrm>
            <a:off x="7902591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Rectangle 21"/>
          <p:cNvSpPr/>
          <p:nvPr/>
        </p:nvSpPr>
        <p:spPr>
          <a:xfrm>
            <a:off x="7902591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Rectangle 25"/>
          <p:cNvSpPr/>
          <p:nvPr/>
        </p:nvSpPr>
        <p:spPr>
          <a:xfrm>
            <a:off x="7902591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2" name="TextBox 31"/>
          <p:cNvSpPr txBox="1"/>
          <p:nvPr/>
        </p:nvSpPr>
        <p:spPr>
          <a:xfrm>
            <a:off x="8305800" y="1752600"/>
            <a:ext cx="5334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G4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A2</a:t>
            </a:r>
            <a:endParaRPr lang="en-US" sz="1800" dirty="0">
              <a:solidFill>
                <a:srgbClr val="00B05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096000" y="1752600"/>
            <a:ext cx="1524000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54" name="Straight Connector 53"/>
          <p:cNvCxnSpPr>
            <a:stCxn id="112" idx="6"/>
          </p:cNvCxnSpPr>
          <p:nvPr/>
        </p:nvCxnSpPr>
        <p:spPr>
          <a:xfrm>
            <a:off x="5539982" y="1915176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638800" y="2913071"/>
            <a:ext cx="45719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113" idx="6"/>
          </p:cNvCxnSpPr>
          <p:nvPr/>
        </p:nvCxnSpPr>
        <p:spPr>
          <a:xfrm>
            <a:off x="5723423" y="2400268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533400" y="14478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162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sz="1800" dirty="0">
                <a:solidFill>
                  <a:srgbClr val="C00000"/>
                </a:solidFill>
              </a:rPr>
              <a:t>2</a:t>
            </a:r>
            <a:endParaRPr lang="en-US" sz="1800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3</a:t>
            </a:r>
          </a:p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4</a:t>
            </a:r>
          </a:p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5</a:t>
            </a:r>
          </a:p>
          <a:p>
            <a:pPr algn="r">
              <a:spcAft>
                <a:spcPts val="240"/>
              </a:spcAft>
            </a:pPr>
            <a:r>
              <a:rPr lang="en-US" sz="1800" dirty="0" smtClean="0"/>
              <a:t>6</a:t>
            </a:r>
          </a:p>
          <a:p>
            <a:pPr algn="r">
              <a:spcAft>
                <a:spcPts val="240"/>
              </a:spcAft>
            </a:pPr>
            <a:r>
              <a:rPr lang="en-US" sz="1800" dirty="0" smtClean="0"/>
              <a:t>7</a:t>
            </a:r>
          </a:p>
          <a:p>
            <a:pPr algn="r">
              <a:spcAft>
                <a:spcPts val="240"/>
              </a:spcAft>
            </a:pPr>
            <a:r>
              <a:rPr lang="en-US" sz="1800" dirty="0" smtClean="0"/>
              <a:t>8</a:t>
            </a:r>
          </a:p>
          <a:p>
            <a:pPr algn="r">
              <a:spcAft>
                <a:spcPts val="240"/>
              </a:spcAft>
            </a:pPr>
            <a:r>
              <a:rPr lang="en-US" sz="1800" dirty="0" smtClean="0"/>
              <a:t>9</a:t>
            </a:r>
          </a:p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10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6096000" y="1740932"/>
            <a:ext cx="44114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11</a:t>
            </a:r>
            <a:endParaRPr lang="en-US" sz="1800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12</a:t>
            </a:r>
          </a:p>
          <a:p>
            <a:pPr>
              <a:spcAft>
                <a:spcPts val="1800"/>
              </a:spcAft>
            </a:pPr>
            <a:r>
              <a:rPr lang="en-US" sz="1800" dirty="0" smtClean="0"/>
              <a:t>13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096000" y="3327737"/>
            <a:ext cx="44114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14</a:t>
            </a:r>
            <a:endParaRPr lang="en-US" sz="1800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15</a:t>
            </a:r>
          </a:p>
          <a:p>
            <a:pPr>
              <a:spcAft>
                <a:spcPts val="1800"/>
              </a:spcAft>
            </a:pPr>
            <a:r>
              <a:rPr lang="en-US" sz="1800" dirty="0" smtClean="0"/>
              <a:t>16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562012" y="3114566"/>
            <a:ext cx="3733800" cy="277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P3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P4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G3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G4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13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14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15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16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647856" y="1623182"/>
            <a:ext cx="1290674" cy="1588532"/>
            <a:chOff x="4647856" y="1623182"/>
            <a:chExt cx="1290674" cy="1588532"/>
          </a:xfrm>
        </p:grpSpPr>
        <p:sp>
          <p:nvSpPr>
            <p:cNvPr id="109" name="Isosceles Triangle 108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10" name="Straight Connector 109"/>
            <p:cNvCxnSpPr>
              <a:endCxn id="109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13" name="Oval 112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14" name="Straight Connector 113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647856" y="16231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PU(A1)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4656623" y="28423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PD(A1)</a:t>
              </a:r>
              <a:endParaRPr lang="en-US" sz="1800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975122" y="2198787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A1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20" name="Straight Connector 119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4" name="Straight Connector 123"/>
          <p:cNvCxnSpPr>
            <a:stCxn id="131" idx="6"/>
          </p:cNvCxnSpPr>
          <p:nvPr/>
        </p:nvCxnSpPr>
        <p:spPr>
          <a:xfrm>
            <a:off x="5540326" y="3504062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5639144" y="4495800"/>
            <a:ext cx="45719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32" idx="6"/>
          </p:cNvCxnSpPr>
          <p:nvPr/>
        </p:nvCxnSpPr>
        <p:spPr>
          <a:xfrm>
            <a:off x="5723767" y="3989154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4648200" y="3212068"/>
            <a:ext cx="1290674" cy="1588532"/>
            <a:chOff x="4648200" y="3212068"/>
            <a:chExt cx="1290674" cy="1588532"/>
          </a:xfrm>
        </p:grpSpPr>
        <p:sp>
          <p:nvSpPr>
            <p:cNvPr id="128" name="Isosceles Triangle 127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29" name="Straight Connector 128"/>
            <p:cNvCxnSpPr>
              <a:endCxn id="128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Oval 130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2" name="Oval 131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33" name="Straight Connector 132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Oval 134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4648200" y="32120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PU(A2)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4656967" y="4431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PD(A2)</a:t>
              </a:r>
              <a:endParaRPr lang="en-US" sz="1800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4975466" y="3787673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A2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39" name="Straight Connector 138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Rectangle 59"/>
          <p:cNvSpPr/>
          <p:nvPr/>
        </p:nvSpPr>
        <p:spPr>
          <a:xfrm>
            <a:off x="7902591" y="4267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1" name="Rectangle 60"/>
          <p:cNvSpPr/>
          <p:nvPr/>
        </p:nvSpPr>
        <p:spPr>
          <a:xfrm>
            <a:off x="7902591" y="4572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5" name="TextBox 64"/>
          <p:cNvSpPr txBox="1"/>
          <p:nvPr/>
        </p:nvSpPr>
        <p:spPr>
          <a:xfrm>
            <a:off x="533400" y="5909846"/>
            <a:ext cx="80842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.subckt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AllPinsAllBuffers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2 3 4 5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7 8 9 10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13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16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z="1600" smtClean="0"/>
              <a:t>10</a:t>
            </a:fld>
            <a:endParaRPr lang="en-US" sz="1600"/>
          </a:p>
        </p:txBody>
      </p:sp>
      <p:sp>
        <p:nvSpPr>
          <p:cNvPr id="66" name="Rectangle 65"/>
          <p:cNvSpPr/>
          <p:nvPr/>
        </p:nvSpPr>
        <p:spPr>
          <a:xfrm>
            <a:off x="7764994" y="1131072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Pin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850782" y="1200906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Buffer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21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Full Package, All </a:t>
            </a:r>
            <a:r>
              <a:rPr lang="en-US" sz="2400" dirty="0" err="1" smtClean="0"/>
              <a:t>VDD</a:t>
            </a:r>
            <a:r>
              <a:rPr lang="en-US" sz="2400" dirty="0" smtClean="0"/>
              <a:t> and </a:t>
            </a:r>
            <a:r>
              <a:rPr lang="en-US" sz="2400" dirty="0" err="1" smtClean="0"/>
              <a:t>VSS</a:t>
            </a:r>
            <a:r>
              <a:rPr lang="en-US" sz="2400" dirty="0" smtClean="0"/>
              <a:t> Pins Shorted</a:t>
            </a:r>
            <a:br>
              <a:rPr lang="en-US" sz="2400" dirty="0" smtClean="0"/>
            </a:br>
            <a:r>
              <a:rPr lang="en-US" sz="2400" dirty="0" smtClean="0"/>
              <a:t>All Buffer Rail Connections Shorted on Die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7924800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Rectangle 19"/>
          <p:cNvSpPr/>
          <p:nvPr/>
        </p:nvSpPr>
        <p:spPr>
          <a:xfrm>
            <a:off x="7924800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/>
          <p:cNvSpPr/>
          <p:nvPr/>
        </p:nvSpPr>
        <p:spPr>
          <a:xfrm>
            <a:off x="7924800" y="4267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Rectangle 25"/>
          <p:cNvSpPr/>
          <p:nvPr/>
        </p:nvSpPr>
        <p:spPr>
          <a:xfrm>
            <a:off x="7924800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70795" y="1914939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570795" y="3733800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570795" y="3429000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305800" y="1752600"/>
            <a:ext cx="528938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sz="1800" dirty="0">
                <a:solidFill>
                  <a:srgbClr val="00B050"/>
                </a:solidFill>
              </a:rPr>
              <a:t>A2</a:t>
            </a:r>
            <a:endParaRPr lang="en-US" sz="1800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sz="1800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G4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096000" y="1752600"/>
            <a:ext cx="1524000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3400" y="15240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162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sz="1800" dirty="0">
                <a:solidFill>
                  <a:srgbClr val="C00000"/>
                </a:solidFill>
              </a:rPr>
              <a:t>2</a:t>
            </a:r>
            <a:endParaRPr lang="en-US" sz="1800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sz="1800" dirty="0" smtClean="0"/>
          </a:p>
          <a:p>
            <a:pPr algn="r">
              <a:spcAft>
                <a:spcPts val="240"/>
              </a:spcAft>
            </a:pPr>
            <a:endParaRPr lang="en-US" sz="1800" dirty="0" smtClean="0"/>
          </a:p>
          <a:p>
            <a:pPr algn="r">
              <a:spcAft>
                <a:spcPts val="240"/>
              </a:spcAft>
            </a:pPr>
            <a:endParaRPr lang="en-US" sz="1800" dirty="0"/>
          </a:p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3</a:t>
            </a:r>
            <a:endParaRPr lang="en-US" sz="1800" dirty="0" smtClean="0"/>
          </a:p>
          <a:p>
            <a:pPr algn="r">
              <a:spcAft>
                <a:spcPts val="240"/>
              </a:spcAft>
            </a:pPr>
            <a:r>
              <a:rPr lang="en-US" sz="1800" dirty="0" smtClean="0"/>
              <a:t>4</a:t>
            </a:r>
          </a:p>
          <a:p>
            <a:pPr algn="r">
              <a:spcAft>
                <a:spcPts val="240"/>
              </a:spcAft>
            </a:pPr>
            <a:endParaRPr lang="en-US" sz="1800" dirty="0" smtClean="0"/>
          </a:p>
          <a:p>
            <a:pPr algn="r">
              <a:spcAft>
                <a:spcPts val="240"/>
              </a:spcAft>
            </a:pPr>
            <a:endParaRPr lang="en-US" sz="1800" dirty="0" smtClean="0"/>
          </a:p>
          <a:p>
            <a:pPr algn="r">
              <a:spcAft>
                <a:spcPts val="240"/>
              </a:spcAft>
            </a:pPr>
            <a:endParaRPr lang="en-US" sz="1800" dirty="0" smtClean="0">
              <a:solidFill>
                <a:srgbClr val="00B05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096000" y="1740932"/>
            <a:ext cx="31290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6</a:t>
            </a:r>
            <a:endParaRPr lang="en-US" sz="1800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5</a:t>
            </a:r>
          </a:p>
          <a:p>
            <a:pPr>
              <a:spcAft>
                <a:spcPts val="1800"/>
              </a:spcAft>
            </a:pPr>
            <a:r>
              <a:rPr lang="en-US" sz="1800" dirty="0" smtClean="0"/>
              <a:t>7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096000" y="3327737"/>
            <a:ext cx="31290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endParaRPr lang="en-US" sz="1800" dirty="0"/>
          </a:p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8</a:t>
            </a:r>
          </a:p>
          <a:p>
            <a:pPr>
              <a:spcAft>
                <a:spcPts val="1800"/>
              </a:spcAft>
            </a:pPr>
            <a:endParaRPr lang="en-US" sz="1800" dirty="0" smtClean="0"/>
          </a:p>
        </p:txBody>
      </p:sp>
      <p:sp>
        <p:nvSpPr>
          <p:cNvPr id="108" name="TextBox 107"/>
          <p:cNvSpPr txBox="1"/>
          <p:nvPr/>
        </p:nvSpPr>
        <p:spPr>
          <a:xfrm>
            <a:off x="533400" y="41148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VSS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cxnSp>
        <p:nvCxnSpPr>
          <p:cNvPr id="67" name="Straight Connector 66"/>
          <p:cNvCxnSpPr/>
          <p:nvPr/>
        </p:nvCxnSpPr>
        <p:spPr>
          <a:xfrm>
            <a:off x="5723423" y="2400268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723767" y="3989154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33400" y="3305810"/>
            <a:ext cx="37338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Bus_label_signal_name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VSS         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VSS          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9" name="Straight Connector 58"/>
          <p:cNvCxnSpPr>
            <a:stCxn id="60" idx="6"/>
            <a:endCxn id="20" idx="1"/>
          </p:cNvCxnSpPr>
          <p:nvPr/>
        </p:nvCxnSpPr>
        <p:spPr>
          <a:xfrm>
            <a:off x="7793518" y="4038600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7702078" y="39928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61" name="Straight Connector 60"/>
          <p:cNvCxnSpPr>
            <a:stCxn id="62" idx="6"/>
            <a:endCxn id="21" idx="1"/>
          </p:cNvCxnSpPr>
          <p:nvPr/>
        </p:nvCxnSpPr>
        <p:spPr>
          <a:xfrm>
            <a:off x="7796185" y="43434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7704745" y="42976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3" name="Oval 62"/>
          <p:cNvSpPr/>
          <p:nvPr/>
        </p:nvSpPr>
        <p:spPr>
          <a:xfrm>
            <a:off x="7702078" y="370116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2" name="Straight Connector 81"/>
          <p:cNvCxnSpPr>
            <a:endCxn id="101" idx="0"/>
          </p:cNvCxnSpPr>
          <p:nvPr/>
        </p:nvCxnSpPr>
        <p:spPr>
          <a:xfrm>
            <a:off x="7747798" y="3802297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7924800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9" name="Rectangle 98"/>
          <p:cNvSpPr/>
          <p:nvPr/>
        </p:nvSpPr>
        <p:spPr>
          <a:xfrm>
            <a:off x="7924800" y="4572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00" name="Straight Connector 99"/>
          <p:cNvCxnSpPr>
            <a:stCxn id="101" idx="6"/>
            <a:endCxn id="99" idx="1"/>
          </p:cNvCxnSpPr>
          <p:nvPr/>
        </p:nvCxnSpPr>
        <p:spPr>
          <a:xfrm>
            <a:off x="7796185" y="46482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7704745" y="46024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7924800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3" name="Rectangle 102"/>
          <p:cNvSpPr/>
          <p:nvPr/>
        </p:nvSpPr>
        <p:spPr>
          <a:xfrm>
            <a:off x="7924800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04" name="Straight Connector 103"/>
          <p:cNvCxnSpPr/>
          <p:nvPr/>
        </p:nvCxnSpPr>
        <p:spPr>
          <a:xfrm>
            <a:off x="7620000" y="2209800"/>
            <a:ext cx="3048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118" idx="6"/>
            <a:endCxn id="102" idx="1"/>
          </p:cNvCxnSpPr>
          <p:nvPr/>
        </p:nvCxnSpPr>
        <p:spPr>
          <a:xfrm>
            <a:off x="7793518" y="2514600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/>
          <p:cNvSpPr/>
          <p:nvPr/>
        </p:nvSpPr>
        <p:spPr>
          <a:xfrm>
            <a:off x="7702078" y="24688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9" name="Straight Connector 118"/>
          <p:cNvCxnSpPr>
            <a:stCxn id="120" idx="6"/>
            <a:endCxn id="103" idx="1"/>
          </p:cNvCxnSpPr>
          <p:nvPr/>
        </p:nvCxnSpPr>
        <p:spPr>
          <a:xfrm>
            <a:off x="7796185" y="28194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val 119"/>
          <p:cNvSpPr/>
          <p:nvPr/>
        </p:nvSpPr>
        <p:spPr>
          <a:xfrm>
            <a:off x="7704745" y="27736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1" name="Oval 120"/>
          <p:cNvSpPr/>
          <p:nvPr/>
        </p:nvSpPr>
        <p:spPr>
          <a:xfrm>
            <a:off x="7702078" y="217716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22" name="Straight Connector 121"/>
          <p:cNvCxnSpPr>
            <a:endCxn id="126" idx="0"/>
          </p:cNvCxnSpPr>
          <p:nvPr/>
        </p:nvCxnSpPr>
        <p:spPr>
          <a:xfrm>
            <a:off x="7747798" y="2278297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>
            <a:off x="7924800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4" name="Rectangle 123"/>
          <p:cNvSpPr/>
          <p:nvPr/>
        </p:nvSpPr>
        <p:spPr>
          <a:xfrm>
            <a:off x="7924800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25" name="Straight Connector 124"/>
          <p:cNvCxnSpPr>
            <a:stCxn id="126" idx="6"/>
            <a:endCxn id="124" idx="1"/>
          </p:cNvCxnSpPr>
          <p:nvPr/>
        </p:nvCxnSpPr>
        <p:spPr>
          <a:xfrm>
            <a:off x="7796185" y="31242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7704745" y="30784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27" name="Straight Connector 126"/>
          <p:cNvCxnSpPr/>
          <p:nvPr/>
        </p:nvCxnSpPr>
        <p:spPr>
          <a:xfrm>
            <a:off x="5539982" y="1905000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38" idx="6"/>
          </p:cNvCxnSpPr>
          <p:nvPr/>
        </p:nvCxnSpPr>
        <p:spPr>
          <a:xfrm>
            <a:off x="5938530" y="2910139"/>
            <a:ext cx="15746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35" idx="6"/>
          </p:cNvCxnSpPr>
          <p:nvPr/>
        </p:nvCxnSpPr>
        <p:spPr>
          <a:xfrm>
            <a:off x="5723423" y="2400268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Group 129"/>
          <p:cNvGrpSpPr/>
          <p:nvPr/>
        </p:nvGrpSpPr>
        <p:grpSpPr>
          <a:xfrm>
            <a:off x="4647856" y="1623182"/>
            <a:ext cx="1290674" cy="1588532"/>
            <a:chOff x="4647856" y="1623182"/>
            <a:chExt cx="1290674" cy="1588532"/>
          </a:xfrm>
        </p:grpSpPr>
        <p:sp>
          <p:nvSpPr>
            <p:cNvPr id="131" name="Isosceles Triangle 130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32" name="Straight Connector 131"/>
            <p:cNvCxnSpPr>
              <a:endCxn id="131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Oval 133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5" name="Oval 134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36" name="Straight Connector 135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Oval 137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4647856" y="16231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PU(A1)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656623" y="28423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PD(A1)</a:t>
              </a:r>
              <a:endParaRPr lang="en-US" sz="1800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4975122" y="2198787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A1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42" name="Straight Connector 141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5" name="Straight Connector 144"/>
          <p:cNvCxnSpPr>
            <a:stCxn id="151" idx="6"/>
          </p:cNvCxnSpPr>
          <p:nvPr/>
        </p:nvCxnSpPr>
        <p:spPr>
          <a:xfrm>
            <a:off x="5723767" y="3989154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6" name="Group 145"/>
          <p:cNvGrpSpPr/>
          <p:nvPr/>
        </p:nvGrpSpPr>
        <p:grpSpPr>
          <a:xfrm>
            <a:off x="4648200" y="3212068"/>
            <a:ext cx="1290674" cy="1588532"/>
            <a:chOff x="4648200" y="3212068"/>
            <a:chExt cx="1290674" cy="1588532"/>
          </a:xfrm>
        </p:grpSpPr>
        <p:sp>
          <p:nvSpPr>
            <p:cNvPr id="147" name="Isosceles Triangle 146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48" name="Straight Connector 147"/>
            <p:cNvCxnSpPr>
              <a:endCxn id="147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Oval 149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52" name="Straight Connector 151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Oval 153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4648200" y="32120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PU(A2)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4656967" y="4431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PD(A2)</a:t>
              </a:r>
              <a:endParaRPr lang="en-US" sz="1800" dirty="0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4975466" y="3787673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A2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58" name="Straight Connector 157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>
            <a:stCxn id="134" idx="4"/>
          </p:cNvCxnSpPr>
          <p:nvPr/>
        </p:nvCxnSpPr>
        <p:spPr>
          <a:xfrm flipH="1">
            <a:off x="5470528" y="1977129"/>
            <a:ext cx="1" cy="15292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flipH="1">
            <a:off x="5867399" y="2966525"/>
            <a:ext cx="1" cy="15292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3500738" y="5141193"/>
            <a:ext cx="5492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.subckt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AllPinsRailsShorted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z="1700" smtClean="0"/>
              <a:t>11</a:t>
            </a:fld>
            <a:endParaRPr lang="en-US" sz="1700" dirty="0"/>
          </a:p>
        </p:txBody>
      </p:sp>
      <p:sp>
        <p:nvSpPr>
          <p:cNvPr id="77" name="Rectangle 76"/>
          <p:cNvSpPr/>
          <p:nvPr/>
        </p:nvSpPr>
        <p:spPr>
          <a:xfrm>
            <a:off x="7805337" y="1249935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Pin</a:t>
            </a:r>
            <a:endParaRPr lang="en-US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850782" y="1200906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Buffer</a:t>
            </a:r>
            <a:endParaRPr lang="en-US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91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Crosstalk Model, Signal I/O Only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7924801" y="3059668"/>
            <a:ext cx="508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Rectangle 19"/>
          <p:cNvSpPr/>
          <p:nvPr/>
        </p:nvSpPr>
        <p:spPr>
          <a:xfrm>
            <a:off x="7924800" y="3962400"/>
            <a:ext cx="508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/>
          <p:cNvSpPr/>
          <p:nvPr/>
        </p:nvSpPr>
        <p:spPr>
          <a:xfrm>
            <a:off x="7924800" y="4267200"/>
            <a:ext cx="508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Rectangle 25"/>
          <p:cNvSpPr/>
          <p:nvPr/>
        </p:nvSpPr>
        <p:spPr>
          <a:xfrm>
            <a:off x="7924800" y="3352800"/>
            <a:ext cx="508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7196" y="3154427"/>
            <a:ext cx="47200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570795" y="3429000"/>
            <a:ext cx="47200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433567" y="1728152"/>
            <a:ext cx="6096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sz="1800" dirty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A2</a:t>
            </a:r>
            <a:endParaRPr lang="en-US" sz="1800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sz="1800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G4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273292" y="2133600"/>
            <a:ext cx="1309962" cy="2133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3400" y="15240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DQ2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916623" y="2938740"/>
            <a:ext cx="609600" cy="671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2</a:t>
            </a:r>
            <a:endParaRPr lang="en-US" sz="1800" dirty="0" smtClean="0"/>
          </a:p>
        </p:txBody>
      </p:sp>
      <p:sp>
        <p:nvSpPr>
          <p:cNvPr id="106" name="TextBox 105"/>
          <p:cNvSpPr txBox="1"/>
          <p:nvPr/>
        </p:nvSpPr>
        <p:spPr>
          <a:xfrm>
            <a:off x="6427832" y="2243070"/>
            <a:ext cx="417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397867" y="3767388"/>
            <a:ext cx="417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533400" y="4114800"/>
            <a:ext cx="3733800" cy="1079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cxnSp>
        <p:nvCxnSpPr>
          <p:cNvPr id="67" name="Straight Connector 66"/>
          <p:cNvCxnSpPr/>
          <p:nvPr/>
        </p:nvCxnSpPr>
        <p:spPr>
          <a:xfrm>
            <a:off x="5723423" y="2400268"/>
            <a:ext cx="528397" cy="1464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631184" y="4112547"/>
            <a:ext cx="4967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33400" y="3305810"/>
            <a:ext cx="37338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Bus_label_signal_name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9" name="Straight Connector 58"/>
          <p:cNvCxnSpPr>
            <a:stCxn id="60" idx="6"/>
            <a:endCxn id="20" idx="1"/>
          </p:cNvCxnSpPr>
          <p:nvPr/>
        </p:nvCxnSpPr>
        <p:spPr>
          <a:xfrm>
            <a:off x="7823998" y="4038600"/>
            <a:ext cx="10080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7702078" y="3992880"/>
            <a:ext cx="12192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61" name="Straight Connector 60"/>
          <p:cNvCxnSpPr>
            <a:stCxn id="62" idx="6"/>
            <a:endCxn id="21" idx="1"/>
          </p:cNvCxnSpPr>
          <p:nvPr/>
        </p:nvCxnSpPr>
        <p:spPr>
          <a:xfrm>
            <a:off x="7826665" y="4343400"/>
            <a:ext cx="9813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7704745" y="4297680"/>
            <a:ext cx="12192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3" name="Oval 62"/>
          <p:cNvSpPr/>
          <p:nvPr/>
        </p:nvSpPr>
        <p:spPr>
          <a:xfrm>
            <a:off x="7702078" y="3701168"/>
            <a:ext cx="12192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2" name="Straight Connector 81"/>
          <p:cNvCxnSpPr>
            <a:endCxn id="101" idx="0"/>
          </p:cNvCxnSpPr>
          <p:nvPr/>
        </p:nvCxnSpPr>
        <p:spPr>
          <a:xfrm>
            <a:off x="7747798" y="3802297"/>
            <a:ext cx="1790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7924800" y="3657600"/>
            <a:ext cx="508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9" name="Rectangle 98"/>
          <p:cNvSpPr/>
          <p:nvPr/>
        </p:nvSpPr>
        <p:spPr>
          <a:xfrm>
            <a:off x="7924800" y="4572000"/>
            <a:ext cx="508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00" name="Straight Connector 99"/>
          <p:cNvCxnSpPr>
            <a:stCxn id="101" idx="6"/>
            <a:endCxn id="99" idx="1"/>
          </p:cNvCxnSpPr>
          <p:nvPr/>
        </p:nvCxnSpPr>
        <p:spPr>
          <a:xfrm>
            <a:off x="7826665" y="4648200"/>
            <a:ext cx="9813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7704745" y="4602480"/>
            <a:ext cx="12192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7924800" y="2133600"/>
            <a:ext cx="508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3" name="Rectangle 102"/>
          <p:cNvSpPr/>
          <p:nvPr/>
        </p:nvSpPr>
        <p:spPr>
          <a:xfrm>
            <a:off x="7924800" y="2438400"/>
            <a:ext cx="508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04" name="Straight Connector 103"/>
          <p:cNvCxnSpPr/>
          <p:nvPr/>
        </p:nvCxnSpPr>
        <p:spPr>
          <a:xfrm>
            <a:off x="7620000" y="1905000"/>
            <a:ext cx="4064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118" idx="6"/>
            <a:endCxn id="102" idx="1"/>
          </p:cNvCxnSpPr>
          <p:nvPr/>
        </p:nvCxnSpPr>
        <p:spPr>
          <a:xfrm>
            <a:off x="7823998" y="2209800"/>
            <a:ext cx="10080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/>
          <p:cNvSpPr/>
          <p:nvPr/>
        </p:nvSpPr>
        <p:spPr>
          <a:xfrm>
            <a:off x="7702078" y="2164080"/>
            <a:ext cx="12192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9" name="Straight Connector 118"/>
          <p:cNvCxnSpPr>
            <a:stCxn id="120" idx="6"/>
            <a:endCxn id="103" idx="1"/>
          </p:cNvCxnSpPr>
          <p:nvPr/>
        </p:nvCxnSpPr>
        <p:spPr>
          <a:xfrm>
            <a:off x="7826665" y="2514600"/>
            <a:ext cx="9813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val 119"/>
          <p:cNvSpPr/>
          <p:nvPr/>
        </p:nvSpPr>
        <p:spPr>
          <a:xfrm>
            <a:off x="7704745" y="2468880"/>
            <a:ext cx="12192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1" name="Oval 120"/>
          <p:cNvSpPr/>
          <p:nvPr/>
        </p:nvSpPr>
        <p:spPr>
          <a:xfrm>
            <a:off x="7702078" y="1859280"/>
            <a:ext cx="12192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22" name="Straight Connector 121"/>
          <p:cNvCxnSpPr>
            <a:endCxn id="126" idx="0"/>
          </p:cNvCxnSpPr>
          <p:nvPr/>
        </p:nvCxnSpPr>
        <p:spPr>
          <a:xfrm>
            <a:off x="7747798" y="1973497"/>
            <a:ext cx="1790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>
            <a:off x="7924800" y="1828800"/>
            <a:ext cx="508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4" name="Rectangle 123"/>
          <p:cNvSpPr/>
          <p:nvPr/>
        </p:nvSpPr>
        <p:spPr>
          <a:xfrm>
            <a:off x="7924800" y="2743200"/>
            <a:ext cx="508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25" name="Straight Connector 124"/>
          <p:cNvCxnSpPr>
            <a:stCxn id="126" idx="6"/>
            <a:endCxn id="124" idx="1"/>
          </p:cNvCxnSpPr>
          <p:nvPr/>
        </p:nvCxnSpPr>
        <p:spPr>
          <a:xfrm>
            <a:off x="7826665" y="2819400"/>
            <a:ext cx="9813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7704745" y="2773680"/>
            <a:ext cx="12192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27" name="Straight Connector 126"/>
          <p:cNvCxnSpPr>
            <a:endCxn id="121" idx="2"/>
          </p:cNvCxnSpPr>
          <p:nvPr/>
        </p:nvCxnSpPr>
        <p:spPr>
          <a:xfrm flipV="1">
            <a:off x="5539982" y="1905000"/>
            <a:ext cx="2162096" cy="330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35" idx="6"/>
          </p:cNvCxnSpPr>
          <p:nvPr/>
        </p:nvCxnSpPr>
        <p:spPr>
          <a:xfrm>
            <a:off x="5821107" y="2372995"/>
            <a:ext cx="1405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Group 129"/>
          <p:cNvGrpSpPr/>
          <p:nvPr/>
        </p:nvGrpSpPr>
        <p:grpSpPr>
          <a:xfrm>
            <a:off x="4387019" y="1595909"/>
            <a:ext cx="1535690" cy="1588532"/>
            <a:chOff x="4647856" y="1623182"/>
            <a:chExt cx="1151767" cy="1588532"/>
          </a:xfrm>
        </p:grpSpPr>
        <p:sp>
          <p:nvSpPr>
            <p:cNvPr id="131" name="Isosceles Triangle 130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32" name="Straight Connector 131"/>
            <p:cNvCxnSpPr>
              <a:endCxn id="131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Oval 133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5" name="Oval 134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36" name="Straight Connector 135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Oval 137"/>
            <p:cNvSpPr/>
            <p:nvPr/>
          </p:nvSpPr>
          <p:spPr>
            <a:xfrm>
              <a:off x="5676092" y="2870629"/>
              <a:ext cx="102446" cy="144403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4647856" y="16231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PU(A1)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656623" y="28423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PD(A1)</a:t>
              </a:r>
              <a:endParaRPr lang="en-US" sz="1800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4975122" y="2198787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A1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42" name="Straight Connector 141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5" name="Straight Connector 144"/>
          <p:cNvCxnSpPr>
            <a:stCxn id="151" idx="6"/>
          </p:cNvCxnSpPr>
          <p:nvPr/>
        </p:nvCxnSpPr>
        <p:spPr>
          <a:xfrm>
            <a:off x="6135964" y="4102832"/>
            <a:ext cx="1405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6" name="Group 145"/>
          <p:cNvGrpSpPr/>
          <p:nvPr/>
        </p:nvGrpSpPr>
        <p:grpSpPr>
          <a:xfrm>
            <a:off x="4429975" y="3326493"/>
            <a:ext cx="1705991" cy="1588532"/>
            <a:chOff x="4648200" y="3212068"/>
            <a:chExt cx="1279493" cy="1588532"/>
          </a:xfrm>
        </p:grpSpPr>
        <p:sp>
          <p:nvSpPr>
            <p:cNvPr id="147" name="Isosceles Triangle 146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48" name="Straight Connector 147"/>
            <p:cNvCxnSpPr>
              <a:endCxn id="147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Oval 149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1" name="Oval 150"/>
            <p:cNvSpPr/>
            <p:nvPr/>
          </p:nvSpPr>
          <p:spPr>
            <a:xfrm>
              <a:off x="5788786" y="3926454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52" name="Straight Connector 151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Oval 153"/>
            <p:cNvSpPr/>
            <p:nvPr/>
          </p:nvSpPr>
          <p:spPr>
            <a:xfrm>
              <a:off x="5612852" y="4412307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4648200" y="32120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PU(A2)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4656967" y="4431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PD(A2)</a:t>
              </a:r>
              <a:endParaRPr lang="en-US" sz="1800" dirty="0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4975466" y="3787673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A2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58" name="Straight Connector 157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>
            <a:stCxn id="134" idx="4"/>
          </p:cNvCxnSpPr>
          <p:nvPr/>
        </p:nvCxnSpPr>
        <p:spPr>
          <a:xfrm>
            <a:off x="5483916" y="1949856"/>
            <a:ext cx="1208" cy="165066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flipH="1">
            <a:off x="5896168" y="2883303"/>
            <a:ext cx="2" cy="16816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844800" cy="365125"/>
          </a:xfrm>
        </p:spPr>
        <p:txBody>
          <a:bodyPr/>
          <a:lstStyle/>
          <a:p>
            <a:fld id="{00AF1F00-4B14-4AA8-88FA-67342D483B29}" type="slidenum">
              <a:rPr lang="en-US" sz="1800" smtClean="0"/>
              <a:t>12</a:t>
            </a:fld>
            <a:endParaRPr lang="en-US" sz="1800"/>
          </a:p>
        </p:txBody>
      </p:sp>
      <p:cxnSp>
        <p:nvCxnSpPr>
          <p:cNvPr id="80" name="Straight Connector 79"/>
          <p:cNvCxnSpPr/>
          <p:nvPr/>
        </p:nvCxnSpPr>
        <p:spPr>
          <a:xfrm>
            <a:off x="7772400" y="3733800"/>
            <a:ext cx="17504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867400" y="4648200"/>
            <a:ext cx="2504008" cy="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781327" y="5105400"/>
            <a:ext cx="35173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.subckt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XtalkNoRail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1 2 3 4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816179" y="1223250"/>
            <a:ext cx="797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Pin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850782" y="1200906"/>
            <a:ext cx="13490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Buffer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94" name="Straight Connector 93"/>
          <p:cNvCxnSpPr/>
          <p:nvPr/>
        </p:nvCxnSpPr>
        <p:spPr>
          <a:xfrm>
            <a:off x="5755055" y="4112046"/>
            <a:ext cx="4967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7549175" y="3165063"/>
            <a:ext cx="4967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7558416" y="3430492"/>
            <a:ext cx="4967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40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>
          <a:xfrm>
            <a:off x="771144" y="189032"/>
            <a:ext cx="7010400" cy="9144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Crosstalk Model, Signal I/O </a:t>
            </a:r>
            <a:r>
              <a:rPr lang="en-US" sz="3200" dirty="0" smtClean="0"/>
              <a:t>Only, </a:t>
            </a:r>
            <a:r>
              <a:rPr lang="en-US" sz="3200" dirty="0" smtClean="0"/>
              <a:t>Touchstone Model</a:t>
            </a:r>
            <a:endParaRPr lang="en-US" sz="3200" dirty="0"/>
          </a:p>
        </p:txBody>
      </p:sp>
      <p:sp>
        <p:nvSpPr>
          <p:cNvPr id="91" name="TextBox 90"/>
          <p:cNvSpPr txBox="1"/>
          <p:nvPr/>
        </p:nvSpPr>
        <p:spPr>
          <a:xfrm>
            <a:off x="533400" y="15240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514925" y="4142586"/>
            <a:ext cx="3733800" cy="122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solidFill>
                  <a:srgbClr val="3366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File_TS</a:t>
            </a:r>
            <a:r>
              <a:rPr lang="en-US" sz="1200" b="1" dirty="0" smtClean="0">
                <a:solidFill>
                  <a:srgbClr val="3366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xyz.s4p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33400" y="3305810"/>
            <a:ext cx="37338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Bus_label_signal_name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VSS         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VSS          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489200" cy="365125"/>
          </a:xfrm>
        </p:spPr>
        <p:txBody>
          <a:bodyPr/>
          <a:lstStyle/>
          <a:p>
            <a:fld id="{00AF1F00-4B14-4AA8-88FA-67342D483B29}" type="slidenum">
              <a:rPr lang="en-US" sz="1800" smtClean="0"/>
              <a:t>13</a:t>
            </a:fld>
            <a:endParaRPr lang="en-US" sz="1800"/>
          </a:p>
        </p:txBody>
      </p:sp>
      <p:sp>
        <p:nvSpPr>
          <p:cNvPr id="77" name="Rectangle 76"/>
          <p:cNvSpPr/>
          <p:nvPr/>
        </p:nvSpPr>
        <p:spPr>
          <a:xfrm>
            <a:off x="7924801" y="3059668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8" name="Rectangle 77"/>
          <p:cNvSpPr/>
          <p:nvPr/>
        </p:nvSpPr>
        <p:spPr>
          <a:xfrm>
            <a:off x="7924800" y="39624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9" name="Rectangle 78"/>
          <p:cNvSpPr/>
          <p:nvPr/>
        </p:nvSpPr>
        <p:spPr>
          <a:xfrm>
            <a:off x="7924800" y="42672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0" name="Rectangle 79"/>
          <p:cNvSpPr/>
          <p:nvPr/>
        </p:nvSpPr>
        <p:spPr>
          <a:xfrm>
            <a:off x="7924800" y="33528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1" name="Straight Connector 80"/>
          <p:cNvCxnSpPr/>
          <p:nvPr/>
        </p:nvCxnSpPr>
        <p:spPr>
          <a:xfrm>
            <a:off x="7570796" y="3145807"/>
            <a:ext cx="41300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570795" y="3429000"/>
            <a:ext cx="41300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8305800" y="1752600"/>
            <a:ext cx="5334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sz="1800" dirty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A2</a:t>
            </a:r>
            <a:endParaRPr lang="en-US" sz="1800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sz="1800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G4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096000" y="2133600"/>
            <a:ext cx="1521386" cy="2133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036958" y="2934793"/>
            <a:ext cx="533400" cy="671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2</a:t>
            </a:r>
            <a:endParaRPr lang="en-US" sz="1800" dirty="0" smtClean="0"/>
          </a:p>
        </p:txBody>
      </p:sp>
      <p:sp>
        <p:nvSpPr>
          <p:cNvPr id="88" name="TextBox 87"/>
          <p:cNvSpPr txBox="1"/>
          <p:nvPr/>
        </p:nvSpPr>
        <p:spPr>
          <a:xfrm>
            <a:off x="6095999" y="2196405"/>
            <a:ext cx="365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095999" y="3327737"/>
            <a:ext cx="3650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endParaRPr lang="en-US" sz="1800" dirty="0"/>
          </a:p>
          <a:p>
            <a:pPr>
              <a:spcAft>
                <a:spcPts val="1800"/>
              </a:spcAft>
            </a:pPr>
            <a:r>
              <a:rPr lang="en-US" sz="1800" dirty="0">
                <a:solidFill>
                  <a:srgbClr val="00B050"/>
                </a:solidFill>
              </a:rPr>
              <a:t>4</a:t>
            </a:r>
            <a:endParaRPr lang="en-US" sz="1800" dirty="0" smtClean="0">
              <a:solidFill>
                <a:srgbClr val="00B050"/>
              </a:solidFill>
            </a:endParaRPr>
          </a:p>
          <a:p>
            <a:pPr>
              <a:spcAft>
                <a:spcPts val="1800"/>
              </a:spcAft>
            </a:pPr>
            <a:endParaRPr lang="en-US" sz="1800" dirty="0" smtClean="0"/>
          </a:p>
        </p:txBody>
      </p:sp>
      <p:cxnSp>
        <p:nvCxnSpPr>
          <p:cNvPr id="90" name="Straight Connector 89"/>
          <p:cNvCxnSpPr/>
          <p:nvPr/>
        </p:nvCxnSpPr>
        <p:spPr>
          <a:xfrm>
            <a:off x="5723423" y="2400268"/>
            <a:ext cx="43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5723767" y="3989154"/>
            <a:ext cx="43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96" idx="6"/>
            <a:endCxn id="78" idx="1"/>
          </p:cNvCxnSpPr>
          <p:nvPr/>
        </p:nvCxnSpPr>
        <p:spPr>
          <a:xfrm>
            <a:off x="7808758" y="4038600"/>
            <a:ext cx="11604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7702078" y="39928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7" name="Straight Connector 96"/>
          <p:cNvCxnSpPr>
            <a:stCxn id="98" idx="6"/>
            <a:endCxn id="79" idx="1"/>
          </p:cNvCxnSpPr>
          <p:nvPr/>
        </p:nvCxnSpPr>
        <p:spPr>
          <a:xfrm>
            <a:off x="7811425" y="4343400"/>
            <a:ext cx="1133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7704745" y="42976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9" name="Oval 108"/>
          <p:cNvSpPr/>
          <p:nvPr/>
        </p:nvSpPr>
        <p:spPr>
          <a:xfrm>
            <a:off x="7702078" y="3701168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0" name="Straight Connector 109"/>
          <p:cNvCxnSpPr>
            <a:endCxn id="114" idx="0"/>
          </p:cNvCxnSpPr>
          <p:nvPr/>
        </p:nvCxnSpPr>
        <p:spPr>
          <a:xfrm>
            <a:off x="7747798" y="3802297"/>
            <a:ext cx="1028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7924800" y="36576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2" name="Rectangle 111"/>
          <p:cNvSpPr/>
          <p:nvPr/>
        </p:nvSpPr>
        <p:spPr>
          <a:xfrm>
            <a:off x="7924800" y="45720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3" name="Straight Connector 112"/>
          <p:cNvCxnSpPr>
            <a:stCxn id="114" idx="6"/>
            <a:endCxn id="112" idx="1"/>
          </p:cNvCxnSpPr>
          <p:nvPr/>
        </p:nvCxnSpPr>
        <p:spPr>
          <a:xfrm>
            <a:off x="7811425" y="4648200"/>
            <a:ext cx="1133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Oval 113"/>
          <p:cNvSpPr/>
          <p:nvPr/>
        </p:nvSpPr>
        <p:spPr>
          <a:xfrm>
            <a:off x="7704745" y="46024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5" name="Rectangle 114"/>
          <p:cNvSpPr/>
          <p:nvPr/>
        </p:nvSpPr>
        <p:spPr>
          <a:xfrm>
            <a:off x="7924800" y="21336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6" name="Rectangle 115"/>
          <p:cNvSpPr/>
          <p:nvPr/>
        </p:nvSpPr>
        <p:spPr>
          <a:xfrm>
            <a:off x="7924800" y="24384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7" name="Straight Connector 116"/>
          <p:cNvCxnSpPr/>
          <p:nvPr/>
        </p:nvCxnSpPr>
        <p:spPr>
          <a:xfrm>
            <a:off x="7620000" y="1905000"/>
            <a:ext cx="3556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144" idx="6"/>
            <a:endCxn id="115" idx="1"/>
          </p:cNvCxnSpPr>
          <p:nvPr/>
        </p:nvCxnSpPr>
        <p:spPr>
          <a:xfrm>
            <a:off x="7808758" y="2209800"/>
            <a:ext cx="11604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Oval 143"/>
          <p:cNvSpPr/>
          <p:nvPr/>
        </p:nvSpPr>
        <p:spPr>
          <a:xfrm>
            <a:off x="7702078" y="21640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0" name="Straight Connector 159"/>
          <p:cNvCxnSpPr>
            <a:stCxn id="162" idx="6"/>
            <a:endCxn id="116" idx="1"/>
          </p:cNvCxnSpPr>
          <p:nvPr/>
        </p:nvCxnSpPr>
        <p:spPr>
          <a:xfrm>
            <a:off x="7811425" y="2514600"/>
            <a:ext cx="1133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/>
          <p:cNvSpPr/>
          <p:nvPr/>
        </p:nvSpPr>
        <p:spPr>
          <a:xfrm>
            <a:off x="7704745" y="24688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3" name="Oval 162"/>
          <p:cNvSpPr/>
          <p:nvPr/>
        </p:nvSpPr>
        <p:spPr>
          <a:xfrm>
            <a:off x="7702078" y="18592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4" name="Straight Connector 163"/>
          <p:cNvCxnSpPr>
            <a:endCxn id="168" idx="0"/>
          </p:cNvCxnSpPr>
          <p:nvPr/>
        </p:nvCxnSpPr>
        <p:spPr>
          <a:xfrm>
            <a:off x="7747798" y="1973497"/>
            <a:ext cx="1028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/>
          <p:cNvSpPr/>
          <p:nvPr/>
        </p:nvSpPr>
        <p:spPr>
          <a:xfrm>
            <a:off x="7924800" y="18288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6" name="Rectangle 165"/>
          <p:cNvSpPr/>
          <p:nvPr/>
        </p:nvSpPr>
        <p:spPr>
          <a:xfrm>
            <a:off x="7924800" y="27432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7" name="Straight Connector 166"/>
          <p:cNvCxnSpPr>
            <a:stCxn id="168" idx="6"/>
            <a:endCxn id="166" idx="1"/>
          </p:cNvCxnSpPr>
          <p:nvPr/>
        </p:nvCxnSpPr>
        <p:spPr>
          <a:xfrm>
            <a:off x="7811425" y="2819400"/>
            <a:ext cx="1133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Oval 167"/>
          <p:cNvSpPr/>
          <p:nvPr/>
        </p:nvSpPr>
        <p:spPr>
          <a:xfrm>
            <a:off x="7704745" y="27736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9" name="Straight Connector 168"/>
          <p:cNvCxnSpPr>
            <a:endCxn id="163" idx="2"/>
          </p:cNvCxnSpPr>
          <p:nvPr/>
        </p:nvCxnSpPr>
        <p:spPr>
          <a:xfrm flipV="1">
            <a:off x="5539982" y="1905000"/>
            <a:ext cx="2162096" cy="330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80" idx="6"/>
          </p:cNvCxnSpPr>
          <p:nvPr/>
        </p:nvCxnSpPr>
        <p:spPr>
          <a:xfrm flipH="1">
            <a:off x="6095996" y="2910139"/>
            <a:ext cx="5764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>
            <a:stCxn id="177" idx="6"/>
          </p:cNvCxnSpPr>
          <p:nvPr/>
        </p:nvCxnSpPr>
        <p:spPr>
          <a:xfrm>
            <a:off x="5902684" y="2400268"/>
            <a:ext cx="19331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2" name="Group 171"/>
          <p:cNvGrpSpPr/>
          <p:nvPr/>
        </p:nvGrpSpPr>
        <p:grpSpPr>
          <a:xfrm>
            <a:off x="4647856" y="1623182"/>
            <a:ext cx="1505786" cy="1588532"/>
            <a:chOff x="4647856" y="1623182"/>
            <a:chExt cx="1290674" cy="1588532"/>
          </a:xfrm>
        </p:grpSpPr>
        <p:sp>
          <p:nvSpPr>
            <p:cNvPr id="173" name="Isosceles Triangle 172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4" name="Straight Connector 173"/>
            <p:cNvCxnSpPr>
              <a:endCxn id="173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6" name="Oval 175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7" name="Oval 176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8" name="Straight Connector 177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Oval 179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4647856" y="16231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PU(A1)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4656623" y="28423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PD(A1)</a:t>
              </a:r>
              <a:endParaRPr lang="en-US" sz="1800" dirty="0"/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4975122" y="2198787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A1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84" name="Straight Connector 183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5" name="Straight Connector 184"/>
          <p:cNvCxnSpPr>
            <a:stCxn id="191" idx="6"/>
          </p:cNvCxnSpPr>
          <p:nvPr/>
        </p:nvCxnSpPr>
        <p:spPr>
          <a:xfrm>
            <a:off x="5903028" y="3989154"/>
            <a:ext cx="19331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6" name="Group 185"/>
          <p:cNvGrpSpPr/>
          <p:nvPr/>
        </p:nvGrpSpPr>
        <p:grpSpPr>
          <a:xfrm>
            <a:off x="4648200" y="3212068"/>
            <a:ext cx="1505786" cy="1588532"/>
            <a:chOff x="4648200" y="3212068"/>
            <a:chExt cx="1290674" cy="1588532"/>
          </a:xfrm>
        </p:grpSpPr>
        <p:sp>
          <p:nvSpPr>
            <p:cNvPr id="187" name="Isosceles Triangle 186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88" name="Straight Connector 187"/>
            <p:cNvCxnSpPr>
              <a:endCxn id="187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0" name="Oval 189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1" name="Oval 190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92" name="Straight Connector 191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" name="Oval 193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4648200" y="32120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PU(A2)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4656967" y="4431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PD(A2)</a:t>
              </a:r>
              <a:endParaRPr lang="en-US" sz="1800" dirty="0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4975466" y="3787673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A2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98" name="Straight Connector 197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9" name="Straight Connector 198"/>
          <p:cNvCxnSpPr>
            <a:stCxn id="176" idx="4"/>
          </p:cNvCxnSpPr>
          <p:nvPr/>
        </p:nvCxnSpPr>
        <p:spPr>
          <a:xfrm>
            <a:off x="5607640" y="1977129"/>
            <a:ext cx="344" cy="148982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H="1">
            <a:off x="5865664" y="2892962"/>
            <a:ext cx="2" cy="16816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>
            <a:off x="7772400" y="3733800"/>
            <a:ext cx="15316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>
            <a:off x="5867400" y="4648200"/>
            <a:ext cx="2191007" cy="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Box 202"/>
          <p:cNvSpPr txBox="1"/>
          <p:nvPr/>
        </p:nvSpPr>
        <p:spPr>
          <a:xfrm>
            <a:off x="6629400" y="3886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5</a:t>
            </a:r>
          </a:p>
        </p:txBody>
      </p:sp>
      <p:cxnSp>
        <p:nvCxnSpPr>
          <p:cNvPr id="204" name="Straight Connector 203"/>
          <p:cNvCxnSpPr/>
          <p:nvPr/>
        </p:nvCxnSpPr>
        <p:spPr>
          <a:xfrm flipH="1">
            <a:off x="6934200" y="4255532"/>
            <a:ext cx="2" cy="39266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Oval 204"/>
          <p:cNvSpPr/>
          <p:nvPr/>
        </p:nvSpPr>
        <p:spPr>
          <a:xfrm>
            <a:off x="6888480" y="4615181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2" name="TextBox 81"/>
          <p:cNvSpPr txBox="1"/>
          <p:nvPr/>
        </p:nvSpPr>
        <p:spPr>
          <a:xfrm>
            <a:off x="3747952" y="5166370"/>
            <a:ext cx="4011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.subckt XtalkNoRail_s4p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1 2 3 4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7816179" y="1223250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Pin</a:t>
            </a:r>
            <a:endParaRPr lang="en-US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4850782" y="1200906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Buffer</a:t>
            </a:r>
            <a:endParaRPr lang="en-US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86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>
          <a:xfrm>
            <a:off x="848759" y="207027"/>
            <a:ext cx="7010400" cy="914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DQ1 Pin to Buffer</a:t>
            </a:r>
            <a:endParaRPr lang="en-US" sz="3200" dirty="0"/>
          </a:p>
        </p:txBody>
      </p:sp>
      <p:sp>
        <p:nvSpPr>
          <p:cNvPr id="91" name="TextBox 90"/>
          <p:cNvSpPr txBox="1"/>
          <p:nvPr/>
        </p:nvSpPr>
        <p:spPr>
          <a:xfrm>
            <a:off x="533400" y="15240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533400" y="4114800"/>
            <a:ext cx="3733800" cy="79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33400" y="3305810"/>
            <a:ext cx="37338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Bus_label_signal_name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VSS         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VSS          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489200" cy="365125"/>
          </a:xfrm>
        </p:spPr>
        <p:txBody>
          <a:bodyPr/>
          <a:lstStyle/>
          <a:p>
            <a:fld id="{00AF1F00-4B14-4AA8-88FA-67342D483B29}" type="slidenum">
              <a:rPr lang="en-US" sz="1800" smtClean="0"/>
              <a:t>14</a:t>
            </a:fld>
            <a:endParaRPr lang="en-US" sz="1800"/>
          </a:p>
        </p:txBody>
      </p:sp>
      <p:sp>
        <p:nvSpPr>
          <p:cNvPr id="77" name="Rectangle 76"/>
          <p:cNvSpPr/>
          <p:nvPr/>
        </p:nvSpPr>
        <p:spPr>
          <a:xfrm>
            <a:off x="7924801" y="3059668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8" name="Rectangle 77"/>
          <p:cNvSpPr/>
          <p:nvPr/>
        </p:nvSpPr>
        <p:spPr>
          <a:xfrm>
            <a:off x="7924800" y="39624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9" name="Rectangle 78"/>
          <p:cNvSpPr/>
          <p:nvPr/>
        </p:nvSpPr>
        <p:spPr>
          <a:xfrm>
            <a:off x="7924800" y="42672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0" name="Rectangle 79"/>
          <p:cNvSpPr/>
          <p:nvPr/>
        </p:nvSpPr>
        <p:spPr>
          <a:xfrm>
            <a:off x="7924800" y="33528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1" name="Straight Connector 80"/>
          <p:cNvCxnSpPr/>
          <p:nvPr/>
        </p:nvCxnSpPr>
        <p:spPr>
          <a:xfrm>
            <a:off x="7570796" y="3145807"/>
            <a:ext cx="41300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8305800" y="1752600"/>
            <a:ext cx="5334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sz="1800" dirty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A2</a:t>
            </a:r>
            <a:endParaRPr lang="en-US" sz="1800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sz="1800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G4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189531" y="2057400"/>
            <a:ext cx="1298492" cy="1263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888770" y="2910139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1</a:t>
            </a:r>
            <a:endParaRPr lang="en-US" sz="1800" dirty="0" smtClean="0"/>
          </a:p>
        </p:txBody>
      </p:sp>
      <p:sp>
        <p:nvSpPr>
          <p:cNvPr id="88" name="TextBox 87"/>
          <p:cNvSpPr txBox="1"/>
          <p:nvPr/>
        </p:nvSpPr>
        <p:spPr>
          <a:xfrm>
            <a:off x="6232985" y="2223947"/>
            <a:ext cx="365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096000" y="3327737"/>
            <a:ext cx="2155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endParaRPr lang="en-US" sz="1800" dirty="0"/>
          </a:p>
          <a:p>
            <a:pPr>
              <a:spcAft>
                <a:spcPts val="1800"/>
              </a:spcAft>
            </a:pPr>
            <a:endParaRPr lang="en-US" sz="1800" dirty="0" smtClean="0">
              <a:solidFill>
                <a:srgbClr val="00B050"/>
              </a:solidFill>
            </a:endParaRPr>
          </a:p>
          <a:p>
            <a:pPr>
              <a:spcAft>
                <a:spcPts val="1800"/>
              </a:spcAft>
            </a:pPr>
            <a:endParaRPr lang="en-US" sz="1800" dirty="0" smtClean="0"/>
          </a:p>
        </p:txBody>
      </p:sp>
      <p:cxnSp>
        <p:nvCxnSpPr>
          <p:cNvPr id="90" name="Straight Connector 89"/>
          <p:cNvCxnSpPr/>
          <p:nvPr/>
        </p:nvCxnSpPr>
        <p:spPr>
          <a:xfrm>
            <a:off x="5723423" y="2400268"/>
            <a:ext cx="43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96" idx="6"/>
            <a:endCxn id="78" idx="1"/>
          </p:cNvCxnSpPr>
          <p:nvPr/>
        </p:nvCxnSpPr>
        <p:spPr>
          <a:xfrm>
            <a:off x="7808758" y="4038600"/>
            <a:ext cx="11604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7702078" y="39928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7" name="Straight Connector 96"/>
          <p:cNvCxnSpPr>
            <a:stCxn id="98" idx="6"/>
            <a:endCxn id="79" idx="1"/>
          </p:cNvCxnSpPr>
          <p:nvPr/>
        </p:nvCxnSpPr>
        <p:spPr>
          <a:xfrm>
            <a:off x="7811425" y="4343400"/>
            <a:ext cx="1133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7704745" y="42976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9" name="Oval 108"/>
          <p:cNvSpPr/>
          <p:nvPr/>
        </p:nvSpPr>
        <p:spPr>
          <a:xfrm>
            <a:off x="7702078" y="3701168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0" name="Straight Connector 109"/>
          <p:cNvCxnSpPr>
            <a:endCxn id="114" idx="0"/>
          </p:cNvCxnSpPr>
          <p:nvPr/>
        </p:nvCxnSpPr>
        <p:spPr>
          <a:xfrm>
            <a:off x="7747798" y="3802297"/>
            <a:ext cx="1028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7924800" y="36576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2" name="Rectangle 111"/>
          <p:cNvSpPr/>
          <p:nvPr/>
        </p:nvSpPr>
        <p:spPr>
          <a:xfrm>
            <a:off x="7924800" y="45720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3" name="Straight Connector 112"/>
          <p:cNvCxnSpPr>
            <a:stCxn id="114" idx="6"/>
            <a:endCxn id="112" idx="1"/>
          </p:cNvCxnSpPr>
          <p:nvPr/>
        </p:nvCxnSpPr>
        <p:spPr>
          <a:xfrm>
            <a:off x="7811425" y="4648200"/>
            <a:ext cx="1133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Oval 113"/>
          <p:cNvSpPr/>
          <p:nvPr/>
        </p:nvSpPr>
        <p:spPr>
          <a:xfrm>
            <a:off x="7704745" y="46024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5" name="Rectangle 114"/>
          <p:cNvSpPr/>
          <p:nvPr/>
        </p:nvSpPr>
        <p:spPr>
          <a:xfrm>
            <a:off x="7924800" y="21336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6" name="Rectangle 115"/>
          <p:cNvSpPr/>
          <p:nvPr/>
        </p:nvSpPr>
        <p:spPr>
          <a:xfrm>
            <a:off x="7924800" y="24384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7" name="Straight Connector 116"/>
          <p:cNvCxnSpPr/>
          <p:nvPr/>
        </p:nvCxnSpPr>
        <p:spPr>
          <a:xfrm>
            <a:off x="7620000" y="1905000"/>
            <a:ext cx="3556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144" idx="6"/>
            <a:endCxn id="115" idx="1"/>
          </p:cNvCxnSpPr>
          <p:nvPr/>
        </p:nvCxnSpPr>
        <p:spPr>
          <a:xfrm>
            <a:off x="7808758" y="2209800"/>
            <a:ext cx="11604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Oval 143"/>
          <p:cNvSpPr/>
          <p:nvPr/>
        </p:nvSpPr>
        <p:spPr>
          <a:xfrm>
            <a:off x="7702078" y="21640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0" name="Straight Connector 159"/>
          <p:cNvCxnSpPr>
            <a:stCxn id="162" idx="6"/>
            <a:endCxn id="116" idx="1"/>
          </p:cNvCxnSpPr>
          <p:nvPr/>
        </p:nvCxnSpPr>
        <p:spPr>
          <a:xfrm>
            <a:off x="7811425" y="2514600"/>
            <a:ext cx="1133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/>
          <p:cNvSpPr/>
          <p:nvPr/>
        </p:nvSpPr>
        <p:spPr>
          <a:xfrm>
            <a:off x="7704745" y="24688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3" name="Oval 162"/>
          <p:cNvSpPr/>
          <p:nvPr/>
        </p:nvSpPr>
        <p:spPr>
          <a:xfrm>
            <a:off x="7702078" y="18592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4" name="Straight Connector 163"/>
          <p:cNvCxnSpPr>
            <a:endCxn id="168" idx="0"/>
          </p:cNvCxnSpPr>
          <p:nvPr/>
        </p:nvCxnSpPr>
        <p:spPr>
          <a:xfrm>
            <a:off x="7747798" y="1973497"/>
            <a:ext cx="1028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/>
          <p:cNvSpPr/>
          <p:nvPr/>
        </p:nvSpPr>
        <p:spPr>
          <a:xfrm>
            <a:off x="7924800" y="18288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6" name="Rectangle 165"/>
          <p:cNvSpPr/>
          <p:nvPr/>
        </p:nvSpPr>
        <p:spPr>
          <a:xfrm>
            <a:off x="7924800" y="2743200"/>
            <a:ext cx="4445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7" name="Straight Connector 166"/>
          <p:cNvCxnSpPr>
            <a:stCxn id="168" idx="6"/>
            <a:endCxn id="166" idx="1"/>
          </p:cNvCxnSpPr>
          <p:nvPr/>
        </p:nvCxnSpPr>
        <p:spPr>
          <a:xfrm>
            <a:off x="7811425" y="2819400"/>
            <a:ext cx="1133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Oval 167"/>
          <p:cNvSpPr/>
          <p:nvPr/>
        </p:nvSpPr>
        <p:spPr>
          <a:xfrm>
            <a:off x="7704745" y="2773680"/>
            <a:ext cx="10668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9" name="Straight Connector 168"/>
          <p:cNvCxnSpPr>
            <a:endCxn id="163" idx="2"/>
          </p:cNvCxnSpPr>
          <p:nvPr/>
        </p:nvCxnSpPr>
        <p:spPr>
          <a:xfrm flipV="1">
            <a:off x="5539982" y="1905000"/>
            <a:ext cx="2162096" cy="330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>
            <a:stCxn id="177" idx="6"/>
          </p:cNvCxnSpPr>
          <p:nvPr/>
        </p:nvCxnSpPr>
        <p:spPr>
          <a:xfrm>
            <a:off x="5883999" y="2400146"/>
            <a:ext cx="19331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2" name="Group 171"/>
          <p:cNvGrpSpPr/>
          <p:nvPr/>
        </p:nvGrpSpPr>
        <p:grpSpPr>
          <a:xfrm>
            <a:off x="4629173" y="1623060"/>
            <a:ext cx="1477587" cy="1588532"/>
            <a:chOff x="4647856" y="1623182"/>
            <a:chExt cx="1266503" cy="1588532"/>
          </a:xfrm>
        </p:grpSpPr>
        <p:sp>
          <p:nvSpPr>
            <p:cNvPr id="173" name="Isosceles Triangle 172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4" name="Straight Connector 173"/>
            <p:cNvCxnSpPr>
              <a:endCxn id="173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6" name="Oval 175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7" name="Oval 176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8" name="Straight Connector 177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Oval 179"/>
            <p:cNvSpPr/>
            <p:nvPr/>
          </p:nvSpPr>
          <p:spPr>
            <a:xfrm>
              <a:off x="5775452" y="2834808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4647856" y="16231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PU(A1)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4656623" y="28423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PD(A1)</a:t>
              </a:r>
              <a:endParaRPr lang="en-US" sz="1800" dirty="0"/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4975122" y="2198787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A1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84" name="Straight Connector 183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5" name="Straight Connector 184"/>
          <p:cNvCxnSpPr>
            <a:stCxn id="191" idx="6"/>
            <a:endCxn id="80" idx="1"/>
          </p:cNvCxnSpPr>
          <p:nvPr/>
        </p:nvCxnSpPr>
        <p:spPr>
          <a:xfrm flipV="1">
            <a:off x="5903028" y="3429000"/>
            <a:ext cx="2021772" cy="560154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6" name="Group 185"/>
          <p:cNvGrpSpPr/>
          <p:nvPr/>
        </p:nvGrpSpPr>
        <p:grpSpPr>
          <a:xfrm>
            <a:off x="4648200" y="3212068"/>
            <a:ext cx="1505786" cy="1588532"/>
            <a:chOff x="4648200" y="3212068"/>
            <a:chExt cx="1290674" cy="1588532"/>
          </a:xfrm>
        </p:grpSpPr>
        <p:sp>
          <p:nvSpPr>
            <p:cNvPr id="187" name="Isosceles Triangle 186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88" name="Straight Connector 187"/>
            <p:cNvCxnSpPr>
              <a:endCxn id="187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0" name="Oval 189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1" name="Oval 190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92" name="Straight Connector 191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" name="Oval 193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4648200" y="32120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PU(A2)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4656967" y="4431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PD(A2)</a:t>
              </a:r>
              <a:endParaRPr lang="en-US" sz="1800" dirty="0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4975466" y="3787673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A2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98" name="Straight Connector 197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9" name="Straight Connector 198"/>
          <p:cNvCxnSpPr>
            <a:stCxn id="176" idx="4"/>
          </p:cNvCxnSpPr>
          <p:nvPr/>
        </p:nvCxnSpPr>
        <p:spPr>
          <a:xfrm flipH="1">
            <a:off x="5555574" y="1977007"/>
            <a:ext cx="33381" cy="14649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H="1">
            <a:off x="6086446" y="2901995"/>
            <a:ext cx="2" cy="16816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>
            <a:off x="7772400" y="3733800"/>
            <a:ext cx="15316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flipV="1">
            <a:off x="6095999" y="4495476"/>
            <a:ext cx="1659419" cy="794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747952" y="5166370"/>
            <a:ext cx="3270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.subckt DQ1Pin2Buffer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1 2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816179" y="1223250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Pin</a:t>
            </a:r>
            <a:endParaRPr lang="en-US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850782" y="1200906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Buffer</a:t>
            </a:r>
            <a:endParaRPr lang="en-US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55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Straight Connector 82"/>
          <p:cNvCxnSpPr/>
          <p:nvPr/>
        </p:nvCxnSpPr>
        <p:spPr>
          <a:xfrm>
            <a:off x="7570796" y="3145807"/>
            <a:ext cx="43688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Rectangle 200"/>
          <p:cNvSpPr/>
          <p:nvPr/>
        </p:nvSpPr>
        <p:spPr>
          <a:xfrm>
            <a:off x="6951308" y="2144340"/>
            <a:ext cx="646811" cy="1263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Title 42"/>
          <p:cNvSpPr>
            <a:spLocks noGrp="1"/>
          </p:cNvSpPr>
          <p:nvPr>
            <p:ph type="title"/>
          </p:nvPr>
        </p:nvSpPr>
        <p:spPr>
          <a:xfrm>
            <a:off x="640437" y="256595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DQ1 Pin to </a:t>
            </a:r>
            <a:r>
              <a:rPr lang="en-US" sz="3200" dirty="0" smtClean="0"/>
              <a:t>Pad, </a:t>
            </a:r>
            <a:r>
              <a:rPr lang="en-US" sz="3200" dirty="0"/>
              <a:t>DQ1 </a:t>
            </a:r>
            <a:r>
              <a:rPr lang="en-US" sz="3200" dirty="0" smtClean="0"/>
              <a:t>Pad to Buffer</a:t>
            </a:r>
            <a:endParaRPr lang="en-US" sz="3200" dirty="0"/>
          </a:p>
        </p:txBody>
      </p:sp>
      <p:sp>
        <p:nvSpPr>
          <p:cNvPr id="91" name="TextBox 90"/>
          <p:cNvSpPr txBox="1"/>
          <p:nvPr/>
        </p:nvSpPr>
        <p:spPr>
          <a:xfrm>
            <a:off x="533400" y="15240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533400" y="4114800"/>
            <a:ext cx="3733800" cy="79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33400" y="3305810"/>
            <a:ext cx="37338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Bus_label_signal_name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VSS         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VSS          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15</a:t>
            </a:fld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533400" y="5145946"/>
            <a:ext cx="3048000" cy="79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1  Pad_I/O     pin_name    A1</a:t>
            </a:r>
          </a:p>
          <a:p>
            <a:pPr>
              <a:lnSpc>
                <a:spcPts val="1100"/>
              </a:lnSpc>
            </a:pPr>
            <a:r>
              <a:rPr lang="en-US" sz="12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2  Buffer_I/O  pin_name    A1</a:t>
            </a:r>
          </a:p>
          <a:p>
            <a:pPr>
              <a:lnSpc>
                <a:spcPts val="1100"/>
              </a:lnSpc>
            </a:pPr>
            <a:r>
              <a:rPr lang="en-US" sz="12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924801" y="3059668"/>
            <a:ext cx="47019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9" name="Rectangle 78"/>
          <p:cNvSpPr/>
          <p:nvPr/>
        </p:nvSpPr>
        <p:spPr>
          <a:xfrm>
            <a:off x="7924800" y="3962400"/>
            <a:ext cx="47019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0" name="Rectangle 79"/>
          <p:cNvSpPr/>
          <p:nvPr/>
        </p:nvSpPr>
        <p:spPr>
          <a:xfrm>
            <a:off x="7924800" y="4267200"/>
            <a:ext cx="47019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1" name="Rectangle 80"/>
          <p:cNvSpPr/>
          <p:nvPr/>
        </p:nvSpPr>
        <p:spPr>
          <a:xfrm>
            <a:off x="7924800" y="3352800"/>
            <a:ext cx="47019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5" name="TextBox 84"/>
          <p:cNvSpPr txBox="1"/>
          <p:nvPr/>
        </p:nvSpPr>
        <p:spPr>
          <a:xfrm>
            <a:off x="8454393" y="1749401"/>
            <a:ext cx="564237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sz="1800" dirty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A2</a:t>
            </a:r>
            <a:endParaRPr lang="en-US" sz="1800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sz="1800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G4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673085" y="2144340"/>
            <a:ext cx="474806" cy="1263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998203" y="2937386"/>
            <a:ext cx="564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1</a:t>
            </a:r>
            <a:endParaRPr lang="en-US" sz="1800" dirty="0" smtClean="0"/>
          </a:p>
        </p:txBody>
      </p:sp>
      <p:sp>
        <p:nvSpPr>
          <p:cNvPr id="88" name="TextBox 87"/>
          <p:cNvSpPr txBox="1"/>
          <p:nvPr/>
        </p:nvSpPr>
        <p:spPr>
          <a:xfrm>
            <a:off x="6904170" y="2216426"/>
            <a:ext cx="386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2</a:t>
            </a:r>
          </a:p>
        </p:txBody>
      </p:sp>
      <p:cxnSp>
        <p:nvCxnSpPr>
          <p:cNvPr id="90" name="Straight Connector 89"/>
          <p:cNvCxnSpPr/>
          <p:nvPr/>
        </p:nvCxnSpPr>
        <p:spPr>
          <a:xfrm>
            <a:off x="5177655" y="2411008"/>
            <a:ext cx="45979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95" idx="6"/>
            <a:endCxn id="79" idx="1"/>
          </p:cNvCxnSpPr>
          <p:nvPr/>
        </p:nvCxnSpPr>
        <p:spPr>
          <a:xfrm>
            <a:off x="7814924" y="4038600"/>
            <a:ext cx="10987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7702077" y="3992880"/>
            <a:ext cx="112847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6" name="Straight Connector 95"/>
          <p:cNvCxnSpPr>
            <a:stCxn id="97" idx="6"/>
            <a:endCxn id="80" idx="1"/>
          </p:cNvCxnSpPr>
          <p:nvPr/>
        </p:nvCxnSpPr>
        <p:spPr>
          <a:xfrm>
            <a:off x="7817591" y="4343400"/>
            <a:ext cx="10720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7704744" y="4297680"/>
            <a:ext cx="112847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8" name="Oval 97"/>
          <p:cNvSpPr/>
          <p:nvPr/>
        </p:nvSpPr>
        <p:spPr>
          <a:xfrm>
            <a:off x="7702077" y="3701168"/>
            <a:ext cx="112847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09" name="Straight Connector 108"/>
          <p:cNvCxnSpPr>
            <a:endCxn id="113" idx="0"/>
          </p:cNvCxnSpPr>
          <p:nvPr/>
        </p:nvCxnSpPr>
        <p:spPr>
          <a:xfrm>
            <a:off x="7745132" y="3748873"/>
            <a:ext cx="16036" cy="85360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7924800" y="3657600"/>
            <a:ext cx="47019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1" name="Rectangle 110"/>
          <p:cNvSpPr/>
          <p:nvPr/>
        </p:nvSpPr>
        <p:spPr>
          <a:xfrm>
            <a:off x="7924800" y="4572000"/>
            <a:ext cx="47019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2" name="Straight Connector 111"/>
          <p:cNvCxnSpPr>
            <a:stCxn id="113" idx="6"/>
            <a:endCxn id="111" idx="1"/>
          </p:cNvCxnSpPr>
          <p:nvPr/>
        </p:nvCxnSpPr>
        <p:spPr>
          <a:xfrm>
            <a:off x="7817591" y="4648200"/>
            <a:ext cx="10720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/>
          <p:cNvSpPr/>
          <p:nvPr/>
        </p:nvSpPr>
        <p:spPr>
          <a:xfrm>
            <a:off x="7704744" y="4602480"/>
            <a:ext cx="112847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4" name="Rectangle 113"/>
          <p:cNvSpPr/>
          <p:nvPr/>
        </p:nvSpPr>
        <p:spPr>
          <a:xfrm>
            <a:off x="7924800" y="2133600"/>
            <a:ext cx="47019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5" name="Rectangle 114"/>
          <p:cNvSpPr/>
          <p:nvPr/>
        </p:nvSpPr>
        <p:spPr>
          <a:xfrm>
            <a:off x="7924800" y="2438400"/>
            <a:ext cx="47019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6" name="Straight Connector 115"/>
          <p:cNvCxnSpPr/>
          <p:nvPr/>
        </p:nvCxnSpPr>
        <p:spPr>
          <a:xfrm>
            <a:off x="7620000" y="1905000"/>
            <a:ext cx="37615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143" idx="6"/>
            <a:endCxn id="114" idx="1"/>
          </p:cNvCxnSpPr>
          <p:nvPr/>
        </p:nvCxnSpPr>
        <p:spPr>
          <a:xfrm>
            <a:off x="7814924" y="2209800"/>
            <a:ext cx="10987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Oval 142"/>
          <p:cNvSpPr/>
          <p:nvPr/>
        </p:nvSpPr>
        <p:spPr>
          <a:xfrm>
            <a:off x="7702077" y="2164080"/>
            <a:ext cx="112847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44" name="Straight Connector 143"/>
          <p:cNvCxnSpPr>
            <a:stCxn id="160" idx="6"/>
            <a:endCxn id="115" idx="1"/>
          </p:cNvCxnSpPr>
          <p:nvPr/>
        </p:nvCxnSpPr>
        <p:spPr>
          <a:xfrm>
            <a:off x="7817591" y="2514600"/>
            <a:ext cx="10720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val 159"/>
          <p:cNvSpPr/>
          <p:nvPr/>
        </p:nvSpPr>
        <p:spPr>
          <a:xfrm>
            <a:off x="7704744" y="2468880"/>
            <a:ext cx="112847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2" name="Oval 161"/>
          <p:cNvSpPr/>
          <p:nvPr/>
        </p:nvSpPr>
        <p:spPr>
          <a:xfrm>
            <a:off x="7702077" y="1859280"/>
            <a:ext cx="112847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3" name="Straight Connector 162"/>
          <p:cNvCxnSpPr/>
          <p:nvPr/>
        </p:nvCxnSpPr>
        <p:spPr>
          <a:xfrm>
            <a:off x="7583202" y="1984237"/>
            <a:ext cx="13370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 163"/>
          <p:cNvSpPr/>
          <p:nvPr/>
        </p:nvSpPr>
        <p:spPr>
          <a:xfrm>
            <a:off x="7924800" y="1828800"/>
            <a:ext cx="47019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5" name="Rectangle 164"/>
          <p:cNvSpPr/>
          <p:nvPr/>
        </p:nvSpPr>
        <p:spPr>
          <a:xfrm>
            <a:off x="7924800" y="2743200"/>
            <a:ext cx="47019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6" name="Straight Connector 165"/>
          <p:cNvCxnSpPr>
            <a:stCxn id="167" idx="6"/>
            <a:endCxn id="165" idx="1"/>
          </p:cNvCxnSpPr>
          <p:nvPr/>
        </p:nvCxnSpPr>
        <p:spPr>
          <a:xfrm>
            <a:off x="7817591" y="2819400"/>
            <a:ext cx="10720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val 166"/>
          <p:cNvSpPr/>
          <p:nvPr/>
        </p:nvSpPr>
        <p:spPr>
          <a:xfrm>
            <a:off x="7704744" y="2773680"/>
            <a:ext cx="112847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8" name="Straight Connector 167"/>
          <p:cNvCxnSpPr>
            <a:stCxn id="174" idx="6"/>
          </p:cNvCxnSpPr>
          <p:nvPr/>
        </p:nvCxnSpPr>
        <p:spPr>
          <a:xfrm flipV="1">
            <a:off x="5176631" y="1925047"/>
            <a:ext cx="2334409" cy="1017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>
            <a:stCxn id="175" idx="6"/>
          </p:cNvCxnSpPr>
          <p:nvPr/>
        </p:nvCxnSpPr>
        <p:spPr>
          <a:xfrm>
            <a:off x="5403018" y="2420315"/>
            <a:ext cx="12077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0" name="Group 169"/>
          <p:cNvGrpSpPr/>
          <p:nvPr/>
        </p:nvGrpSpPr>
        <p:grpSpPr>
          <a:xfrm>
            <a:off x="4075646" y="1643229"/>
            <a:ext cx="1446589" cy="1588532"/>
            <a:chOff x="4647856" y="1623182"/>
            <a:chExt cx="1172168" cy="1588532"/>
          </a:xfrm>
        </p:grpSpPr>
        <p:sp>
          <p:nvSpPr>
            <p:cNvPr id="171" name="Isosceles Triangle 170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2" name="Straight Connector 171"/>
            <p:cNvCxnSpPr>
              <a:endCxn id="171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" name="Oval 173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5" name="Oval 174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6" name="Straight Connector 175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Oval 177"/>
            <p:cNvSpPr/>
            <p:nvPr/>
          </p:nvSpPr>
          <p:spPr>
            <a:xfrm>
              <a:off x="5681117" y="28553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4647856" y="16231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PU(A1)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4656623" y="28423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PD(A1)</a:t>
              </a:r>
              <a:endParaRPr lang="en-US" sz="1800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4975122" y="2198787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A1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82" name="Straight Connector 181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3" name="Straight Connector 182"/>
          <p:cNvCxnSpPr>
            <a:stCxn id="189" idx="6"/>
            <a:endCxn id="81" idx="1"/>
          </p:cNvCxnSpPr>
          <p:nvPr/>
        </p:nvCxnSpPr>
        <p:spPr>
          <a:xfrm flipV="1">
            <a:off x="5429803" y="3429000"/>
            <a:ext cx="2494997" cy="570894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" name="Group 183"/>
          <p:cNvGrpSpPr/>
          <p:nvPr/>
        </p:nvGrpSpPr>
        <p:grpSpPr>
          <a:xfrm>
            <a:off x="4102431" y="3222808"/>
            <a:ext cx="1592839" cy="1588532"/>
            <a:chOff x="4648200" y="3212068"/>
            <a:chExt cx="1290674" cy="1588532"/>
          </a:xfrm>
        </p:grpSpPr>
        <p:sp>
          <p:nvSpPr>
            <p:cNvPr id="185" name="Isosceles Triangle 184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86" name="Straight Connector 185"/>
            <p:cNvCxnSpPr>
              <a:endCxn id="185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Oval 187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9" name="Oval 188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90" name="Straight Connector 189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Oval 191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648200" y="32120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PU(A2)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4656967" y="4431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PD(A2)</a:t>
              </a:r>
              <a:endParaRPr lang="en-US" sz="1800" dirty="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4975466" y="3787673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A2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96" name="Straight Connector 195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7" name="Straight Connector 196"/>
          <p:cNvCxnSpPr>
            <a:stCxn id="174" idx="4"/>
          </p:cNvCxnSpPr>
          <p:nvPr/>
        </p:nvCxnSpPr>
        <p:spPr>
          <a:xfrm flipH="1">
            <a:off x="5087580" y="1997176"/>
            <a:ext cx="3338" cy="151640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flipH="1">
            <a:off x="5457740" y="2887296"/>
            <a:ext cx="2" cy="16816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>
            <a:off x="7772400" y="3733800"/>
            <a:ext cx="16201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V="1">
            <a:off x="5457740" y="4499992"/>
            <a:ext cx="2164203" cy="181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5635633" y="2239893"/>
            <a:ext cx="564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1</a:t>
            </a:r>
            <a:endParaRPr lang="en-US" sz="1800" dirty="0" smtClean="0"/>
          </a:p>
        </p:txBody>
      </p:sp>
      <p:sp>
        <p:nvSpPr>
          <p:cNvPr id="203" name="TextBox 202"/>
          <p:cNvSpPr txBox="1"/>
          <p:nvPr/>
        </p:nvSpPr>
        <p:spPr>
          <a:xfrm>
            <a:off x="5623577" y="2221468"/>
            <a:ext cx="386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2</a:t>
            </a:r>
          </a:p>
        </p:txBody>
      </p:sp>
      <p:cxnSp>
        <p:nvCxnSpPr>
          <p:cNvPr id="204" name="Straight Connector 203"/>
          <p:cNvCxnSpPr>
            <a:stCxn id="92" idx="3"/>
          </p:cNvCxnSpPr>
          <p:nvPr/>
        </p:nvCxnSpPr>
        <p:spPr>
          <a:xfrm>
            <a:off x="6779785" y="2402773"/>
            <a:ext cx="40157" cy="187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097653" y="4972896"/>
            <a:ext cx="39708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.subckt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DQ1Pin2Pad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1 2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114648" y="5340469"/>
            <a:ext cx="44812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.subckt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DQ1Pad2Buffer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2515380" y="5882763"/>
            <a:ext cx="58422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XPinPad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PinA1 </a:t>
            </a:r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PadA1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DQ1Pin2Pad</a:t>
            </a:r>
          </a:p>
          <a:p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XPadBuf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PadA1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BufA1 DQ1Pad2Buffer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309587" y="2326573"/>
            <a:ext cx="47019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3" name="TextBox 92"/>
          <p:cNvSpPr txBox="1"/>
          <p:nvPr/>
        </p:nvSpPr>
        <p:spPr>
          <a:xfrm>
            <a:off x="6335367" y="2525340"/>
            <a:ext cx="564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A1</a:t>
            </a:r>
            <a:endParaRPr lang="en-US" sz="1800" dirty="0">
              <a:solidFill>
                <a:srgbClr val="00B050"/>
              </a:solidFill>
            </a:endParaRPr>
          </a:p>
        </p:txBody>
      </p:sp>
      <p:cxnSp>
        <p:nvCxnSpPr>
          <p:cNvPr id="99" name="Straight Connector 98"/>
          <p:cNvCxnSpPr/>
          <p:nvPr/>
        </p:nvCxnSpPr>
        <p:spPr>
          <a:xfrm>
            <a:off x="6179208" y="2417605"/>
            <a:ext cx="159639" cy="280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7813108" y="1262376"/>
            <a:ext cx="7382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Pin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1" name="Rectangle 100"/>
          <p:cNvSpPr/>
          <p:nvPr/>
        </p:nvSpPr>
        <p:spPr>
          <a:xfrm flipH="1">
            <a:off x="4178287" y="1318895"/>
            <a:ext cx="13273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Buffer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208890" y="1287989"/>
            <a:ext cx="7382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Pad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3" name="Straight Connector 102"/>
          <p:cNvCxnSpPr/>
          <p:nvPr/>
        </p:nvCxnSpPr>
        <p:spPr>
          <a:xfrm>
            <a:off x="6779785" y="2396022"/>
            <a:ext cx="159639" cy="280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55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angle 200"/>
          <p:cNvSpPr/>
          <p:nvPr/>
        </p:nvSpPr>
        <p:spPr>
          <a:xfrm>
            <a:off x="7083231" y="2133901"/>
            <a:ext cx="609600" cy="1905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Title 42"/>
          <p:cNvSpPr>
            <a:spLocks noGrp="1"/>
          </p:cNvSpPr>
          <p:nvPr>
            <p:ph type="title"/>
          </p:nvPr>
        </p:nvSpPr>
        <p:spPr>
          <a:xfrm>
            <a:off x="457200" y="238385"/>
            <a:ext cx="8229600" cy="858393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VDD</a:t>
            </a:r>
            <a:r>
              <a:rPr lang="en-US" sz="3200" dirty="0" smtClean="0"/>
              <a:t> Pad by </a:t>
            </a:r>
            <a:r>
              <a:rPr lang="en-US" sz="3200" dirty="0" err="1" smtClean="0"/>
              <a:t>signal_name</a:t>
            </a:r>
            <a:endParaRPr lang="en-US" sz="3200" dirty="0"/>
          </a:p>
        </p:txBody>
      </p:sp>
      <p:sp>
        <p:nvSpPr>
          <p:cNvPr id="91" name="TextBox 90"/>
          <p:cNvSpPr txBox="1"/>
          <p:nvPr/>
        </p:nvSpPr>
        <p:spPr>
          <a:xfrm>
            <a:off x="507664" y="1124626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417976" y="4686669"/>
            <a:ext cx="3733800" cy="79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43270" y="2826906"/>
            <a:ext cx="37338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Bus_label_signal_name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VSS         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VSS          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>
                <a:solidFill>
                  <a:srgbClr val="FF0000"/>
                </a:solidFill>
              </a:rPr>
              <a:t>16</a:t>
            </a:fld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62896" y="5503157"/>
            <a:ext cx="3273748" cy="79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78" name="Rectangle 77"/>
          <p:cNvSpPr/>
          <p:nvPr/>
        </p:nvSpPr>
        <p:spPr>
          <a:xfrm>
            <a:off x="8097400" y="3043689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9" name="Rectangle 78"/>
          <p:cNvSpPr/>
          <p:nvPr/>
        </p:nvSpPr>
        <p:spPr>
          <a:xfrm>
            <a:off x="8097399" y="39464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0" name="Rectangle 79"/>
          <p:cNvSpPr/>
          <p:nvPr/>
        </p:nvSpPr>
        <p:spPr>
          <a:xfrm>
            <a:off x="8097399" y="42512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1" name="Rectangle 80"/>
          <p:cNvSpPr/>
          <p:nvPr/>
        </p:nvSpPr>
        <p:spPr>
          <a:xfrm>
            <a:off x="8097399" y="33368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5" name="TextBox 84"/>
          <p:cNvSpPr txBox="1"/>
          <p:nvPr/>
        </p:nvSpPr>
        <p:spPr>
          <a:xfrm>
            <a:off x="8505369" y="1703020"/>
            <a:ext cx="557803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sz="1800" dirty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A2</a:t>
            </a:r>
            <a:endParaRPr lang="en-US" sz="1800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sz="1800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G4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434766" y="2112718"/>
            <a:ext cx="609600" cy="19251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228999" y="234354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7123688" y="28856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470380" y="3353270"/>
            <a:ext cx="18473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endParaRPr lang="en-US" sz="1800" dirty="0"/>
          </a:p>
          <a:p>
            <a:pPr>
              <a:spcAft>
                <a:spcPts val="1800"/>
              </a:spcAft>
            </a:pPr>
            <a:endParaRPr lang="en-US" sz="1800" dirty="0" smtClean="0">
              <a:solidFill>
                <a:srgbClr val="00B050"/>
              </a:solidFill>
            </a:endParaRPr>
          </a:p>
          <a:p>
            <a:pPr>
              <a:spcAft>
                <a:spcPts val="1800"/>
              </a:spcAft>
            </a:pPr>
            <a:endParaRPr lang="en-US" sz="1800" dirty="0" smtClean="0"/>
          </a:p>
        </p:txBody>
      </p:sp>
      <p:cxnSp>
        <p:nvCxnSpPr>
          <p:cNvPr id="94" name="Straight Connector 93"/>
          <p:cNvCxnSpPr>
            <a:stCxn id="95" idx="6"/>
            <a:endCxn id="79" idx="1"/>
          </p:cNvCxnSpPr>
          <p:nvPr/>
        </p:nvCxnSpPr>
        <p:spPr>
          <a:xfrm>
            <a:off x="7966117" y="4022621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7874677" y="39769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6" name="Straight Connector 95"/>
          <p:cNvCxnSpPr>
            <a:stCxn id="97" idx="6"/>
            <a:endCxn id="80" idx="1"/>
          </p:cNvCxnSpPr>
          <p:nvPr/>
        </p:nvCxnSpPr>
        <p:spPr>
          <a:xfrm>
            <a:off x="7968784" y="43274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7877344" y="42817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8" name="Oval 97"/>
          <p:cNvSpPr/>
          <p:nvPr/>
        </p:nvSpPr>
        <p:spPr>
          <a:xfrm>
            <a:off x="7874677" y="3685189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09" name="Straight Connector 108"/>
          <p:cNvCxnSpPr>
            <a:endCxn id="113" idx="0"/>
          </p:cNvCxnSpPr>
          <p:nvPr/>
        </p:nvCxnSpPr>
        <p:spPr>
          <a:xfrm>
            <a:off x="7920397" y="3786318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8097399" y="36416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1" name="Rectangle 110"/>
          <p:cNvSpPr/>
          <p:nvPr/>
        </p:nvSpPr>
        <p:spPr>
          <a:xfrm>
            <a:off x="8097399" y="45560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2" name="Straight Connector 111"/>
          <p:cNvCxnSpPr>
            <a:stCxn id="113" idx="6"/>
            <a:endCxn id="111" idx="1"/>
          </p:cNvCxnSpPr>
          <p:nvPr/>
        </p:nvCxnSpPr>
        <p:spPr>
          <a:xfrm>
            <a:off x="7968784" y="46322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/>
          <p:cNvSpPr/>
          <p:nvPr/>
        </p:nvSpPr>
        <p:spPr>
          <a:xfrm>
            <a:off x="7877344" y="45865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4" name="Rectangle 113"/>
          <p:cNvSpPr/>
          <p:nvPr/>
        </p:nvSpPr>
        <p:spPr>
          <a:xfrm>
            <a:off x="8097399" y="21176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5" name="Rectangle 114"/>
          <p:cNvSpPr/>
          <p:nvPr/>
        </p:nvSpPr>
        <p:spPr>
          <a:xfrm>
            <a:off x="8097399" y="24224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6" name="Straight Connector 115"/>
          <p:cNvCxnSpPr>
            <a:stCxn id="162" idx="6"/>
          </p:cNvCxnSpPr>
          <p:nvPr/>
        </p:nvCxnSpPr>
        <p:spPr>
          <a:xfrm>
            <a:off x="7966117" y="1889021"/>
            <a:ext cx="131283" cy="1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143" idx="6"/>
            <a:endCxn id="114" idx="1"/>
          </p:cNvCxnSpPr>
          <p:nvPr/>
        </p:nvCxnSpPr>
        <p:spPr>
          <a:xfrm>
            <a:off x="7966117" y="2193821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Oval 142"/>
          <p:cNvSpPr/>
          <p:nvPr/>
        </p:nvSpPr>
        <p:spPr>
          <a:xfrm>
            <a:off x="7874677" y="21481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44" name="Straight Connector 143"/>
          <p:cNvCxnSpPr>
            <a:stCxn id="160" idx="6"/>
            <a:endCxn id="115" idx="1"/>
          </p:cNvCxnSpPr>
          <p:nvPr/>
        </p:nvCxnSpPr>
        <p:spPr>
          <a:xfrm>
            <a:off x="7968784" y="24986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val 159"/>
          <p:cNvSpPr/>
          <p:nvPr/>
        </p:nvSpPr>
        <p:spPr>
          <a:xfrm>
            <a:off x="7877344" y="24529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2" name="Oval 161"/>
          <p:cNvSpPr/>
          <p:nvPr/>
        </p:nvSpPr>
        <p:spPr>
          <a:xfrm>
            <a:off x="7874677" y="18433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3" name="Straight Connector 162"/>
          <p:cNvCxnSpPr>
            <a:endCxn id="167" idx="0"/>
          </p:cNvCxnSpPr>
          <p:nvPr/>
        </p:nvCxnSpPr>
        <p:spPr>
          <a:xfrm>
            <a:off x="7920397" y="1957518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 163"/>
          <p:cNvSpPr/>
          <p:nvPr/>
        </p:nvSpPr>
        <p:spPr>
          <a:xfrm>
            <a:off x="8097399" y="18128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5" name="Rectangle 164"/>
          <p:cNvSpPr/>
          <p:nvPr/>
        </p:nvSpPr>
        <p:spPr>
          <a:xfrm>
            <a:off x="8097399" y="27272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6" name="Straight Connector 165"/>
          <p:cNvCxnSpPr>
            <a:stCxn id="167" idx="6"/>
            <a:endCxn id="165" idx="1"/>
          </p:cNvCxnSpPr>
          <p:nvPr/>
        </p:nvCxnSpPr>
        <p:spPr>
          <a:xfrm>
            <a:off x="7968784" y="28034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val 166"/>
          <p:cNvSpPr/>
          <p:nvPr/>
        </p:nvSpPr>
        <p:spPr>
          <a:xfrm>
            <a:off x="7877344" y="27577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170" name="Group 169"/>
          <p:cNvGrpSpPr/>
          <p:nvPr/>
        </p:nvGrpSpPr>
        <p:grpSpPr>
          <a:xfrm>
            <a:off x="4022236" y="1648715"/>
            <a:ext cx="1290674" cy="1588532"/>
            <a:chOff x="4647856" y="1623182"/>
            <a:chExt cx="1290674" cy="1588532"/>
          </a:xfrm>
        </p:grpSpPr>
        <p:sp>
          <p:nvSpPr>
            <p:cNvPr id="171" name="Isosceles Triangle 170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2" name="Straight Connector 171"/>
            <p:cNvCxnSpPr>
              <a:endCxn id="171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" name="Oval 173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5" name="Oval 174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6" name="Straight Connector 175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Oval 177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4647856" y="16231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PU(A1)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4656623" y="28423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PD(A1)</a:t>
              </a:r>
              <a:endParaRPr lang="en-US" sz="1800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4975122" y="2198787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A1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82" name="Straight Connector 181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3" name="Straight Connector 182"/>
          <p:cNvCxnSpPr>
            <a:stCxn id="189" idx="6"/>
            <a:endCxn id="81" idx="1"/>
          </p:cNvCxnSpPr>
          <p:nvPr/>
        </p:nvCxnSpPr>
        <p:spPr>
          <a:xfrm flipV="1">
            <a:off x="5098147" y="3413021"/>
            <a:ext cx="2999252" cy="601666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" name="Group 183"/>
          <p:cNvGrpSpPr/>
          <p:nvPr/>
        </p:nvGrpSpPr>
        <p:grpSpPr>
          <a:xfrm>
            <a:off x="4022580" y="3237601"/>
            <a:ext cx="1290674" cy="1588532"/>
            <a:chOff x="4648200" y="3212068"/>
            <a:chExt cx="1290674" cy="1588532"/>
          </a:xfrm>
        </p:grpSpPr>
        <p:sp>
          <p:nvSpPr>
            <p:cNvPr id="185" name="Isosceles Triangle 184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86" name="Straight Connector 185"/>
            <p:cNvCxnSpPr>
              <a:endCxn id="185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Oval 187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9" name="Oval 188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90" name="Straight Connector 189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Oval 191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648200" y="32120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PU(A2)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4656967" y="4431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PD(A2)</a:t>
              </a:r>
              <a:endParaRPr lang="en-US" sz="1800" dirty="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4975466" y="3787673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A2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96" name="Straight Connector 195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7" name="Straight Connector 196"/>
          <p:cNvCxnSpPr>
            <a:stCxn id="174" idx="4"/>
          </p:cNvCxnSpPr>
          <p:nvPr/>
        </p:nvCxnSpPr>
        <p:spPr>
          <a:xfrm flipH="1">
            <a:off x="4844908" y="2002662"/>
            <a:ext cx="1" cy="15292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flipH="1">
            <a:off x="5241779" y="2992058"/>
            <a:ext cx="2" cy="16816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>
            <a:off x="7944999" y="3717821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V="1">
            <a:off x="5245738" y="4648202"/>
            <a:ext cx="2499668" cy="1997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5536272" y="290875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5406151" y="3357175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204" name="Straight Connector 203"/>
          <p:cNvCxnSpPr>
            <a:stCxn id="92" idx="3"/>
          </p:cNvCxnSpPr>
          <p:nvPr/>
        </p:nvCxnSpPr>
        <p:spPr>
          <a:xfrm flipV="1">
            <a:off x="6754486" y="2392848"/>
            <a:ext cx="149628" cy="19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177070" y="4915879"/>
            <a:ext cx="36311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.subckt VDDPin2Pad_sn </a:t>
            </a:r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1 2</a:t>
            </a:r>
          </a:p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subckt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VDDBuf2Pad_sn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sz="18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649291" y="5552669"/>
            <a:ext cx="50097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XPinPad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VDDPin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VDDPad</a:t>
            </a:r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VDDPin2Pad_sn</a:t>
            </a: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XBuf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VDDPad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VDDBuf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VDDBuf2Pad_sn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373486" y="2316844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9" name="Straight Connector 98"/>
          <p:cNvCxnSpPr>
            <a:endCxn id="92" idx="1"/>
          </p:cNvCxnSpPr>
          <p:nvPr/>
        </p:nvCxnSpPr>
        <p:spPr>
          <a:xfrm>
            <a:off x="6254315" y="2393044"/>
            <a:ext cx="11917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7944999" y="1262313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Pin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1" name="Rectangle 100"/>
          <p:cNvSpPr/>
          <p:nvPr/>
        </p:nvSpPr>
        <p:spPr>
          <a:xfrm flipH="1">
            <a:off x="4098435" y="1333688"/>
            <a:ext cx="1075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Buffer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272865" y="1276312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Pad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3" name="Straight Connector 102"/>
          <p:cNvCxnSpPr/>
          <p:nvPr/>
        </p:nvCxnSpPr>
        <p:spPr>
          <a:xfrm>
            <a:off x="7711722" y="2511709"/>
            <a:ext cx="247456" cy="2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175" idx="5"/>
          </p:cNvCxnSpPr>
          <p:nvPr/>
        </p:nvCxnSpPr>
        <p:spPr>
          <a:xfrm>
            <a:off x="5077461" y="2469608"/>
            <a:ext cx="2854397" cy="658678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09641" y="3712385"/>
            <a:ext cx="3814882" cy="79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[Die Supply Pads]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VDD1  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VDDa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VDD2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VDDa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VDD3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Die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Supply Pads]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254315" y="195728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VDD1</a:t>
            </a:r>
            <a:endParaRPr lang="en-US" sz="18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7" name="Straight Connector 106"/>
          <p:cNvCxnSpPr>
            <a:endCxn id="203" idx="1"/>
          </p:cNvCxnSpPr>
          <p:nvPr/>
        </p:nvCxnSpPr>
        <p:spPr>
          <a:xfrm>
            <a:off x="4829075" y="3539774"/>
            <a:ext cx="577076" cy="206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9" idx="3"/>
          </p:cNvCxnSpPr>
          <p:nvPr/>
        </p:nvCxnSpPr>
        <p:spPr>
          <a:xfrm flipV="1">
            <a:off x="6778801" y="3086401"/>
            <a:ext cx="125313" cy="1091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6397801" y="3021113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0" name="Rectangle 119"/>
          <p:cNvSpPr/>
          <p:nvPr/>
        </p:nvSpPr>
        <p:spPr>
          <a:xfrm>
            <a:off x="6278630" y="2661553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VDD2</a:t>
            </a:r>
            <a:endParaRPr lang="en-US" sz="18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21" name="Straight Connector 120"/>
          <p:cNvCxnSpPr>
            <a:stCxn id="122" idx="3"/>
          </p:cNvCxnSpPr>
          <p:nvPr/>
        </p:nvCxnSpPr>
        <p:spPr>
          <a:xfrm flipV="1">
            <a:off x="6797726" y="3692168"/>
            <a:ext cx="121046" cy="11561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/>
          <p:cNvSpPr/>
          <p:nvPr/>
        </p:nvSpPr>
        <p:spPr>
          <a:xfrm>
            <a:off x="6416726" y="3627529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3" name="Rectangle 122"/>
          <p:cNvSpPr/>
          <p:nvPr/>
        </p:nvSpPr>
        <p:spPr>
          <a:xfrm>
            <a:off x="6297555" y="3267969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VDD3</a:t>
            </a:r>
            <a:endParaRPr lang="en-US" sz="18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24" name="Straight Connector 123"/>
          <p:cNvCxnSpPr/>
          <p:nvPr/>
        </p:nvCxnSpPr>
        <p:spPr>
          <a:xfrm>
            <a:off x="6254315" y="3086401"/>
            <a:ext cx="11917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278630" y="3692168"/>
            <a:ext cx="11917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6243208" y="3631714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7" name="Oval 126"/>
          <p:cNvSpPr/>
          <p:nvPr/>
        </p:nvSpPr>
        <p:spPr>
          <a:xfrm>
            <a:off x="6856700" y="364297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8" name="Oval 127"/>
          <p:cNvSpPr/>
          <p:nvPr/>
        </p:nvSpPr>
        <p:spPr>
          <a:xfrm>
            <a:off x="6858249" y="3052367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9" name="Oval 128"/>
          <p:cNvSpPr/>
          <p:nvPr/>
        </p:nvSpPr>
        <p:spPr>
          <a:xfrm>
            <a:off x="6230158" y="3030887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0" name="Oval 129"/>
          <p:cNvSpPr/>
          <p:nvPr/>
        </p:nvSpPr>
        <p:spPr>
          <a:xfrm>
            <a:off x="6211082" y="234282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1" name="Oval 130"/>
          <p:cNvSpPr/>
          <p:nvPr/>
        </p:nvSpPr>
        <p:spPr>
          <a:xfrm>
            <a:off x="6833323" y="2340023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32" name="Straight Connector 131"/>
          <p:cNvCxnSpPr>
            <a:endCxn id="127" idx="4"/>
          </p:cNvCxnSpPr>
          <p:nvPr/>
        </p:nvCxnSpPr>
        <p:spPr>
          <a:xfrm>
            <a:off x="6884159" y="2398153"/>
            <a:ext cx="18261" cy="133625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130" idx="4"/>
            <a:endCxn id="126" idx="4"/>
          </p:cNvCxnSpPr>
          <p:nvPr/>
        </p:nvCxnSpPr>
        <p:spPr>
          <a:xfrm>
            <a:off x="6256802" y="2434268"/>
            <a:ext cx="32126" cy="128888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28" idx="6"/>
          </p:cNvCxnSpPr>
          <p:nvPr/>
        </p:nvCxnSpPr>
        <p:spPr>
          <a:xfrm flipV="1">
            <a:off x="6949689" y="3086615"/>
            <a:ext cx="173196" cy="1147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29" idx="6"/>
            <a:endCxn id="86" idx="3"/>
          </p:cNvCxnSpPr>
          <p:nvPr/>
        </p:nvCxnSpPr>
        <p:spPr>
          <a:xfrm flipH="1" flipV="1">
            <a:off x="6044366" y="3075312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96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angle 200"/>
          <p:cNvSpPr/>
          <p:nvPr/>
        </p:nvSpPr>
        <p:spPr>
          <a:xfrm>
            <a:off x="7083231" y="2133901"/>
            <a:ext cx="609600" cy="1905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Title 42"/>
          <p:cNvSpPr>
            <a:spLocks noGrp="1"/>
          </p:cNvSpPr>
          <p:nvPr>
            <p:ph type="title"/>
          </p:nvPr>
        </p:nvSpPr>
        <p:spPr>
          <a:xfrm>
            <a:off x="457200" y="238385"/>
            <a:ext cx="8229600" cy="858393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VDD</a:t>
            </a:r>
            <a:r>
              <a:rPr lang="en-US" sz="3200" dirty="0" smtClean="0"/>
              <a:t> Pad by </a:t>
            </a:r>
            <a:r>
              <a:rPr lang="en-US" sz="3200" dirty="0" err="1" smtClean="0"/>
              <a:t>pad_name</a:t>
            </a:r>
            <a:endParaRPr lang="en-US" sz="3200" dirty="0"/>
          </a:p>
        </p:txBody>
      </p:sp>
      <p:sp>
        <p:nvSpPr>
          <p:cNvPr id="91" name="TextBox 90"/>
          <p:cNvSpPr txBox="1"/>
          <p:nvPr/>
        </p:nvSpPr>
        <p:spPr>
          <a:xfrm>
            <a:off x="543179" y="1143107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258516" y="4251221"/>
            <a:ext cx="3733800" cy="1079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VDD1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VDD2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VDD3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89217" y="2790241"/>
            <a:ext cx="37338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Bus_label_signal_name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VSS         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VSS          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z="1800" smtClean="0"/>
              <a:t>17</a:t>
            </a:fld>
            <a:endParaRPr lang="en-US" sz="1800"/>
          </a:p>
        </p:txBody>
      </p:sp>
      <p:sp>
        <p:nvSpPr>
          <p:cNvPr id="77" name="TextBox 76"/>
          <p:cNvSpPr txBox="1"/>
          <p:nvPr/>
        </p:nvSpPr>
        <p:spPr>
          <a:xfrm>
            <a:off x="307652" y="5387141"/>
            <a:ext cx="3502348" cy="1079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VDD1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VDD2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VDD3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78" name="Rectangle 77"/>
          <p:cNvSpPr/>
          <p:nvPr/>
        </p:nvSpPr>
        <p:spPr>
          <a:xfrm>
            <a:off x="8097400" y="3043689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9" name="Rectangle 78"/>
          <p:cNvSpPr/>
          <p:nvPr/>
        </p:nvSpPr>
        <p:spPr>
          <a:xfrm>
            <a:off x="8097399" y="39464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0" name="Rectangle 79"/>
          <p:cNvSpPr/>
          <p:nvPr/>
        </p:nvSpPr>
        <p:spPr>
          <a:xfrm>
            <a:off x="8097399" y="42512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1" name="Rectangle 80"/>
          <p:cNvSpPr/>
          <p:nvPr/>
        </p:nvSpPr>
        <p:spPr>
          <a:xfrm>
            <a:off x="8097399" y="33368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5" name="TextBox 84"/>
          <p:cNvSpPr txBox="1"/>
          <p:nvPr/>
        </p:nvSpPr>
        <p:spPr>
          <a:xfrm>
            <a:off x="8478399" y="1736621"/>
            <a:ext cx="519968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sz="1800" dirty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A2</a:t>
            </a:r>
            <a:endParaRPr lang="en-US" sz="1800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sz="1800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G4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434766" y="2112718"/>
            <a:ext cx="609600" cy="19251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228999" y="234354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7105574" y="22401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470380" y="3353270"/>
            <a:ext cx="18473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endParaRPr lang="en-US" sz="1800" dirty="0"/>
          </a:p>
          <a:p>
            <a:pPr>
              <a:spcAft>
                <a:spcPts val="1800"/>
              </a:spcAft>
            </a:pPr>
            <a:endParaRPr lang="en-US" sz="1800" dirty="0" smtClean="0">
              <a:solidFill>
                <a:srgbClr val="00B050"/>
              </a:solidFill>
            </a:endParaRPr>
          </a:p>
          <a:p>
            <a:pPr>
              <a:spcAft>
                <a:spcPts val="1800"/>
              </a:spcAft>
            </a:pPr>
            <a:endParaRPr lang="en-US" sz="1800" dirty="0" smtClean="0"/>
          </a:p>
        </p:txBody>
      </p:sp>
      <p:cxnSp>
        <p:nvCxnSpPr>
          <p:cNvPr id="94" name="Straight Connector 93"/>
          <p:cNvCxnSpPr>
            <a:stCxn id="95" idx="6"/>
            <a:endCxn id="79" idx="1"/>
          </p:cNvCxnSpPr>
          <p:nvPr/>
        </p:nvCxnSpPr>
        <p:spPr>
          <a:xfrm>
            <a:off x="7966117" y="4022621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7874677" y="39769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6" name="Straight Connector 95"/>
          <p:cNvCxnSpPr>
            <a:stCxn id="97" idx="6"/>
            <a:endCxn id="80" idx="1"/>
          </p:cNvCxnSpPr>
          <p:nvPr/>
        </p:nvCxnSpPr>
        <p:spPr>
          <a:xfrm>
            <a:off x="7968784" y="43274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7877344" y="42817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8" name="Oval 97"/>
          <p:cNvSpPr/>
          <p:nvPr/>
        </p:nvSpPr>
        <p:spPr>
          <a:xfrm>
            <a:off x="7874677" y="3685189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09" name="Straight Connector 108"/>
          <p:cNvCxnSpPr>
            <a:endCxn id="113" idx="0"/>
          </p:cNvCxnSpPr>
          <p:nvPr/>
        </p:nvCxnSpPr>
        <p:spPr>
          <a:xfrm>
            <a:off x="7920397" y="3786318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8097399" y="36416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1" name="Rectangle 110"/>
          <p:cNvSpPr/>
          <p:nvPr/>
        </p:nvSpPr>
        <p:spPr>
          <a:xfrm>
            <a:off x="8097399" y="45560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2" name="Straight Connector 111"/>
          <p:cNvCxnSpPr>
            <a:stCxn id="113" idx="6"/>
            <a:endCxn id="111" idx="1"/>
          </p:cNvCxnSpPr>
          <p:nvPr/>
        </p:nvCxnSpPr>
        <p:spPr>
          <a:xfrm>
            <a:off x="7968784" y="46322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/>
          <p:cNvSpPr/>
          <p:nvPr/>
        </p:nvSpPr>
        <p:spPr>
          <a:xfrm>
            <a:off x="7877344" y="45865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4" name="Rectangle 113"/>
          <p:cNvSpPr/>
          <p:nvPr/>
        </p:nvSpPr>
        <p:spPr>
          <a:xfrm>
            <a:off x="8097399" y="21176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5" name="Rectangle 114"/>
          <p:cNvSpPr/>
          <p:nvPr/>
        </p:nvSpPr>
        <p:spPr>
          <a:xfrm>
            <a:off x="8097399" y="24224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6" name="Straight Connector 115"/>
          <p:cNvCxnSpPr>
            <a:stCxn id="162" idx="6"/>
          </p:cNvCxnSpPr>
          <p:nvPr/>
        </p:nvCxnSpPr>
        <p:spPr>
          <a:xfrm>
            <a:off x="7966117" y="1889021"/>
            <a:ext cx="131283" cy="1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143" idx="6"/>
            <a:endCxn id="114" idx="1"/>
          </p:cNvCxnSpPr>
          <p:nvPr/>
        </p:nvCxnSpPr>
        <p:spPr>
          <a:xfrm>
            <a:off x="7966117" y="2193821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Oval 142"/>
          <p:cNvSpPr/>
          <p:nvPr/>
        </p:nvSpPr>
        <p:spPr>
          <a:xfrm>
            <a:off x="7874677" y="21481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44" name="Straight Connector 143"/>
          <p:cNvCxnSpPr>
            <a:stCxn id="160" idx="6"/>
            <a:endCxn id="115" idx="1"/>
          </p:cNvCxnSpPr>
          <p:nvPr/>
        </p:nvCxnSpPr>
        <p:spPr>
          <a:xfrm>
            <a:off x="7968784" y="24986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val 159"/>
          <p:cNvSpPr/>
          <p:nvPr/>
        </p:nvSpPr>
        <p:spPr>
          <a:xfrm>
            <a:off x="7877344" y="24529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2" name="Oval 161"/>
          <p:cNvSpPr/>
          <p:nvPr/>
        </p:nvSpPr>
        <p:spPr>
          <a:xfrm>
            <a:off x="7874677" y="18433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3" name="Straight Connector 162"/>
          <p:cNvCxnSpPr>
            <a:endCxn id="167" idx="0"/>
          </p:cNvCxnSpPr>
          <p:nvPr/>
        </p:nvCxnSpPr>
        <p:spPr>
          <a:xfrm>
            <a:off x="7920397" y="1957518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 163"/>
          <p:cNvSpPr/>
          <p:nvPr/>
        </p:nvSpPr>
        <p:spPr>
          <a:xfrm>
            <a:off x="8097399" y="18128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5" name="Rectangle 164"/>
          <p:cNvSpPr/>
          <p:nvPr/>
        </p:nvSpPr>
        <p:spPr>
          <a:xfrm>
            <a:off x="8097399" y="27272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6" name="Straight Connector 165"/>
          <p:cNvCxnSpPr>
            <a:stCxn id="167" idx="6"/>
            <a:endCxn id="165" idx="1"/>
          </p:cNvCxnSpPr>
          <p:nvPr/>
        </p:nvCxnSpPr>
        <p:spPr>
          <a:xfrm>
            <a:off x="7968784" y="28034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val 166"/>
          <p:cNvSpPr/>
          <p:nvPr/>
        </p:nvSpPr>
        <p:spPr>
          <a:xfrm>
            <a:off x="7877344" y="27577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170" name="Group 169"/>
          <p:cNvGrpSpPr/>
          <p:nvPr/>
        </p:nvGrpSpPr>
        <p:grpSpPr>
          <a:xfrm>
            <a:off x="4022236" y="1648715"/>
            <a:ext cx="1290674" cy="1588532"/>
            <a:chOff x="4647856" y="1623182"/>
            <a:chExt cx="1290674" cy="1588532"/>
          </a:xfrm>
        </p:grpSpPr>
        <p:sp>
          <p:nvSpPr>
            <p:cNvPr id="171" name="Isosceles Triangle 170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2" name="Straight Connector 171"/>
            <p:cNvCxnSpPr>
              <a:endCxn id="171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" name="Oval 173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5" name="Oval 174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6" name="Straight Connector 175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Oval 177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4647856" y="16231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PU(A1)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4656623" y="28423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PD(A1)</a:t>
              </a:r>
              <a:endParaRPr lang="en-US" sz="1800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4975122" y="2198787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A1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82" name="Straight Connector 181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3" name="Straight Connector 182"/>
          <p:cNvCxnSpPr>
            <a:stCxn id="189" idx="6"/>
            <a:endCxn id="81" idx="1"/>
          </p:cNvCxnSpPr>
          <p:nvPr/>
        </p:nvCxnSpPr>
        <p:spPr>
          <a:xfrm flipV="1">
            <a:off x="5098147" y="3413021"/>
            <a:ext cx="2999252" cy="601666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" name="Group 183"/>
          <p:cNvGrpSpPr/>
          <p:nvPr/>
        </p:nvGrpSpPr>
        <p:grpSpPr>
          <a:xfrm>
            <a:off x="4022580" y="3237601"/>
            <a:ext cx="1290674" cy="1588532"/>
            <a:chOff x="4648200" y="3212068"/>
            <a:chExt cx="1290674" cy="1588532"/>
          </a:xfrm>
        </p:grpSpPr>
        <p:sp>
          <p:nvSpPr>
            <p:cNvPr id="185" name="Isosceles Triangle 184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86" name="Straight Connector 185"/>
            <p:cNvCxnSpPr>
              <a:endCxn id="185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Oval 187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9" name="Oval 188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90" name="Straight Connector 189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Oval 191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648200" y="32120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PU(A2)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4656967" y="4431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PD(A2)</a:t>
              </a:r>
              <a:endParaRPr lang="en-US" sz="1800" dirty="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4975466" y="3787673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A2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96" name="Straight Connector 195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7" name="Straight Connector 196"/>
          <p:cNvCxnSpPr>
            <a:stCxn id="174" idx="4"/>
          </p:cNvCxnSpPr>
          <p:nvPr/>
        </p:nvCxnSpPr>
        <p:spPr>
          <a:xfrm flipH="1">
            <a:off x="4844908" y="2002662"/>
            <a:ext cx="1" cy="15292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flipH="1">
            <a:off x="5241779" y="2992058"/>
            <a:ext cx="2" cy="16816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>
            <a:off x="7944999" y="3717821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V="1">
            <a:off x="5245738" y="4648202"/>
            <a:ext cx="2499668" cy="1997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5571002" y="22312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5406151" y="3357175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204" name="Straight Connector 203"/>
          <p:cNvCxnSpPr>
            <a:stCxn id="92" idx="3"/>
          </p:cNvCxnSpPr>
          <p:nvPr/>
        </p:nvCxnSpPr>
        <p:spPr>
          <a:xfrm flipV="1">
            <a:off x="6754486" y="2392848"/>
            <a:ext cx="149628" cy="19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022236" y="4821965"/>
            <a:ext cx="37689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.subckt VDDPin2Pad </a:t>
            </a:r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1 2 3 4</a:t>
            </a:r>
          </a:p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subckt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VDDBuf2Pad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2 3 4</a:t>
            </a:r>
            <a:endParaRPr lang="en-US" sz="18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523988" y="5494439"/>
            <a:ext cx="5698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XPinPad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VDDPin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VDD1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VDD2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VDD3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VDDPin2Pad</a:t>
            </a:r>
          </a:p>
          <a:p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XBufPad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VDDBuf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VDD1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VDD2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VDD3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VDDBuf2Pad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373486" y="2316844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9" name="Straight Connector 98"/>
          <p:cNvCxnSpPr>
            <a:endCxn id="92" idx="1"/>
          </p:cNvCxnSpPr>
          <p:nvPr/>
        </p:nvCxnSpPr>
        <p:spPr>
          <a:xfrm>
            <a:off x="6254315" y="2393044"/>
            <a:ext cx="11917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7944999" y="1262313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Pin</a:t>
            </a:r>
            <a:endParaRPr lang="en-US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1" name="Rectangle 100"/>
          <p:cNvSpPr/>
          <p:nvPr/>
        </p:nvSpPr>
        <p:spPr>
          <a:xfrm flipH="1">
            <a:off x="4098435" y="1333688"/>
            <a:ext cx="1075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Buffer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272865" y="1276312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Pad</a:t>
            </a:r>
            <a:endParaRPr lang="en-US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3" name="Straight Connector 102"/>
          <p:cNvCxnSpPr/>
          <p:nvPr/>
        </p:nvCxnSpPr>
        <p:spPr>
          <a:xfrm>
            <a:off x="7711722" y="2511709"/>
            <a:ext cx="247456" cy="2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175" idx="5"/>
          </p:cNvCxnSpPr>
          <p:nvPr/>
        </p:nvCxnSpPr>
        <p:spPr>
          <a:xfrm>
            <a:off x="5077461" y="2469608"/>
            <a:ext cx="2854397" cy="658678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35905" y="3467642"/>
            <a:ext cx="3814882" cy="79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[Die Supply Pads]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VDD1  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VDDa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VDD2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VDDa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VDD3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Die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Supply Pads]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254315" y="195728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VDD1</a:t>
            </a:r>
            <a:endParaRPr lang="en-US" sz="18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7" name="Straight Connector 106"/>
          <p:cNvCxnSpPr>
            <a:endCxn id="203" idx="1"/>
          </p:cNvCxnSpPr>
          <p:nvPr/>
        </p:nvCxnSpPr>
        <p:spPr>
          <a:xfrm>
            <a:off x="4829075" y="3539774"/>
            <a:ext cx="577076" cy="206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9" idx="3"/>
          </p:cNvCxnSpPr>
          <p:nvPr/>
        </p:nvCxnSpPr>
        <p:spPr>
          <a:xfrm flipV="1">
            <a:off x="6778801" y="3086401"/>
            <a:ext cx="125313" cy="1091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6397801" y="3021113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0" name="Rectangle 119"/>
          <p:cNvSpPr/>
          <p:nvPr/>
        </p:nvSpPr>
        <p:spPr>
          <a:xfrm>
            <a:off x="6278630" y="2661553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VDD2</a:t>
            </a:r>
            <a:endParaRPr lang="en-US" sz="18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21" name="Straight Connector 120"/>
          <p:cNvCxnSpPr>
            <a:stCxn id="122" idx="3"/>
          </p:cNvCxnSpPr>
          <p:nvPr/>
        </p:nvCxnSpPr>
        <p:spPr>
          <a:xfrm flipV="1">
            <a:off x="6797726" y="3692168"/>
            <a:ext cx="121046" cy="11561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/>
          <p:cNvSpPr/>
          <p:nvPr/>
        </p:nvSpPr>
        <p:spPr>
          <a:xfrm>
            <a:off x="6416726" y="3627529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3" name="Rectangle 122"/>
          <p:cNvSpPr/>
          <p:nvPr/>
        </p:nvSpPr>
        <p:spPr>
          <a:xfrm>
            <a:off x="6297555" y="3267969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VDD3</a:t>
            </a:r>
            <a:endParaRPr lang="en-US" sz="18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24" name="Straight Connector 123"/>
          <p:cNvCxnSpPr/>
          <p:nvPr/>
        </p:nvCxnSpPr>
        <p:spPr>
          <a:xfrm>
            <a:off x="6254315" y="3086401"/>
            <a:ext cx="11917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278630" y="3692168"/>
            <a:ext cx="11917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6243208" y="3631714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7" name="Oval 126"/>
          <p:cNvSpPr/>
          <p:nvPr/>
        </p:nvSpPr>
        <p:spPr>
          <a:xfrm>
            <a:off x="6856700" y="364297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8" name="Oval 127"/>
          <p:cNvSpPr/>
          <p:nvPr/>
        </p:nvSpPr>
        <p:spPr>
          <a:xfrm>
            <a:off x="6858249" y="3052367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9" name="Oval 128"/>
          <p:cNvSpPr/>
          <p:nvPr/>
        </p:nvSpPr>
        <p:spPr>
          <a:xfrm>
            <a:off x="6230158" y="3030887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0" name="Oval 129"/>
          <p:cNvSpPr/>
          <p:nvPr/>
        </p:nvSpPr>
        <p:spPr>
          <a:xfrm>
            <a:off x="6211082" y="234282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1" name="Oval 130"/>
          <p:cNvSpPr/>
          <p:nvPr/>
        </p:nvSpPr>
        <p:spPr>
          <a:xfrm>
            <a:off x="6833323" y="2340023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34" name="Straight Connector 133"/>
          <p:cNvCxnSpPr>
            <a:stCxn id="128" idx="6"/>
          </p:cNvCxnSpPr>
          <p:nvPr/>
        </p:nvCxnSpPr>
        <p:spPr>
          <a:xfrm flipV="1">
            <a:off x="6949689" y="3086615"/>
            <a:ext cx="173196" cy="1147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29" idx="6"/>
            <a:endCxn id="86" idx="3"/>
          </p:cNvCxnSpPr>
          <p:nvPr/>
        </p:nvCxnSpPr>
        <p:spPr>
          <a:xfrm flipH="1" flipV="1">
            <a:off x="6044366" y="3075312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5550115" y="344207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6998810" y="344207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6983362" y="288002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5538099" y="288592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3</a:t>
            </a:r>
          </a:p>
        </p:txBody>
      </p:sp>
      <p:cxnSp>
        <p:nvCxnSpPr>
          <p:cNvPr id="140" name="Straight Connector 139"/>
          <p:cNvCxnSpPr/>
          <p:nvPr/>
        </p:nvCxnSpPr>
        <p:spPr>
          <a:xfrm flipH="1" flipV="1">
            <a:off x="6041233" y="2386599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H="1" flipV="1">
            <a:off x="6041973" y="3689326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H="1" flipV="1">
            <a:off x="6819217" y="2393244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H="1" flipV="1">
            <a:off x="6653966" y="3684912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H="1" flipV="1">
            <a:off x="6779119" y="3695673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89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angle 200"/>
          <p:cNvSpPr/>
          <p:nvPr/>
        </p:nvSpPr>
        <p:spPr>
          <a:xfrm>
            <a:off x="7083231" y="2133901"/>
            <a:ext cx="609600" cy="1905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Title 42"/>
          <p:cNvSpPr>
            <a:spLocks noGrp="1"/>
          </p:cNvSpPr>
          <p:nvPr>
            <p:ph type="title"/>
          </p:nvPr>
        </p:nvSpPr>
        <p:spPr>
          <a:xfrm>
            <a:off x="457200" y="238385"/>
            <a:ext cx="8229600" cy="858393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VDD</a:t>
            </a:r>
            <a:r>
              <a:rPr lang="en-US" sz="3200" dirty="0" smtClean="0"/>
              <a:t> Pad by </a:t>
            </a:r>
            <a:r>
              <a:rPr lang="en-US" sz="3200" dirty="0" err="1" smtClean="0"/>
              <a:t>bus_label</a:t>
            </a:r>
            <a:endParaRPr lang="en-US" sz="3200" dirty="0"/>
          </a:p>
        </p:txBody>
      </p:sp>
      <p:sp>
        <p:nvSpPr>
          <p:cNvPr id="91" name="TextBox 90"/>
          <p:cNvSpPr txBox="1"/>
          <p:nvPr/>
        </p:nvSpPr>
        <p:spPr>
          <a:xfrm>
            <a:off x="543179" y="1143107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311847" y="4303053"/>
            <a:ext cx="3733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VDDa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89217" y="2790241"/>
            <a:ext cx="37338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Bus_label_signal_name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VSS         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VSS          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z="1700" smtClean="0"/>
              <a:t>18</a:t>
            </a:fld>
            <a:endParaRPr lang="en-US" sz="1700" dirty="0"/>
          </a:p>
        </p:txBody>
      </p:sp>
      <p:sp>
        <p:nvSpPr>
          <p:cNvPr id="77" name="TextBox 76"/>
          <p:cNvSpPr txBox="1"/>
          <p:nvPr/>
        </p:nvSpPr>
        <p:spPr>
          <a:xfrm>
            <a:off x="307652" y="5387141"/>
            <a:ext cx="3502348" cy="1079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VDDa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VDDb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78" name="Rectangle 77"/>
          <p:cNvSpPr/>
          <p:nvPr/>
        </p:nvSpPr>
        <p:spPr>
          <a:xfrm>
            <a:off x="8097400" y="3043689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9" name="Rectangle 78"/>
          <p:cNvSpPr/>
          <p:nvPr/>
        </p:nvSpPr>
        <p:spPr>
          <a:xfrm>
            <a:off x="8097399" y="39464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0" name="Rectangle 79"/>
          <p:cNvSpPr/>
          <p:nvPr/>
        </p:nvSpPr>
        <p:spPr>
          <a:xfrm>
            <a:off x="8097399" y="42512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1" name="Rectangle 80"/>
          <p:cNvSpPr/>
          <p:nvPr/>
        </p:nvSpPr>
        <p:spPr>
          <a:xfrm>
            <a:off x="8097399" y="33368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5" name="TextBox 84"/>
          <p:cNvSpPr txBox="1"/>
          <p:nvPr/>
        </p:nvSpPr>
        <p:spPr>
          <a:xfrm>
            <a:off x="8478399" y="1736621"/>
            <a:ext cx="565688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sz="1800" dirty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sz="1800" dirty="0" smtClean="0">
                <a:solidFill>
                  <a:srgbClr val="00B050"/>
                </a:solidFill>
              </a:rPr>
              <a:t>A2</a:t>
            </a:r>
            <a:endParaRPr lang="en-US" sz="1800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sz="1800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sz="1800" dirty="0" smtClean="0"/>
              <a:t>G4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434766" y="2112718"/>
            <a:ext cx="609600" cy="19251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228999" y="234354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7105574" y="22401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470380" y="3353270"/>
            <a:ext cx="18473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endParaRPr lang="en-US" sz="1800" dirty="0"/>
          </a:p>
          <a:p>
            <a:pPr>
              <a:spcAft>
                <a:spcPts val="1800"/>
              </a:spcAft>
            </a:pPr>
            <a:endParaRPr lang="en-US" sz="1800" dirty="0" smtClean="0">
              <a:solidFill>
                <a:srgbClr val="00B050"/>
              </a:solidFill>
            </a:endParaRPr>
          </a:p>
          <a:p>
            <a:pPr>
              <a:spcAft>
                <a:spcPts val="1800"/>
              </a:spcAft>
            </a:pPr>
            <a:endParaRPr lang="en-US" sz="1800" dirty="0" smtClean="0"/>
          </a:p>
        </p:txBody>
      </p:sp>
      <p:cxnSp>
        <p:nvCxnSpPr>
          <p:cNvPr id="94" name="Straight Connector 93"/>
          <p:cNvCxnSpPr>
            <a:stCxn id="95" idx="6"/>
            <a:endCxn id="79" idx="1"/>
          </p:cNvCxnSpPr>
          <p:nvPr/>
        </p:nvCxnSpPr>
        <p:spPr>
          <a:xfrm>
            <a:off x="7966117" y="4022621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7874677" y="39769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6" name="Straight Connector 95"/>
          <p:cNvCxnSpPr>
            <a:stCxn id="97" idx="6"/>
            <a:endCxn id="80" idx="1"/>
          </p:cNvCxnSpPr>
          <p:nvPr/>
        </p:nvCxnSpPr>
        <p:spPr>
          <a:xfrm>
            <a:off x="7968784" y="43274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7877344" y="42817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8" name="Oval 97"/>
          <p:cNvSpPr/>
          <p:nvPr/>
        </p:nvSpPr>
        <p:spPr>
          <a:xfrm>
            <a:off x="7874677" y="3685189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09" name="Straight Connector 108"/>
          <p:cNvCxnSpPr>
            <a:endCxn id="113" idx="0"/>
          </p:cNvCxnSpPr>
          <p:nvPr/>
        </p:nvCxnSpPr>
        <p:spPr>
          <a:xfrm>
            <a:off x="7920397" y="3786318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8097399" y="36416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1" name="Rectangle 110"/>
          <p:cNvSpPr/>
          <p:nvPr/>
        </p:nvSpPr>
        <p:spPr>
          <a:xfrm>
            <a:off x="8097399" y="45560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2" name="Straight Connector 111"/>
          <p:cNvCxnSpPr>
            <a:stCxn id="113" idx="6"/>
            <a:endCxn id="111" idx="1"/>
          </p:cNvCxnSpPr>
          <p:nvPr/>
        </p:nvCxnSpPr>
        <p:spPr>
          <a:xfrm>
            <a:off x="7968784" y="46322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/>
          <p:cNvSpPr/>
          <p:nvPr/>
        </p:nvSpPr>
        <p:spPr>
          <a:xfrm>
            <a:off x="7877344" y="45865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4" name="Rectangle 113"/>
          <p:cNvSpPr/>
          <p:nvPr/>
        </p:nvSpPr>
        <p:spPr>
          <a:xfrm>
            <a:off x="8097399" y="21176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5" name="Rectangle 114"/>
          <p:cNvSpPr/>
          <p:nvPr/>
        </p:nvSpPr>
        <p:spPr>
          <a:xfrm>
            <a:off x="8097399" y="24224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16" name="Straight Connector 115"/>
          <p:cNvCxnSpPr>
            <a:stCxn id="162" idx="6"/>
          </p:cNvCxnSpPr>
          <p:nvPr/>
        </p:nvCxnSpPr>
        <p:spPr>
          <a:xfrm>
            <a:off x="7966117" y="1889021"/>
            <a:ext cx="131283" cy="1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143" idx="6"/>
            <a:endCxn id="114" idx="1"/>
          </p:cNvCxnSpPr>
          <p:nvPr/>
        </p:nvCxnSpPr>
        <p:spPr>
          <a:xfrm>
            <a:off x="7966117" y="2193821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Oval 142"/>
          <p:cNvSpPr/>
          <p:nvPr/>
        </p:nvSpPr>
        <p:spPr>
          <a:xfrm>
            <a:off x="7874677" y="21481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44" name="Straight Connector 143"/>
          <p:cNvCxnSpPr>
            <a:stCxn id="160" idx="6"/>
            <a:endCxn id="115" idx="1"/>
          </p:cNvCxnSpPr>
          <p:nvPr/>
        </p:nvCxnSpPr>
        <p:spPr>
          <a:xfrm>
            <a:off x="7968784" y="24986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val 159"/>
          <p:cNvSpPr/>
          <p:nvPr/>
        </p:nvSpPr>
        <p:spPr>
          <a:xfrm>
            <a:off x="7877344" y="24529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2" name="Oval 161"/>
          <p:cNvSpPr/>
          <p:nvPr/>
        </p:nvSpPr>
        <p:spPr>
          <a:xfrm>
            <a:off x="7874677" y="18433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3" name="Straight Connector 162"/>
          <p:cNvCxnSpPr>
            <a:endCxn id="167" idx="0"/>
          </p:cNvCxnSpPr>
          <p:nvPr/>
        </p:nvCxnSpPr>
        <p:spPr>
          <a:xfrm>
            <a:off x="7920397" y="1957518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 163"/>
          <p:cNvSpPr/>
          <p:nvPr/>
        </p:nvSpPr>
        <p:spPr>
          <a:xfrm>
            <a:off x="8097399" y="18128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5" name="Rectangle 164"/>
          <p:cNvSpPr/>
          <p:nvPr/>
        </p:nvSpPr>
        <p:spPr>
          <a:xfrm>
            <a:off x="8097399" y="2727221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66" name="Straight Connector 165"/>
          <p:cNvCxnSpPr>
            <a:stCxn id="167" idx="6"/>
            <a:endCxn id="165" idx="1"/>
          </p:cNvCxnSpPr>
          <p:nvPr/>
        </p:nvCxnSpPr>
        <p:spPr>
          <a:xfrm>
            <a:off x="7968784" y="2803421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val 166"/>
          <p:cNvSpPr/>
          <p:nvPr/>
        </p:nvSpPr>
        <p:spPr>
          <a:xfrm>
            <a:off x="7877344" y="275770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170" name="Group 169"/>
          <p:cNvGrpSpPr/>
          <p:nvPr/>
        </p:nvGrpSpPr>
        <p:grpSpPr>
          <a:xfrm>
            <a:off x="4022236" y="1648715"/>
            <a:ext cx="1290674" cy="1588532"/>
            <a:chOff x="4647856" y="1623182"/>
            <a:chExt cx="1290674" cy="1588532"/>
          </a:xfrm>
        </p:grpSpPr>
        <p:sp>
          <p:nvSpPr>
            <p:cNvPr id="171" name="Isosceles Triangle 170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2" name="Straight Connector 171"/>
            <p:cNvCxnSpPr>
              <a:endCxn id="171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" name="Oval 173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5" name="Oval 174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76" name="Straight Connector 175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Oval 177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4647856" y="16231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PU(A1)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4656623" y="2842382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PD(A1)</a:t>
              </a:r>
              <a:endParaRPr lang="en-US" sz="1800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4975122" y="2198787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A1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82" name="Straight Connector 181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3" name="Straight Connector 182"/>
          <p:cNvCxnSpPr>
            <a:stCxn id="189" idx="6"/>
            <a:endCxn id="81" idx="1"/>
          </p:cNvCxnSpPr>
          <p:nvPr/>
        </p:nvCxnSpPr>
        <p:spPr>
          <a:xfrm flipV="1">
            <a:off x="5098147" y="3413021"/>
            <a:ext cx="2999252" cy="601666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" name="Group 183"/>
          <p:cNvGrpSpPr/>
          <p:nvPr/>
        </p:nvGrpSpPr>
        <p:grpSpPr>
          <a:xfrm>
            <a:off x="4022580" y="3237601"/>
            <a:ext cx="1290674" cy="1588532"/>
            <a:chOff x="4648200" y="3212068"/>
            <a:chExt cx="1290674" cy="1588532"/>
          </a:xfrm>
        </p:grpSpPr>
        <p:sp>
          <p:nvSpPr>
            <p:cNvPr id="185" name="Isosceles Triangle 184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86" name="Straight Connector 185"/>
            <p:cNvCxnSpPr>
              <a:endCxn id="185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Oval 187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9" name="Oval 188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190" name="Straight Connector 189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Oval 191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648200" y="32120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PU(A2)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4656967" y="4431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PD(A2)</a:t>
              </a:r>
              <a:endParaRPr lang="en-US" sz="1800" dirty="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4975466" y="3787673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B050"/>
                  </a:solidFill>
                </a:rPr>
                <a:t>A2</a:t>
              </a:r>
              <a:endParaRPr lang="en-US" sz="1800" dirty="0">
                <a:solidFill>
                  <a:srgbClr val="00B050"/>
                </a:solidFill>
              </a:endParaRPr>
            </a:p>
          </p:txBody>
        </p:sp>
        <p:cxnSp>
          <p:nvCxnSpPr>
            <p:cNvPr id="196" name="Straight Connector 195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7" name="Straight Connector 196"/>
          <p:cNvCxnSpPr>
            <a:stCxn id="174" idx="4"/>
          </p:cNvCxnSpPr>
          <p:nvPr/>
        </p:nvCxnSpPr>
        <p:spPr>
          <a:xfrm flipH="1">
            <a:off x="4844908" y="2002662"/>
            <a:ext cx="1" cy="15292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flipH="1">
            <a:off x="5241779" y="2992058"/>
            <a:ext cx="2" cy="16816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>
            <a:off x="7944999" y="3717821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V="1">
            <a:off x="5245738" y="4648202"/>
            <a:ext cx="2499668" cy="1997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5571002" y="22312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5406151" y="3357175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204" name="Straight Connector 203"/>
          <p:cNvCxnSpPr>
            <a:stCxn id="92" idx="3"/>
          </p:cNvCxnSpPr>
          <p:nvPr/>
        </p:nvCxnSpPr>
        <p:spPr>
          <a:xfrm flipV="1">
            <a:off x="6754486" y="2392848"/>
            <a:ext cx="149628" cy="19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103801" y="4924166"/>
            <a:ext cx="35173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.subckt VDDPin2Pad_bl </a:t>
            </a:r>
            <a:r>
              <a:rPr lang="en-US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1 2 3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subckt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VDDBuf2Pad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_bl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2 3</a:t>
            </a:r>
            <a:endParaRPr lang="en-US" sz="16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531568" y="5571694"/>
            <a:ext cx="48750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XPinPad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VDDPin</a:t>
            </a:r>
            <a:r>
              <a:rPr lang="en-US" sz="16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VDDa</a:t>
            </a:r>
            <a:r>
              <a:rPr lang="en-US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VDDb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VDDPin2Pad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_bl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XBufPad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VDDBuf</a:t>
            </a:r>
            <a:r>
              <a:rPr lang="en-US" sz="16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VDDa</a:t>
            </a:r>
            <a:r>
              <a:rPr lang="en-US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VDDb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VDDBuf2Pad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_bl</a:t>
            </a:r>
            <a:endParaRPr lang="en-US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373486" y="2316844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9" name="Straight Connector 98"/>
          <p:cNvCxnSpPr>
            <a:endCxn id="92" idx="1"/>
          </p:cNvCxnSpPr>
          <p:nvPr/>
        </p:nvCxnSpPr>
        <p:spPr>
          <a:xfrm>
            <a:off x="6254315" y="2393044"/>
            <a:ext cx="11917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7944999" y="1262313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Pin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1" name="Rectangle 100"/>
          <p:cNvSpPr/>
          <p:nvPr/>
        </p:nvSpPr>
        <p:spPr>
          <a:xfrm flipH="1">
            <a:off x="4098435" y="1333688"/>
            <a:ext cx="1075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Buffer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272865" y="1276312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Pad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3" name="Straight Connector 102"/>
          <p:cNvCxnSpPr/>
          <p:nvPr/>
        </p:nvCxnSpPr>
        <p:spPr>
          <a:xfrm>
            <a:off x="7711722" y="2511709"/>
            <a:ext cx="247456" cy="2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175" idx="5"/>
          </p:cNvCxnSpPr>
          <p:nvPr/>
        </p:nvCxnSpPr>
        <p:spPr>
          <a:xfrm>
            <a:off x="5077461" y="2469608"/>
            <a:ext cx="2854397" cy="658678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35905" y="3467642"/>
            <a:ext cx="3814882" cy="79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[Die Supply Pads]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VDD1  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VDDa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VDD2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VDDa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VDD3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Die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Supply Pads]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254315" y="195728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VDD1</a:t>
            </a:r>
            <a:endParaRPr lang="en-US" sz="18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7" name="Straight Connector 106"/>
          <p:cNvCxnSpPr>
            <a:endCxn id="203" idx="1"/>
          </p:cNvCxnSpPr>
          <p:nvPr/>
        </p:nvCxnSpPr>
        <p:spPr>
          <a:xfrm>
            <a:off x="4829075" y="3539774"/>
            <a:ext cx="577076" cy="206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9" idx="3"/>
          </p:cNvCxnSpPr>
          <p:nvPr/>
        </p:nvCxnSpPr>
        <p:spPr>
          <a:xfrm flipV="1">
            <a:off x="6778801" y="3086401"/>
            <a:ext cx="125313" cy="1091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6397801" y="3021113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0" name="Rectangle 119"/>
          <p:cNvSpPr/>
          <p:nvPr/>
        </p:nvSpPr>
        <p:spPr>
          <a:xfrm>
            <a:off x="6278630" y="2661553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VDD2</a:t>
            </a:r>
            <a:endParaRPr lang="en-US" sz="18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21" name="Straight Connector 120"/>
          <p:cNvCxnSpPr>
            <a:stCxn id="122" idx="3"/>
          </p:cNvCxnSpPr>
          <p:nvPr/>
        </p:nvCxnSpPr>
        <p:spPr>
          <a:xfrm flipV="1">
            <a:off x="6797726" y="3692168"/>
            <a:ext cx="121046" cy="11561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/>
          <p:cNvSpPr/>
          <p:nvPr/>
        </p:nvSpPr>
        <p:spPr>
          <a:xfrm>
            <a:off x="6416726" y="3627529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3" name="Rectangle 122"/>
          <p:cNvSpPr/>
          <p:nvPr/>
        </p:nvSpPr>
        <p:spPr>
          <a:xfrm>
            <a:off x="6297555" y="3267969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VDD3</a:t>
            </a:r>
            <a:endParaRPr lang="en-US" sz="18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24" name="Straight Connector 123"/>
          <p:cNvCxnSpPr/>
          <p:nvPr/>
        </p:nvCxnSpPr>
        <p:spPr>
          <a:xfrm>
            <a:off x="6254315" y="3086401"/>
            <a:ext cx="11917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278630" y="3692168"/>
            <a:ext cx="11917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6243208" y="3631714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7" name="Oval 126"/>
          <p:cNvSpPr/>
          <p:nvPr/>
        </p:nvSpPr>
        <p:spPr>
          <a:xfrm>
            <a:off x="6856700" y="3642971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8" name="Oval 127"/>
          <p:cNvSpPr/>
          <p:nvPr/>
        </p:nvSpPr>
        <p:spPr>
          <a:xfrm>
            <a:off x="6858249" y="3052367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9" name="Oval 128"/>
          <p:cNvSpPr/>
          <p:nvPr/>
        </p:nvSpPr>
        <p:spPr>
          <a:xfrm>
            <a:off x="6230158" y="3030887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0" name="Oval 129"/>
          <p:cNvSpPr/>
          <p:nvPr/>
        </p:nvSpPr>
        <p:spPr>
          <a:xfrm>
            <a:off x="6211082" y="234282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1" name="Oval 130"/>
          <p:cNvSpPr/>
          <p:nvPr/>
        </p:nvSpPr>
        <p:spPr>
          <a:xfrm>
            <a:off x="6833323" y="2340023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6" name="TextBox 135"/>
          <p:cNvSpPr txBox="1"/>
          <p:nvPr/>
        </p:nvSpPr>
        <p:spPr>
          <a:xfrm>
            <a:off x="5550115" y="344207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6998810" y="344207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sz="1800" dirty="0" smtClean="0">
                <a:solidFill>
                  <a:srgbClr val="FF0000"/>
                </a:solidFill>
              </a:rPr>
              <a:t>3</a:t>
            </a:r>
          </a:p>
        </p:txBody>
      </p:sp>
      <p:cxnSp>
        <p:nvCxnSpPr>
          <p:cNvPr id="140" name="Straight Connector 139"/>
          <p:cNvCxnSpPr/>
          <p:nvPr/>
        </p:nvCxnSpPr>
        <p:spPr>
          <a:xfrm flipH="1" flipV="1">
            <a:off x="6041233" y="2386599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H="1" flipV="1">
            <a:off x="6041973" y="3689326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H="1" flipV="1">
            <a:off x="6819217" y="2393244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H="1" flipV="1">
            <a:off x="6653966" y="3684912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H="1" flipV="1">
            <a:off x="6779119" y="3695673"/>
            <a:ext cx="277232" cy="129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30" idx="4"/>
            <a:endCxn id="129" idx="4"/>
          </p:cNvCxnSpPr>
          <p:nvPr/>
        </p:nvCxnSpPr>
        <p:spPr>
          <a:xfrm>
            <a:off x="6256802" y="2434268"/>
            <a:ext cx="19076" cy="68805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131" idx="4"/>
            <a:endCxn id="128" idx="0"/>
          </p:cNvCxnSpPr>
          <p:nvPr/>
        </p:nvCxnSpPr>
        <p:spPr>
          <a:xfrm>
            <a:off x="6879043" y="2431463"/>
            <a:ext cx="24926" cy="620904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12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685800"/>
          </a:xfrm>
        </p:spPr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00125"/>
            <a:ext cx="7162800" cy="3876675"/>
          </a:xfrm>
        </p:spPr>
        <p:txBody>
          <a:bodyPr/>
          <a:lstStyle/>
          <a:p>
            <a:r>
              <a:rPr lang="en-US" sz="2000" dirty="0"/>
              <a:t>IBIS Interconnect Task Group</a:t>
            </a:r>
          </a:p>
          <a:p>
            <a:r>
              <a:rPr lang="en-US" sz="2000" dirty="0"/>
              <a:t>Models Represent Package and On-Die Interconnect</a:t>
            </a:r>
          </a:p>
          <a:p>
            <a:r>
              <a:rPr lang="en-US" sz="2000" dirty="0"/>
              <a:t>On Die, Package, Supply and Signal Interconnect can be </a:t>
            </a:r>
            <a:r>
              <a:rPr lang="en-US" sz="2000" dirty="0" smtClean="0"/>
              <a:t>Combined </a:t>
            </a:r>
            <a:r>
              <a:rPr lang="en-US" sz="2000" dirty="0"/>
              <a:t>or Kept Separate</a:t>
            </a:r>
          </a:p>
          <a:p>
            <a:r>
              <a:rPr lang="en-US" sz="2000" dirty="0" smtClean="0"/>
              <a:t>IBIS </a:t>
            </a:r>
            <a:r>
              <a:rPr lang="en-US" sz="2000" dirty="0"/>
              <a:t>Interconnect Model </a:t>
            </a:r>
            <a:r>
              <a:rPr lang="en-US" sz="2000" dirty="0" smtClean="0"/>
              <a:t>Terminals</a:t>
            </a:r>
          </a:p>
          <a:p>
            <a:r>
              <a:rPr lang="en-US" sz="2000" dirty="0" smtClean="0"/>
              <a:t>Examples</a:t>
            </a:r>
            <a:endParaRPr lang="en-US" sz="2000" dirty="0"/>
          </a:p>
          <a:p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578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IBIS Interconnect Task </a:t>
            </a:r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Meets Wednesdays 8AM PDT</a:t>
            </a:r>
          </a:p>
          <a:p>
            <a:r>
              <a:rPr lang="en-US" sz="1800" u="sng" dirty="0">
                <a:hlinkClick r:id="rId2"/>
              </a:rPr>
              <a:t>http://www.eda.org/ibis/interconnect_wip</a:t>
            </a:r>
            <a:r>
              <a:rPr lang="en-US" sz="1800" u="sng" dirty="0" smtClean="0">
                <a:hlinkClick r:id="rId2"/>
              </a:rPr>
              <a:t>/</a:t>
            </a:r>
            <a:endParaRPr lang="en-US" sz="1800" dirty="0" smtClean="0"/>
          </a:p>
          <a:p>
            <a:r>
              <a:rPr lang="en-US" sz="1800" dirty="0" smtClean="0"/>
              <a:t>Major </a:t>
            </a:r>
            <a:r>
              <a:rPr lang="en-US" sz="1800" dirty="0" smtClean="0"/>
              <a:t>Contributors</a:t>
            </a:r>
          </a:p>
          <a:p>
            <a:pPr lvl="1"/>
            <a:r>
              <a:rPr lang="en-US" sz="1400" dirty="0" smtClean="0"/>
              <a:t>Altera			David</a:t>
            </a:r>
            <a:r>
              <a:rPr lang="en-US" sz="1400" dirty="0"/>
              <a:t>  Banas</a:t>
            </a:r>
          </a:p>
          <a:p>
            <a:pPr lvl="1"/>
            <a:r>
              <a:rPr lang="en-US" sz="1400" dirty="0"/>
              <a:t>Cadence Design </a:t>
            </a:r>
            <a:r>
              <a:rPr lang="en-US" sz="1400" dirty="0" smtClean="0"/>
              <a:t>Systems	Bradley </a:t>
            </a:r>
            <a:r>
              <a:rPr lang="en-US" sz="1400" dirty="0"/>
              <a:t>Brim</a:t>
            </a:r>
          </a:p>
          <a:p>
            <a:pPr lvl="1"/>
            <a:r>
              <a:rPr lang="en-US" sz="1400" dirty="0"/>
              <a:t>Intel </a:t>
            </a:r>
            <a:r>
              <a:rPr lang="en-US" sz="1400" dirty="0" smtClean="0"/>
              <a:t>Corp			Michael Mirmak</a:t>
            </a:r>
            <a:r>
              <a:rPr lang="en-US" sz="1400" dirty="0"/>
              <a:t>    </a:t>
            </a:r>
            <a:r>
              <a:rPr lang="en-US" sz="1400" dirty="0" smtClean="0"/>
              <a:t>(Chair)</a:t>
            </a:r>
            <a:r>
              <a:rPr lang="en-US" sz="1400" dirty="0"/>
              <a:t>                         </a:t>
            </a:r>
          </a:p>
          <a:p>
            <a:pPr lvl="1"/>
            <a:r>
              <a:rPr lang="en-US" sz="1400" dirty="0"/>
              <a:t>Keysight </a:t>
            </a:r>
            <a:r>
              <a:rPr lang="en-US" sz="1400" dirty="0" smtClean="0"/>
              <a:t>Technologies		Radek </a:t>
            </a:r>
            <a:r>
              <a:rPr lang="en-US" sz="1400" dirty="0" err="1"/>
              <a:t>Biernacki</a:t>
            </a:r>
            <a:endParaRPr lang="en-US" sz="1400" dirty="0"/>
          </a:p>
          <a:p>
            <a:pPr lvl="1"/>
            <a:r>
              <a:rPr lang="en-US" sz="1400" dirty="0"/>
              <a:t>Mentor </a:t>
            </a:r>
            <a:r>
              <a:rPr lang="en-US" sz="1400" dirty="0" smtClean="0"/>
              <a:t>Graphics		Arpad Muranyi</a:t>
            </a:r>
            <a:endParaRPr lang="en-US" sz="1400" dirty="0"/>
          </a:p>
          <a:p>
            <a:pPr lvl="1"/>
            <a:r>
              <a:rPr lang="en-US" sz="1400" dirty="0"/>
              <a:t>Micron </a:t>
            </a:r>
            <a:r>
              <a:rPr lang="en-US" sz="1400" dirty="0" smtClean="0"/>
              <a:t>Technology		Justin Butterfield, </a:t>
            </a:r>
            <a:r>
              <a:rPr lang="en-US" sz="1400" dirty="0"/>
              <a:t>Randy </a:t>
            </a:r>
            <a:r>
              <a:rPr lang="en-US" sz="1400" dirty="0" smtClean="0"/>
              <a:t>Wolff</a:t>
            </a:r>
          </a:p>
          <a:p>
            <a:pPr lvl="1"/>
            <a:r>
              <a:rPr lang="en-US" sz="1400" dirty="0" smtClean="0"/>
              <a:t>Signal Integrity Software		Walter Katz, Mike LaBonte</a:t>
            </a:r>
          </a:p>
          <a:p>
            <a:pPr lvl="1"/>
            <a:r>
              <a:rPr lang="en-US" sz="1400" dirty="0" smtClean="0"/>
              <a:t>Synopsys</a:t>
            </a:r>
            <a:r>
              <a:rPr lang="en-US" sz="1400" dirty="0" smtClean="0"/>
              <a:t>			Rita Horner</a:t>
            </a:r>
            <a:endParaRPr lang="en-US" sz="1400" dirty="0"/>
          </a:p>
          <a:p>
            <a:pPr lvl="1"/>
            <a:r>
              <a:rPr lang="en-US" sz="1400" dirty="0" err="1"/>
              <a:t>Teraspeed</a:t>
            </a:r>
            <a:r>
              <a:rPr lang="en-US" sz="1400" dirty="0"/>
              <a:t> </a:t>
            </a:r>
            <a:r>
              <a:rPr lang="en-US" sz="1400" dirty="0" smtClean="0"/>
              <a:t>Labs		Bob Ross</a:t>
            </a:r>
            <a:endParaRPr lang="en-US" sz="1400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142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066800"/>
          </a:xfrm>
        </p:spPr>
        <p:txBody>
          <a:bodyPr/>
          <a:lstStyle/>
          <a:p>
            <a:r>
              <a:rPr lang="en-US" dirty="0" smtClean="0"/>
              <a:t>Models Represent Package and On-Die Interconnect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162800" cy="4800600"/>
          </a:xfrm>
        </p:spPr>
        <p:txBody>
          <a:bodyPr/>
          <a:lstStyle/>
          <a:p>
            <a:r>
              <a:rPr lang="en-US" dirty="0" smtClean="0"/>
              <a:t>Currently IBIS supports lumped coupled </a:t>
            </a:r>
            <a:r>
              <a:rPr lang="en-US" dirty="0" err="1" smtClean="0"/>
              <a:t>RLC</a:t>
            </a:r>
            <a:r>
              <a:rPr lang="en-US" dirty="0" smtClean="0"/>
              <a:t> models, or lossless uncoupled distributed models.</a:t>
            </a:r>
          </a:p>
          <a:p>
            <a:r>
              <a:rPr lang="en-US" dirty="0" smtClean="0"/>
              <a:t>New modeling will support broadband</a:t>
            </a:r>
            <a:r>
              <a:rPr lang="en-US" dirty="0"/>
              <a:t>, coupled, signal </a:t>
            </a:r>
            <a:r>
              <a:rPr lang="en-US" dirty="0" smtClean="0"/>
              <a:t>interconnect and </a:t>
            </a:r>
            <a:r>
              <a:rPr lang="en-US" dirty="0"/>
              <a:t>power </a:t>
            </a:r>
            <a:r>
              <a:rPr lang="en-US" dirty="0" smtClean="0"/>
              <a:t>distribution models.</a:t>
            </a:r>
            <a:endParaRPr lang="en-US" dirty="0" smtClean="0"/>
          </a:p>
          <a:p>
            <a:r>
              <a:rPr lang="en-US" dirty="0" smtClean="0"/>
              <a:t>Languages </a:t>
            </a:r>
            <a:r>
              <a:rPr lang="en-US" dirty="0" smtClean="0"/>
              <a:t>Supported</a:t>
            </a:r>
          </a:p>
          <a:p>
            <a:pPr lvl="1"/>
            <a:r>
              <a:rPr lang="en-US" dirty="0" smtClean="0"/>
              <a:t>IBIS-ISS</a:t>
            </a:r>
          </a:p>
          <a:p>
            <a:pPr lvl="2"/>
            <a:r>
              <a:rPr lang="en-US" dirty="0" smtClean="0"/>
              <a:t>IBIS </a:t>
            </a:r>
            <a:r>
              <a:rPr lang="en-US" dirty="0"/>
              <a:t>Interconnect SPICE </a:t>
            </a:r>
            <a:r>
              <a:rPr lang="en-US" dirty="0" err="1"/>
              <a:t>Subcircuit</a:t>
            </a:r>
            <a:r>
              <a:rPr lang="en-US" dirty="0"/>
              <a:t> (IBIS-ISS) Specification, Version 1.0, October 7th </a:t>
            </a:r>
            <a:r>
              <a:rPr lang="en-US" dirty="0" smtClean="0"/>
              <a:t>2011 http</a:t>
            </a:r>
            <a:r>
              <a:rPr lang="en-US" dirty="0"/>
              <a:t>://</a:t>
            </a:r>
            <a:r>
              <a:rPr lang="en-US" dirty="0" smtClean="0"/>
              <a:t>www.ibis.org/ibis-iss_ver1.0/ibis-iss_ver1_0.pdf</a:t>
            </a:r>
            <a:endParaRPr lang="en-US" dirty="0" smtClean="0"/>
          </a:p>
          <a:p>
            <a:pPr lvl="1"/>
            <a:r>
              <a:rPr lang="en-US" dirty="0" smtClean="0"/>
              <a:t>Touchstone </a:t>
            </a:r>
            <a:r>
              <a:rPr lang="en-US" baseline="30000" dirty="0" smtClean="0"/>
              <a:t>®  </a:t>
            </a:r>
          </a:p>
          <a:p>
            <a:pPr lvl="2"/>
            <a:r>
              <a:rPr lang="en-US" dirty="0"/>
              <a:t>http://</a:t>
            </a:r>
            <a:r>
              <a:rPr lang="en-US" dirty="0" smtClean="0"/>
              <a:t>www.ibis.org/touchstone_ver2.0</a:t>
            </a:r>
            <a:r>
              <a:rPr lang="en-US" dirty="0"/>
              <a:t>/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90396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676400"/>
          </a:xfrm>
        </p:spPr>
        <p:txBody>
          <a:bodyPr/>
          <a:lstStyle/>
          <a:p>
            <a:r>
              <a:rPr lang="en-US" dirty="0" smtClean="0"/>
              <a:t>On Die, Package, Supply and Signal Interconnect can be Combined or Kept Separate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162800" cy="3962400"/>
          </a:xfrm>
        </p:spPr>
        <p:txBody>
          <a:bodyPr/>
          <a:lstStyle/>
          <a:p>
            <a:r>
              <a:rPr lang="en-US" dirty="0"/>
              <a:t>Supports separate on-die and package interconnect models and combined on-die and package interconnect </a:t>
            </a:r>
            <a:r>
              <a:rPr lang="en-US" dirty="0" smtClean="0"/>
              <a:t>models</a:t>
            </a:r>
          </a:p>
          <a:p>
            <a:r>
              <a:rPr lang="en-US" dirty="0" smtClean="0"/>
              <a:t>Independent Supply and Signal Interconnect Models</a:t>
            </a:r>
          </a:p>
          <a:p>
            <a:r>
              <a:rPr lang="en-US" dirty="0" smtClean="0"/>
              <a:t>Coupled Supply and Signal Interconnect Models</a:t>
            </a:r>
          </a:p>
          <a:p>
            <a:r>
              <a:rPr lang="en-US" dirty="0" smtClean="0"/>
              <a:t>Singled Ended and Differential Interconnect Models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5550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467600" cy="914400"/>
          </a:xfrm>
        </p:spPr>
        <p:txBody>
          <a:bodyPr/>
          <a:lstStyle/>
          <a:p>
            <a:r>
              <a:rPr lang="en-US" sz="3200" dirty="0"/>
              <a:t>Similar Approach for Both IBIS and </a:t>
            </a:r>
            <a:r>
              <a:rPr lang="en-US" sz="3200" dirty="0" smtClean="0"/>
              <a:t>EBD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7162800" cy="4191000"/>
          </a:xfrm>
        </p:spPr>
        <p:txBody>
          <a:bodyPr/>
          <a:lstStyle/>
          <a:p>
            <a:r>
              <a:rPr lang="en-US" sz="2000" dirty="0"/>
              <a:t>IBIS (.ibs) Interconnect </a:t>
            </a:r>
            <a:r>
              <a:rPr lang="en-US" sz="2000" dirty="0" smtClean="0"/>
              <a:t>Model Terminals</a:t>
            </a:r>
            <a:endParaRPr lang="en-US" sz="2000" dirty="0"/>
          </a:p>
          <a:p>
            <a:pPr lvl="1"/>
            <a:r>
              <a:rPr lang="en-US" dirty="0" smtClean="0"/>
              <a:t>Pins ([Pins])</a:t>
            </a:r>
            <a:endParaRPr lang="en-US" dirty="0"/>
          </a:p>
          <a:p>
            <a:pPr lvl="1"/>
            <a:r>
              <a:rPr lang="en-US" dirty="0"/>
              <a:t>Die Pads</a:t>
            </a:r>
          </a:p>
          <a:p>
            <a:pPr lvl="1"/>
            <a:r>
              <a:rPr lang="en-US" dirty="0" smtClean="0"/>
              <a:t>Buffers</a:t>
            </a:r>
            <a:endParaRPr lang="en-US" dirty="0"/>
          </a:p>
          <a:p>
            <a:r>
              <a:rPr lang="en-US" sz="2000" dirty="0" smtClean="0"/>
              <a:t>EBD (.</a:t>
            </a:r>
            <a:r>
              <a:rPr lang="en-US" sz="2000" dirty="0" err="1" smtClean="0"/>
              <a:t>ebd</a:t>
            </a:r>
            <a:r>
              <a:rPr lang="en-US" sz="2000" dirty="0" smtClean="0"/>
              <a:t>) </a:t>
            </a:r>
            <a:r>
              <a:rPr lang="en-US" sz="2000" dirty="0"/>
              <a:t>Interconnect Model Terminals</a:t>
            </a:r>
          </a:p>
          <a:p>
            <a:pPr lvl="1"/>
            <a:r>
              <a:rPr lang="en-US" dirty="0" smtClean="0"/>
              <a:t>A similar approach will be used to update EBD (Electrical Board Description) </a:t>
            </a:r>
            <a:r>
              <a:rPr lang="en-US" dirty="0"/>
              <a:t>or </a:t>
            </a:r>
            <a:r>
              <a:rPr lang="en-US" dirty="0" err="1"/>
              <a:t>EMD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/>
              <a:t>Electrical </a:t>
            </a:r>
            <a:r>
              <a:rPr lang="en-US" dirty="0" smtClean="0"/>
              <a:t>Module Description</a:t>
            </a:r>
            <a:r>
              <a:rPr lang="en-US" dirty="0"/>
              <a:t>) </a:t>
            </a:r>
            <a:r>
              <a:rPr lang="en-US" dirty="0" smtClean="0"/>
              <a:t>to support broadband, coupled interconnect models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3616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IBIS </a:t>
            </a:r>
            <a:r>
              <a:rPr lang="en-US" sz="3200" dirty="0" smtClean="0"/>
              <a:t>Interconnect Model Terminals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7162800" cy="5181600"/>
          </a:xfrm>
        </p:spPr>
        <p:txBody>
          <a:bodyPr/>
          <a:lstStyle/>
          <a:p>
            <a:r>
              <a:rPr lang="en-US" sz="1600" dirty="0" smtClean="0"/>
              <a:t>Pins</a:t>
            </a:r>
          </a:p>
          <a:p>
            <a:pPr lvl="1"/>
            <a:r>
              <a:rPr lang="en-US" sz="1600" dirty="0" err="1" smtClean="0"/>
              <a:t>Pin_name</a:t>
            </a:r>
            <a:r>
              <a:rPr lang="en-US" sz="1600" dirty="0" smtClean="0"/>
              <a:t> (aka Pin Number)</a:t>
            </a:r>
          </a:p>
          <a:p>
            <a:pPr lvl="1"/>
            <a:r>
              <a:rPr lang="en-US" sz="1600" dirty="0" err="1" smtClean="0"/>
              <a:t>Signal_name</a:t>
            </a:r>
            <a:r>
              <a:rPr lang="en-US" sz="1600" dirty="0" smtClean="0"/>
              <a:t> (assumes </a:t>
            </a:r>
            <a:r>
              <a:rPr lang="en-US" sz="1600" dirty="0" err="1" smtClean="0"/>
              <a:t>signal_name</a:t>
            </a:r>
            <a:r>
              <a:rPr lang="en-US" sz="1600" dirty="0" smtClean="0"/>
              <a:t> pins shorted)</a:t>
            </a:r>
          </a:p>
          <a:p>
            <a:pPr lvl="1"/>
            <a:r>
              <a:rPr lang="en-US" sz="1600" dirty="0" err="1" smtClean="0"/>
              <a:t>Bus_label</a:t>
            </a:r>
            <a:r>
              <a:rPr lang="en-US" sz="1600" dirty="0" smtClean="0"/>
              <a:t> (allows sub-groups of rail</a:t>
            </a:r>
            <a:r>
              <a:rPr lang="en-US" sz="1600" dirty="0"/>
              <a:t> </a:t>
            </a:r>
            <a:r>
              <a:rPr lang="en-US" sz="1600" dirty="0" err="1"/>
              <a:t>signal_name</a:t>
            </a:r>
            <a:r>
              <a:rPr lang="en-US" sz="1600" dirty="0"/>
              <a:t> </a:t>
            </a:r>
            <a:r>
              <a:rPr lang="en-US" sz="1600" dirty="0" smtClean="0"/>
              <a:t>pins)</a:t>
            </a:r>
          </a:p>
          <a:p>
            <a:r>
              <a:rPr lang="en-US" sz="1600" dirty="0" smtClean="0"/>
              <a:t>Pads (Die/Package Interface)</a:t>
            </a:r>
            <a:endParaRPr lang="en-US" sz="1600" dirty="0"/>
          </a:p>
          <a:p>
            <a:pPr lvl="1"/>
            <a:r>
              <a:rPr lang="en-US" sz="1600" dirty="0" err="1"/>
              <a:t>Pin_name</a:t>
            </a:r>
            <a:r>
              <a:rPr lang="en-US" sz="1600" dirty="0"/>
              <a:t> (aka Pin Number</a:t>
            </a:r>
            <a:r>
              <a:rPr lang="en-US" sz="1600" dirty="0" smtClean="0"/>
              <a:t>) for I/O connections</a:t>
            </a:r>
          </a:p>
          <a:p>
            <a:pPr lvl="1"/>
            <a:r>
              <a:rPr lang="en-US" sz="1600" dirty="0" err="1" smtClean="0"/>
              <a:t>Pad_name</a:t>
            </a:r>
            <a:r>
              <a:rPr lang="en-US" sz="1600" dirty="0" smtClean="0"/>
              <a:t> for rail connections</a:t>
            </a:r>
            <a:endParaRPr lang="en-US" sz="1600" dirty="0"/>
          </a:p>
          <a:p>
            <a:pPr lvl="1"/>
            <a:r>
              <a:rPr lang="en-US" sz="1600" dirty="0" err="1"/>
              <a:t>Signal_name</a:t>
            </a:r>
            <a:r>
              <a:rPr lang="en-US" sz="1600" dirty="0"/>
              <a:t> (assumes </a:t>
            </a:r>
            <a:r>
              <a:rPr lang="en-US" sz="1600" dirty="0" err="1" smtClean="0"/>
              <a:t>signal_name</a:t>
            </a:r>
            <a:r>
              <a:rPr lang="en-US" sz="1600" dirty="0" smtClean="0"/>
              <a:t> pads shorted</a:t>
            </a:r>
            <a:r>
              <a:rPr lang="en-US" sz="1600" dirty="0"/>
              <a:t>)</a:t>
            </a:r>
          </a:p>
          <a:p>
            <a:pPr lvl="1"/>
            <a:r>
              <a:rPr lang="en-US" sz="1600" dirty="0" err="1"/>
              <a:t>Bus_label</a:t>
            </a:r>
            <a:r>
              <a:rPr lang="en-US" sz="1600" dirty="0"/>
              <a:t> (allows sub-groups of rail </a:t>
            </a:r>
            <a:r>
              <a:rPr lang="en-US" sz="1600" dirty="0" err="1"/>
              <a:t>signal_name</a:t>
            </a:r>
            <a:r>
              <a:rPr lang="en-US" sz="1600" dirty="0"/>
              <a:t> </a:t>
            </a:r>
            <a:r>
              <a:rPr lang="en-US" sz="1600" dirty="0" smtClean="0"/>
              <a:t>pads)</a:t>
            </a:r>
            <a:endParaRPr lang="en-US" sz="1600" dirty="0"/>
          </a:p>
          <a:p>
            <a:r>
              <a:rPr lang="en-US" sz="1600" dirty="0" smtClean="0"/>
              <a:t>Buffers</a:t>
            </a:r>
          </a:p>
          <a:p>
            <a:pPr lvl="1"/>
            <a:r>
              <a:rPr lang="en-US" sz="1600" dirty="0" smtClean="0"/>
              <a:t>Signal (I/O)</a:t>
            </a:r>
          </a:p>
          <a:p>
            <a:pPr lvl="1"/>
            <a:r>
              <a:rPr lang="en-US" sz="1600" dirty="0" smtClean="0"/>
              <a:t>Rails</a:t>
            </a:r>
          </a:p>
          <a:p>
            <a:pPr lvl="2"/>
            <a:r>
              <a:rPr lang="en-US" sz="1600" dirty="0" err="1"/>
              <a:t>P</a:t>
            </a:r>
            <a:r>
              <a:rPr lang="en-US" sz="1600" dirty="0" err="1" smtClean="0"/>
              <a:t>in_name</a:t>
            </a:r>
            <a:r>
              <a:rPr lang="en-US" sz="1600" dirty="0" smtClean="0"/>
              <a:t> </a:t>
            </a:r>
            <a:r>
              <a:rPr lang="en-US" sz="1600" dirty="0" smtClean="0"/>
              <a:t>and (</a:t>
            </a:r>
            <a:r>
              <a:rPr lang="en-US" sz="1600" dirty="0" err="1" smtClean="0"/>
              <a:t>puref</a:t>
            </a:r>
            <a:r>
              <a:rPr lang="en-US" sz="1600" dirty="0" smtClean="0"/>
              <a:t>/</a:t>
            </a:r>
            <a:r>
              <a:rPr lang="en-US" sz="1600" dirty="0" err="1" smtClean="0"/>
              <a:t>pdref</a:t>
            </a:r>
            <a:r>
              <a:rPr lang="en-US" sz="1600" dirty="0" smtClean="0"/>
              <a:t>/</a:t>
            </a:r>
            <a:r>
              <a:rPr lang="en-US" sz="1600" dirty="0" err="1" smtClean="0"/>
              <a:t>pcref</a:t>
            </a:r>
            <a:r>
              <a:rPr lang="en-US" sz="1600" dirty="0" smtClean="0"/>
              <a:t>/</a:t>
            </a:r>
            <a:r>
              <a:rPr lang="en-US" sz="1600" dirty="0" err="1" smtClean="0"/>
              <a:t>gcref</a:t>
            </a:r>
            <a:r>
              <a:rPr lang="en-US" sz="1600" dirty="0" smtClean="0"/>
              <a:t>)</a:t>
            </a:r>
          </a:p>
          <a:p>
            <a:pPr lvl="2"/>
            <a:r>
              <a:rPr lang="en-US" sz="1600" dirty="0" err="1" smtClean="0"/>
              <a:t>Signal_name</a:t>
            </a:r>
            <a:r>
              <a:rPr lang="en-US" sz="1600" dirty="0" smtClean="0"/>
              <a:t> (assumes </a:t>
            </a:r>
            <a:r>
              <a:rPr lang="en-US" sz="1600" dirty="0" err="1"/>
              <a:t>signal_name</a:t>
            </a:r>
            <a:r>
              <a:rPr lang="en-US" sz="1600" dirty="0"/>
              <a:t> </a:t>
            </a:r>
            <a:r>
              <a:rPr lang="en-US" sz="1600" dirty="0" smtClean="0"/>
              <a:t>terminals </a:t>
            </a:r>
            <a:r>
              <a:rPr lang="en-US" sz="1600" dirty="0"/>
              <a:t>shorted</a:t>
            </a:r>
            <a:r>
              <a:rPr lang="en-US" sz="1600" dirty="0" smtClean="0"/>
              <a:t>)</a:t>
            </a:r>
          </a:p>
          <a:p>
            <a:pPr lvl="2"/>
            <a:r>
              <a:rPr lang="en-US" sz="1600" dirty="0" err="1"/>
              <a:t>Bus_label</a:t>
            </a:r>
            <a:r>
              <a:rPr lang="en-US" sz="1600" dirty="0"/>
              <a:t> (allows sub-groups of rail </a:t>
            </a:r>
            <a:r>
              <a:rPr lang="en-US" sz="1600" dirty="0" smtClean="0"/>
              <a:t>buffer terminals)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32087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Interconnect Model Terminals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3657600"/>
          </a:xfrm>
        </p:spPr>
        <p:txBody>
          <a:bodyPr/>
          <a:lstStyle/>
          <a:p>
            <a:r>
              <a:rPr lang="en-US" sz="1800" dirty="0" smtClean="0"/>
              <a:t>&lt;Terminal Number&gt; &lt;Terminal Type&gt;  &lt;Qualifier</a:t>
            </a:r>
            <a:r>
              <a:rPr lang="en-US" sz="1800" dirty="0" smtClean="0"/>
              <a:t>&gt;</a:t>
            </a:r>
          </a:p>
          <a:p>
            <a:pPr lvl="1"/>
            <a:r>
              <a:rPr lang="en-US" sz="1400" dirty="0" smtClean="0"/>
              <a:t>X I/O </a:t>
            </a:r>
            <a:r>
              <a:rPr lang="en-US" sz="1400" dirty="0" err="1" smtClean="0"/>
              <a:t>pin_name</a:t>
            </a:r>
            <a:endParaRPr lang="en-US" sz="1400" dirty="0" smtClean="0"/>
          </a:p>
          <a:p>
            <a:pPr lvl="1"/>
            <a:r>
              <a:rPr lang="en-US" sz="1400" dirty="0" smtClean="0"/>
              <a:t>Y Supply </a:t>
            </a:r>
            <a:r>
              <a:rPr lang="en-US" sz="1400" dirty="0" err="1" smtClean="0"/>
              <a:t>pin_name</a:t>
            </a:r>
            <a:r>
              <a:rPr lang="en-US" sz="1400" dirty="0" smtClean="0"/>
              <a:t>, </a:t>
            </a:r>
            <a:r>
              <a:rPr lang="en-US" sz="1400" dirty="0" err="1" smtClean="0"/>
              <a:t>signal_name</a:t>
            </a:r>
            <a:r>
              <a:rPr lang="en-US" sz="1400" dirty="0" smtClean="0"/>
              <a:t> or </a:t>
            </a:r>
            <a:r>
              <a:rPr lang="en-US" sz="1400" dirty="0" err="1" smtClean="0"/>
              <a:t>bus_label</a:t>
            </a:r>
            <a:endParaRPr lang="en-US" sz="1400" dirty="0" smtClean="0"/>
          </a:p>
          <a:p>
            <a:pPr lvl="1"/>
            <a:r>
              <a:rPr lang="en-US" sz="1400" dirty="0" smtClean="0"/>
              <a:t>Z Supply </a:t>
            </a:r>
            <a:r>
              <a:rPr lang="en-US" sz="1400" dirty="0" err="1"/>
              <a:t>p</a:t>
            </a:r>
            <a:r>
              <a:rPr lang="en-US" sz="1400" dirty="0" err="1" smtClean="0"/>
              <a:t>ad_name</a:t>
            </a:r>
            <a:endParaRPr lang="en-US" sz="1400" dirty="0" smtClean="0"/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69220"/>
              </p:ext>
            </p:extLst>
          </p:nvPr>
        </p:nvGraphicFramePr>
        <p:xfrm>
          <a:off x="1524000" y="2743200"/>
          <a:ext cx="6184901" cy="2300287"/>
        </p:xfrm>
        <a:graphic>
          <a:graphicData uri="http://schemas.openxmlformats.org/drawingml/2006/table">
            <a:tbl>
              <a:tblPr firstRow="1" firstCol="1" bandRow="1"/>
              <a:tblGrid>
                <a:gridCol w="2083335"/>
                <a:gridCol w="1090496"/>
                <a:gridCol w="1090496"/>
                <a:gridCol w="1041667"/>
                <a:gridCol w="878907"/>
              </a:tblGrid>
              <a:tr h="2047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Terminal_Type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pin_name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signal_name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bus_label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pad_name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Buffer_I/O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Puref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Pdref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Pcref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Gcref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EXTref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Buffer_rail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Pad_I/O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Pad_rail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Z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Pin_I/O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Pin_rail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11907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Interconnect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90600"/>
            <a:ext cx="71628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[Interconnect Model]   DQ1  | IBIS-ISS Model</a:t>
            </a:r>
          </a:p>
          <a:p>
            <a:pPr marL="0" indent="0">
              <a:buNone/>
            </a:pPr>
            <a:r>
              <a:rPr lang="en-US" sz="1800" dirty="0" err="1"/>
              <a:t>File_IBIS</a:t>
            </a:r>
            <a:r>
              <a:rPr lang="en-US" sz="1800" dirty="0"/>
              <a:t>-ISS   </a:t>
            </a:r>
            <a:r>
              <a:rPr lang="en-US" sz="1800" dirty="0" err="1"/>
              <a:t>DQ.iss</a:t>
            </a:r>
            <a:r>
              <a:rPr lang="en-US" sz="1800" dirty="0"/>
              <a:t> </a:t>
            </a:r>
            <a:r>
              <a:rPr lang="en-US" sz="1800" dirty="0" err="1"/>
              <a:t>DQ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Param</a:t>
            </a:r>
            <a:r>
              <a:rPr lang="en-US" sz="1800" dirty="0"/>
              <a:t> Length </a:t>
            </a:r>
            <a:r>
              <a:rPr lang="en-US" sz="1800" dirty="0" smtClean="0"/>
              <a:t>Value .1 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Number_of_Terminals</a:t>
            </a:r>
            <a:r>
              <a:rPr lang="en-US" sz="1800" dirty="0"/>
              <a:t> </a:t>
            </a:r>
            <a:r>
              <a:rPr lang="en-US" sz="1800" dirty="0" smtClean="0"/>
              <a:t>= </a:t>
            </a:r>
            <a:r>
              <a:rPr lang="en-US" sz="1800" dirty="0" smtClean="0"/>
              <a:t>2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1 </a:t>
            </a:r>
            <a:r>
              <a:rPr lang="en-US" sz="1800" dirty="0" err="1"/>
              <a:t>Pin_I</a:t>
            </a:r>
            <a:r>
              <a:rPr lang="en-US" sz="1800" dirty="0"/>
              <a:t>/O  A1</a:t>
            </a:r>
          </a:p>
          <a:p>
            <a:pPr marL="0" indent="0">
              <a:buNone/>
            </a:pPr>
            <a:r>
              <a:rPr lang="en-US" sz="1800" dirty="0"/>
              <a:t>2 </a:t>
            </a:r>
            <a:r>
              <a:rPr lang="en-US" sz="1800" dirty="0" err="1"/>
              <a:t>Buffer_I</a:t>
            </a:r>
            <a:r>
              <a:rPr lang="en-US" sz="1800" dirty="0"/>
              <a:t>/O A1</a:t>
            </a:r>
          </a:p>
          <a:p>
            <a:pPr marL="0" indent="0">
              <a:buNone/>
            </a:pPr>
            <a:r>
              <a:rPr lang="en-US" sz="1800" dirty="0"/>
              <a:t>[End Interconnect Model]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[</a:t>
            </a:r>
            <a:r>
              <a:rPr lang="en-US" sz="1800" dirty="0"/>
              <a:t>Interconnect Model]  </a:t>
            </a:r>
            <a:r>
              <a:rPr lang="en-US" sz="1800" dirty="0" smtClean="0"/>
              <a:t> A1   | Touchstone File Shortcut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File_TS</a:t>
            </a:r>
            <a:r>
              <a:rPr lang="en-US" sz="1800" dirty="0" smtClean="0"/>
              <a:t>   A1.s2p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Number_of_Terminals</a:t>
            </a:r>
            <a:r>
              <a:rPr lang="en-US" sz="1800" dirty="0" smtClean="0"/>
              <a:t> </a:t>
            </a:r>
            <a:r>
              <a:rPr lang="en-US" sz="1800" dirty="0" smtClean="0"/>
              <a:t>= 3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1 </a:t>
            </a:r>
            <a:r>
              <a:rPr lang="en-US" sz="1800" dirty="0" err="1" smtClean="0"/>
              <a:t>Pin_I</a:t>
            </a:r>
            <a:r>
              <a:rPr lang="en-US" sz="1800" dirty="0" smtClean="0"/>
              <a:t>/O  A1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2 </a:t>
            </a:r>
            <a:r>
              <a:rPr lang="en-US" sz="1800" dirty="0" err="1" smtClean="0"/>
              <a:t>Buffer_I</a:t>
            </a:r>
            <a:r>
              <a:rPr lang="en-US" sz="1800" dirty="0" smtClean="0"/>
              <a:t>/O A1</a:t>
            </a:r>
          </a:p>
          <a:p>
            <a:pPr marL="0" indent="0">
              <a:buNone/>
            </a:pPr>
            <a:r>
              <a:rPr lang="en-US" sz="1800" dirty="0" smtClean="0"/>
              <a:t>3 </a:t>
            </a:r>
            <a:r>
              <a:rPr lang="en-US" sz="1800" dirty="0" err="1" smtClean="0"/>
              <a:t>Pin_rail</a:t>
            </a:r>
            <a:r>
              <a:rPr lang="en-US" sz="1800" dirty="0" smtClean="0"/>
              <a:t> </a:t>
            </a:r>
            <a:r>
              <a:rPr lang="en-US" sz="1800" dirty="0" err="1" smtClean="0"/>
              <a:t>signal_name</a:t>
            </a:r>
            <a:r>
              <a:rPr lang="en-US" sz="1800" dirty="0" smtClean="0"/>
              <a:t> </a:t>
            </a:r>
            <a:r>
              <a:rPr lang="en-US" sz="1800" dirty="0" err="1" smtClean="0"/>
              <a:t>VSS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[End Interconnect </a:t>
            </a:r>
            <a:r>
              <a:rPr lang="en-US" sz="1800" dirty="0"/>
              <a:t>Model</a:t>
            </a:r>
            <a:r>
              <a:rPr lang="en-US" sz="1800" dirty="0" smtClean="0"/>
              <a:t>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27308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4505</TotalTime>
  <Words>1781</Words>
  <Application>Microsoft Office PowerPoint</Application>
  <PresentationFormat>On-screen Show (4:3)</PresentationFormat>
  <Paragraphs>675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SimSun</vt:lpstr>
      <vt:lpstr>Arial</vt:lpstr>
      <vt:lpstr>Calibri</vt:lpstr>
      <vt:lpstr>Courier New</vt:lpstr>
      <vt:lpstr>Times New Roman</vt:lpstr>
      <vt:lpstr>ヒラギノ角ゴ Pro W3</vt:lpstr>
      <vt:lpstr>Blank Presentation</vt:lpstr>
      <vt:lpstr>IBIS Interconnect BIRD Update</vt:lpstr>
      <vt:lpstr>Overview</vt:lpstr>
      <vt:lpstr>IBIS Interconnect Task Group</vt:lpstr>
      <vt:lpstr>Models Represent Package and On-Die Interconnect</vt:lpstr>
      <vt:lpstr>On Die, Package, Supply and Signal Interconnect can be Combined or Kept Separate</vt:lpstr>
      <vt:lpstr>Similar Approach for Both IBIS and EBD</vt:lpstr>
      <vt:lpstr>IBIS Interconnect Model Terminals</vt:lpstr>
      <vt:lpstr>Interconnect Model Terminals</vt:lpstr>
      <vt:lpstr>Interconnect Model Examples</vt:lpstr>
      <vt:lpstr>Full Package, All Pins to All Buffers</vt:lpstr>
      <vt:lpstr>Full Package, All VDD and VSS Pins Shorted All Buffer Rail Connections Shorted on Die</vt:lpstr>
      <vt:lpstr>Crosstalk Model, Signal I/O Only</vt:lpstr>
      <vt:lpstr>Crosstalk Model, Signal I/O Only, Touchstone Model</vt:lpstr>
      <vt:lpstr>DQ1 Pin to Buffer</vt:lpstr>
      <vt:lpstr>DQ1 Pin to Pad, DQ1 Pad to Buffer</vt:lpstr>
      <vt:lpstr>VDD Pad by signal_name</vt:lpstr>
      <vt:lpstr>VDD Pad by pad_name</vt:lpstr>
      <vt:lpstr>VDD Pad by bus_label</vt:lpstr>
    </vt:vector>
  </TitlesOfParts>
  <Company>Think Marketing,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328</cp:revision>
  <cp:lastPrinted>2014-01-15T15:39:02Z</cp:lastPrinted>
  <dcterms:created xsi:type="dcterms:W3CDTF">2010-01-20T19:11:57Z</dcterms:created>
  <dcterms:modified xsi:type="dcterms:W3CDTF">2015-10-14T16:02:40Z</dcterms:modified>
</cp:coreProperties>
</file>