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9" r:id="rId3"/>
    <p:sldId id="273" r:id="rId4"/>
    <p:sldId id="271" r:id="rId5"/>
    <p:sldId id="272" r:id="rId6"/>
    <p:sldId id="270" r:id="rId7"/>
    <p:sldId id="274" r:id="rId8"/>
    <p:sldId id="278" r:id="rId9"/>
    <p:sldId id="275" r:id="rId10"/>
    <p:sldId id="276" r:id="rId11"/>
    <p:sldId id="277" r:id="rId12"/>
    <p:sldId id="280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Package Die Ports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Walter </a:t>
            </a:r>
            <a:r>
              <a:rPr lang="en-US" dirty="0" smtClean="0"/>
              <a:t>Katz</a:t>
            </a:r>
          </a:p>
          <a:p>
            <a:r>
              <a:rPr lang="en-US" smtClean="0"/>
              <a:t>IBIS Interconnect</a:t>
            </a:r>
            <a:endParaRPr lang="en-US" dirty="0" smtClean="0"/>
          </a:p>
          <a:p>
            <a:r>
              <a:rPr lang="en-US" dirty="0" smtClean="0"/>
              <a:t>10/31/12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9779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Power/GND Pins</a:t>
            </a:r>
            <a:br>
              <a:rPr lang="en-US" dirty="0" smtClean="0"/>
            </a:br>
            <a:r>
              <a:rPr lang="en-US" dirty="0" smtClean="0"/>
              <a:t>Distributed Die PDN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3352800" y="1524000"/>
            <a:ext cx="2973388" cy="639762"/>
          </a:xfrm>
        </p:spPr>
        <p:txBody>
          <a:bodyPr/>
          <a:lstStyle/>
          <a:p>
            <a:r>
              <a:rPr lang="en-US" dirty="0" smtClean="0"/>
              <a:t>.</a:t>
            </a:r>
            <a:r>
              <a:rPr lang="en-US" dirty="0" err="1" smtClean="0"/>
              <a:t>ibs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2209800" y="2209800"/>
            <a:ext cx="4040188" cy="3951288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[Pin]</a:t>
            </a:r>
          </a:p>
          <a:p>
            <a:pPr lvl="1"/>
            <a:r>
              <a:rPr lang="en-US" dirty="0" smtClean="0"/>
              <a:t>A1 DQ1 DQ</a:t>
            </a:r>
          </a:p>
          <a:p>
            <a:pPr lvl="1"/>
            <a:r>
              <a:rPr lang="en-US" dirty="0" smtClean="0"/>
              <a:t>A2 DQ2 DQ</a:t>
            </a:r>
          </a:p>
          <a:p>
            <a:pPr lvl="1"/>
            <a:r>
              <a:rPr lang="en-US" dirty="0" smtClean="0"/>
              <a:t>B1 VDD Power</a:t>
            </a:r>
          </a:p>
          <a:p>
            <a:pPr lvl="1"/>
            <a:r>
              <a:rPr lang="en-US" dirty="0" smtClean="0"/>
              <a:t>B2 </a:t>
            </a:r>
            <a:r>
              <a:rPr lang="en-US" dirty="0"/>
              <a:t>VDD Power</a:t>
            </a:r>
          </a:p>
          <a:p>
            <a:pPr lvl="1"/>
            <a:r>
              <a:rPr lang="en-US" dirty="0" smtClean="0"/>
              <a:t>B3 VSS GND</a:t>
            </a:r>
            <a:endParaRPr lang="en-US" dirty="0"/>
          </a:p>
          <a:p>
            <a:pPr lvl="1"/>
            <a:r>
              <a:rPr lang="en-US" dirty="0" smtClean="0"/>
              <a:t>B4 VSS GND</a:t>
            </a:r>
          </a:p>
          <a:p>
            <a:r>
              <a:rPr lang="en-US" dirty="0" smtClean="0"/>
              <a:t>[Die Pad]</a:t>
            </a:r>
          </a:p>
          <a:p>
            <a:pPr lvl="1"/>
            <a:r>
              <a:rPr lang="en-US" dirty="0" smtClean="0"/>
              <a:t>D1 VDD</a:t>
            </a:r>
          </a:p>
          <a:p>
            <a:pPr lvl="1"/>
            <a:r>
              <a:rPr lang="en-US" dirty="0" smtClean="0"/>
              <a:t>D2 VDD</a:t>
            </a:r>
          </a:p>
          <a:p>
            <a:pPr lvl="1"/>
            <a:r>
              <a:rPr lang="en-US" dirty="0" smtClean="0"/>
              <a:t>D3 VDD</a:t>
            </a:r>
          </a:p>
          <a:p>
            <a:pPr lvl="1"/>
            <a:r>
              <a:rPr lang="en-US" dirty="0" smtClean="0"/>
              <a:t>D4 VSS</a:t>
            </a:r>
          </a:p>
          <a:p>
            <a:pPr lvl="1"/>
            <a:r>
              <a:rPr lang="en-US" dirty="0" smtClean="0"/>
              <a:t>D5 VSS</a:t>
            </a:r>
          </a:p>
          <a:p>
            <a:pPr lvl="1"/>
            <a:r>
              <a:rPr lang="en-US" dirty="0" smtClean="0"/>
              <a:t>D6 VSS</a:t>
            </a:r>
          </a:p>
          <a:p>
            <a:r>
              <a:rPr lang="en-US" dirty="0"/>
              <a:t>[Model] DQ</a:t>
            </a:r>
          </a:p>
          <a:p>
            <a:pPr lvl="1"/>
            <a:r>
              <a:rPr lang="en-US" dirty="0" err="1"/>
              <a:t>PuRef</a:t>
            </a:r>
            <a:r>
              <a:rPr lang="en-US" dirty="0"/>
              <a:t> VDD</a:t>
            </a:r>
          </a:p>
          <a:p>
            <a:pPr lvl="1"/>
            <a:r>
              <a:rPr lang="en-US" dirty="0" err="1"/>
              <a:t>PdRef</a:t>
            </a:r>
            <a:r>
              <a:rPr lang="en-US" dirty="0"/>
              <a:t> </a:t>
            </a:r>
            <a:r>
              <a:rPr lang="en-US" dirty="0" smtClean="0"/>
              <a:t>VSS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69639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Package an On-Die Ports</a:t>
            </a:r>
            <a:br>
              <a:rPr lang="en-US" dirty="0" smtClean="0"/>
            </a:br>
            <a:r>
              <a:rPr lang="en-US" dirty="0"/>
              <a:t>Distributed Die PDN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Package PDN Model </a:t>
            </a:r>
            <a:r>
              <a:rPr lang="en-US" dirty="0" smtClean="0"/>
              <a:t>Ports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PkgPinB1</a:t>
            </a:r>
          </a:p>
          <a:p>
            <a:r>
              <a:rPr lang="en-US" dirty="0"/>
              <a:t>PkgPin.B2</a:t>
            </a:r>
          </a:p>
          <a:p>
            <a:r>
              <a:rPr lang="en-US" dirty="0"/>
              <a:t>PkgPin.B3</a:t>
            </a:r>
          </a:p>
          <a:p>
            <a:r>
              <a:rPr lang="en-US" dirty="0"/>
              <a:t>PkgPin.B4</a:t>
            </a:r>
          </a:p>
          <a:p>
            <a:r>
              <a:rPr lang="en-US" dirty="0"/>
              <a:t>PkgPad.D1</a:t>
            </a:r>
          </a:p>
          <a:p>
            <a:r>
              <a:rPr lang="en-US" dirty="0"/>
              <a:t>PkgPad.D2</a:t>
            </a:r>
          </a:p>
          <a:p>
            <a:r>
              <a:rPr lang="en-US" dirty="0"/>
              <a:t>PkgPad.D3</a:t>
            </a:r>
          </a:p>
          <a:p>
            <a:r>
              <a:rPr lang="en-US" dirty="0"/>
              <a:t>PkgPad.D4</a:t>
            </a:r>
          </a:p>
          <a:p>
            <a:r>
              <a:rPr lang="en-US" dirty="0"/>
              <a:t>PkgPad.D5</a:t>
            </a:r>
          </a:p>
          <a:p>
            <a:r>
              <a:rPr lang="en-US" dirty="0"/>
              <a:t>PkgPad.D6</a:t>
            </a:r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Die </a:t>
            </a:r>
            <a:r>
              <a:rPr lang="en-US" dirty="0"/>
              <a:t>PDN Model </a:t>
            </a:r>
            <a:r>
              <a:rPr lang="en-US" dirty="0" smtClean="0"/>
              <a:t>Ports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DiePad.D1</a:t>
            </a:r>
            <a:endParaRPr lang="en-US" dirty="0"/>
          </a:p>
          <a:p>
            <a:r>
              <a:rPr lang="en-US" dirty="0"/>
              <a:t>Die</a:t>
            </a:r>
            <a:r>
              <a:rPr lang="en-US" dirty="0" smtClean="0"/>
              <a:t>Pad.D2</a:t>
            </a:r>
            <a:endParaRPr lang="en-US" dirty="0"/>
          </a:p>
          <a:p>
            <a:r>
              <a:rPr lang="en-US" dirty="0"/>
              <a:t>Die</a:t>
            </a:r>
            <a:r>
              <a:rPr lang="en-US" dirty="0" smtClean="0"/>
              <a:t>Pad.D3</a:t>
            </a:r>
            <a:endParaRPr lang="en-US" dirty="0"/>
          </a:p>
          <a:p>
            <a:r>
              <a:rPr lang="en-US" dirty="0"/>
              <a:t>Die</a:t>
            </a:r>
            <a:r>
              <a:rPr lang="en-US" dirty="0" smtClean="0"/>
              <a:t>Pad.D4</a:t>
            </a:r>
            <a:endParaRPr lang="en-US" dirty="0"/>
          </a:p>
          <a:p>
            <a:r>
              <a:rPr lang="en-US" dirty="0"/>
              <a:t>Die</a:t>
            </a:r>
            <a:r>
              <a:rPr lang="en-US" dirty="0" smtClean="0"/>
              <a:t>Pad.D5</a:t>
            </a:r>
            <a:endParaRPr lang="en-US" dirty="0"/>
          </a:p>
          <a:p>
            <a:r>
              <a:rPr lang="en-US" dirty="0" smtClean="0"/>
              <a:t>DiePad.D6</a:t>
            </a:r>
          </a:p>
          <a:p>
            <a:r>
              <a:rPr lang="en-US" dirty="0" smtClean="0"/>
              <a:t>DiePu.DQ1</a:t>
            </a:r>
          </a:p>
          <a:p>
            <a:r>
              <a:rPr lang="en-US" dirty="0" smtClean="0"/>
              <a:t>DiePu.DQ2</a:t>
            </a:r>
          </a:p>
          <a:p>
            <a:r>
              <a:rPr lang="en-US" dirty="0" smtClean="0"/>
              <a:t>DiePd.DQ1</a:t>
            </a:r>
            <a:endParaRPr lang="en-US" dirty="0"/>
          </a:p>
          <a:p>
            <a:r>
              <a:rPr lang="en-US" dirty="0" smtClean="0"/>
              <a:t>DiePd.DQ2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41427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Only need [Die Pad] section for distributed die Power Delivery Network (PDN)</a:t>
            </a:r>
          </a:p>
          <a:p>
            <a:r>
              <a:rPr lang="en-US" dirty="0" smtClean="0"/>
              <a:t>Implicit naming conventions allow package models independent of die and on-die models independent of package</a:t>
            </a:r>
          </a:p>
          <a:p>
            <a:r>
              <a:rPr lang="en-US" dirty="0" smtClean="0"/>
              <a:t>Can be extended to allow different wire bond models dependent on die used in package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79182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Defining Ports of Package and On-Die Interconnect Models</a:t>
            </a:r>
          </a:p>
          <a:p>
            <a:pPr lvl="1"/>
            <a:r>
              <a:rPr lang="en-US" dirty="0" smtClean="0"/>
              <a:t>Minimal change to legacy IBIS files</a:t>
            </a:r>
          </a:p>
          <a:p>
            <a:pPr lvl="1"/>
            <a:r>
              <a:rPr lang="en-US" dirty="0" smtClean="0"/>
              <a:t>On-Die models are </a:t>
            </a:r>
          </a:p>
          <a:p>
            <a:pPr lvl="2"/>
            <a:r>
              <a:rPr lang="en-US" dirty="0" smtClean="0"/>
              <a:t>dependent on die only</a:t>
            </a:r>
          </a:p>
          <a:p>
            <a:pPr lvl="2"/>
            <a:r>
              <a:rPr lang="en-US" dirty="0" smtClean="0"/>
              <a:t>independent of package</a:t>
            </a:r>
          </a:p>
          <a:p>
            <a:pPr lvl="1"/>
            <a:r>
              <a:rPr lang="en-US" dirty="0" smtClean="0"/>
              <a:t>Package models are </a:t>
            </a:r>
          </a:p>
          <a:p>
            <a:pPr lvl="2"/>
            <a:r>
              <a:rPr lang="en-US" dirty="0"/>
              <a:t>dependent on package </a:t>
            </a:r>
            <a:r>
              <a:rPr lang="en-US" dirty="0" smtClean="0"/>
              <a:t>only</a:t>
            </a:r>
            <a:endParaRPr lang="en-US" dirty="0"/>
          </a:p>
          <a:p>
            <a:pPr lvl="2"/>
            <a:r>
              <a:rPr lang="en-US" dirty="0"/>
              <a:t>independent of </a:t>
            </a:r>
            <a:r>
              <a:rPr lang="en-US" dirty="0" smtClean="0"/>
              <a:t>die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24560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154362"/>
          </a:xfrm>
        </p:spPr>
        <p:txBody>
          <a:bodyPr>
            <a:normAutofit/>
          </a:bodyPr>
          <a:lstStyle/>
          <a:p>
            <a:r>
              <a:rPr lang="en-US" dirty="0" smtClean="0"/>
              <a:t>Die “Buffer” Ports</a:t>
            </a:r>
            <a:br>
              <a:rPr lang="en-US" dirty="0" smtClean="0"/>
            </a:br>
            <a:r>
              <a:rPr lang="en-US" dirty="0" smtClean="0"/>
              <a:t>DieBuf.DQ1</a:t>
            </a:r>
            <a:br>
              <a:rPr lang="en-US" dirty="0" smtClean="0"/>
            </a:br>
            <a:r>
              <a:rPr lang="en-US" dirty="0" smtClean="0"/>
              <a:t>DiePu.DQ1</a:t>
            </a:r>
            <a:br>
              <a:rPr lang="en-US" dirty="0" smtClean="0"/>
            </a:br>
            <a:r>
              <a:rPr lang="en-US" dirty="0" smtClean="0"/>
              <a:t>DiePd.DQ1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362276" y="5257800"/>
            <a:ext cx="4136100" cy="609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Sun 24"/>
          <p:cNvSpPr/>
          <p:nvPr/>
        </p:nvSpPr>
        <p:spPr>
          <a:xfrm>
            <a:off x="1981314" y="4193426"/>
            <a:ext cx="152400" cy="98258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2286076" y="4038600"/>
            <a:ext cx="47665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Indicates  XYZ of Die Buffer Port of On-Die Model</a:t>
            </a:r>
            <a:endParaRPr lang="en-US" dirty="0"/>
          </a:p>
        </p:txBody>
      </p:sp>
      <p:sp>
        <p:nvSpPr>
          <p:cNvPr id="23" name="Sun 22"/>
          <p:cNvSpPr/>
          <p:nvPr/>
        </p:nvSpPr>
        <p:spPr>
          <a:xfrm>
            <a:off x="4880887" y="5464342"/>
            <a:ext cx="152400" cy="98258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8249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Die “Pad” Types / Ports</a:t>
            </a:r>
            <a:br>
              <a:rPr lang="en-US" dirty="0" smtClean="0"/>
            </a:br>
            <a:r>
              <a:rPr lang="en-US" dirty="0" smtClean="0"/>
              <a:t>DiePad.DQ1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048000" y="2668642"/>
            <a:ext cx="4322100" cy="609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032315" y="4279050"/>
            <a:ext cx="4490185" cy="609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3429000" y="3278242"/>
            <a:ext cx="76200" cy="76200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3331500" y="4202850"/>
            <a:ext cx="685800" cy="7620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4017300" y="2788776"/>
            <a:ext cx="25322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Bump Pad (e.g. Flip Chip)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4019528" y="4399184"/>
            <a:ext cx="30680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Bondwire</a:t>
            </a:r>
            <a:r>
              <a:rPr lang="en-US" dirty="0" smtClean="0"/>
              <a:t> Pad (e.g. Wire Bond)</a:t>
            </a:r>
            <a:endParaRPr lang="en-US" dirty="0"/>
          </a:p>
        </p:txBody>
      </p:sp>
      <p:sp>
        <p:nvSpPr>
          <p:cNvPr id="22" name="Sun 21"/>
          <p:cNvSpPr/>
          <p:nvPr/>
        </p:nvSpPr>
        <p:spPr>
          <a:xfrm>
            <a:off x="3390900" y="3354442"/>
            <a:ext cx="152400" cy="98258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Sun 22"/>
          <p:cNvSpPr/>
          <p:nvPr/>
        </p:nvSpPr>
        <p:spPr>
          <a:xfrm>
            <a:off x="3598200" y="4101584"/>
            <a:ext cx="152400" cy="98258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Sun 24"/>
          <p:cNvSpPr/>
          <p:nvPr/>
        </p:nvSpPr>
        <p:spPr>
          <a:xfrm>
            <a:off x="2411166" y="1893972"/>
            <a:ext cx="152400" cy="98258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2715928" y="1739146"/>
            <a:ext cx="45372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Indicates  XYZ of </a:t>
            </a:r>
            <a:r>
              <a:rPr lang="en-US" dirty="0"/>
              <a:t>Die </a:t>
            </a:r>
            <a:r>
              <a:rPr lang="en-US" dirty="0" smtClean="0"/>
              <a:t>Pad Port </a:t>
            </a:r>
            <a:r>
              <a:rPr lang="en-US" dirty="0"/>
              <a:t>of On-Die Model</a:t>
            </a:r>
          </a:p>
        </p:txBody>
      </p:sp>
    </p:spTree>
    <p:extLst>
      <p:ext uri="{BB962C8B-B14F-4D97-AF65-F5344CB8AC3E}">
        <p14:creationId xmlns:p14="http://schemas.microsoft.com/office/powerpoint/2010/main" val="35561021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Package “Pad” Types / Ports</a:t>
            </a:r>
            <a:br>
              <a:rPr lang="en-US" dirty="0" smtClean="0"/>
            </a:br>
            <a:r>
              <a:rPr lang="en-US" dirty="0" smtClean="0"/>
              <a:t>PkgPad.A1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505200" y="2487767"/>
            <a:ext cx="4136100" cy="609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696903" y="4783336"/>
            <a:ext cx="3628546" cy="609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3838476" y="3076093"/>
            <a:ext cx="76200" cy="76200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3996088" y="4707136"/>
            <a:ext cx="685800" cy="7620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4153663" y="3430661"/>
            <a:ext cx="25322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Bump Pad (e.g. Flip Chip)</a:t>
            </a:r>
            <a:endParaRPr lang="en-US" dirty="0"/>
          </a:p>
        </p:txBody>
      </p:sp>
      <p:sp>
        <p:nvSpPr>
          <p:cNvPr id="22" name="Sun 21"/>
          <p:cNvSpPr/>
          <p:nvPr/>
        </p:nvSpPr>
        <p:spPr>
          <a:xfrm>
            <a:off x="3810000" y="3168134"/>
            <a:ext cx="152400" cy="98258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Sun 24"/>
          <p:cNvSpPr/>
          <p:nvPr/>
        </p:nvSpPr>
        <p:spPr>
          <a:xfrm>
            <a:off x="2438438" y="1755026"/>
            <a:ext cx="152400" cy="98258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2743200" y="1600200"/>
            <a:ext cx="42730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Indicates  XYZ of Pad Port of Package Model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1249323" y="3310527"/>
            <a:ext cx="6400800" cy="609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3838476" y="3228493"/>
            <a:ext cx="76200" cy="82034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1138588" y="5544735"/>
            <a:ext cx="6400800" cy="609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2789722" y="5468535"/>
            <a:ext cx="685800" cy="7620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4083478" y="5664869"/>
            <a:ext cx="30680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Bondwire</a:t>
            </a:r>
            <a:r>
              <a:rPr lang="en-US" dirty="0" smtClean="0"/>
              <a:t> Pad (e.g. Wire Bond)</a:t>
            </a:r>
            <a:endParaRPr lang="en-US" dirty="0"/>
          </a:p>
        </p:txBody>
      </p:sp>
      <p:sp>
        <p:nvSpPr>
          <p:cNvPr id="24" name="Sun 23"/>
          <p:cNvSpPr/>
          <p:nvPr/>
        </p:nvSpPr>
        <p:spPr>
          <a:xfrm>
            <a:off x="4306949" y="4608878"/>
            <a:ext cx="152400" cy="98258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reeform 3"/>
          <p:cNvSpPr/>
          <p:nvPr/>
        </p:nvSpPr>
        <p:spPr>
          <a:xfrm>
            <a:off x="3128211" y="4180922"/>
            <a:ext cx="1241658" cy="1287613"/>
          </a:xfrm>
          <a:custGeom>
            <a:avLst/>
            <a:gdLst>
              <a:gd name="connsiteX0" fmla="*/ 0 w 1241658"/>
              <a:gd name="connsiteY0" fmla="*/ 1209225 h 1209225"/>
              <a:gd name="connsiteX1" fmla="*/ 413886 w 1241658"/>
              <a:gd name="connsiteY1" fmla="*/ 15693 h 1209225"/>
              <a:gd name="connsiteX2" fmla="*/ 1241658 w 1241658"/>
              <a:gd name="connsiteY2" fmla="*/ 525832 h 1209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41658" h="1209225">
                <a:moveTo>
                  <a:pt x="0" y="1209225"/>
                </a:moveTo>
                <a:cubicBezTo>
                  <a:pt x="103471" y="669408"/>
                  <a:pt x="206943" y="129592"/>
                  <a:pt x="413886" y="15693"/>
                </a:cubicBezTo>
                <a:cubicBezTo>
                  <a:pt x="620829" y="-98206"/>
                  <a:pt x="1111717" y="442413"/>
                  <a:pt x="1241658" y="525832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2511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Package “Pin” Types / Ports</a:t>
            </a:r>
            <a:br>
              <a:rPr lang="en-US" dirty="0" smtClean="0"/>
            </a:br>
            <a:r>
              <a:rPr lang="en-US" dirty="0" smtClean="0"/>
              <a:t>PkgPin.A1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219200" y="2971800"/>
            <a:ext cx="6400800" cy="609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224815" y="4267200"/>
            <a:ext cx="6400800" cy="609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219200" y="1556084"/>
            <a:ext cx="6400800" cy="609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640305" y="2197749"/>
            <a:ext cx="45719" cy="60960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1600200" y="3581400"/>
            <a:ext cx="76200" cy="76200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524000" y="4876800"/>
            <a:ext cx="685800" cy="7620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228023" y="5398168"/>
            <a:ext cx="6400800" cy="609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114926" y="5410200"/>
            <a:ext cx="126733" cy="60960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4077224" y="1676218"/>
            <a:ext cx="14647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Pin (e.g. PGA)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4152861" y="3091934"/>
            <a:ext cx="1512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Ball (e.g. BGA)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4169705" y="4387334"/>
            <a:ext cx="1565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Pad (e.g. SMD)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4169705" y="5530334"/>
            <a:ext cx="23008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Side (e.g. Stacked SOL)</a:t>
            </a:r>
            <a:endParaRPr lang="en-US" dirty="0"/>
          </a:p>
        </p:txBody>
      </p:sp>
      <p:sp>
        <p:nvSpPr>
          <p:cNvPr id="21" name="Sun 20"/>
          <p:cNvSpPr/>
          <p:nvPr/>
        </p:nvSpPr>
        <p:spPr>
          <a:xfrm>
            <a:off x="1569719" y="2323097"/>
            <a:ext cx="152400" cy="98258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Sun 21"/>
          <p:cNvSpPr/>
          <p:nvPr/>
        </p:nvSpPr>
        <p:spPr>
          <a:xfrm>
            <a:off x="1562100" y="3645568"/>
            <a:ext cx="152400" cy="98258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Sun 22"/>
          <p:cNvSpPr/>
          <p:nvPr/>
        </p:nvSpPr>
        <p:spPr>
          <a:xfrm>
            <a:off x="1799924" y="4953000"/>
            <a:ext cx="152400" cy="98258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Sun 23"/>
          <p:cNvSpPr/>
          <p:nvPr/>
        </p:nvSpPr>
        <p:spPr>
          <a:xfrm>
            <a:off x="962526" y="5665871"/>
            <a:ext cx="152400" cy="98258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Sun 24"/>
          <p:cNvSpPr/>
          <p:nvPr/>
        </p:nvSpPr>
        <p:spPr>
          <a:xfrm>
            <a:off x="2905225" y="2472709"/>
            <a:ext cx="152400" cy="98258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3209987" y="2317883"/>
            <a:ext cx="4220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Indicates  XYZ of Pin Port of Package Model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96534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Implicit Port Names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[Pin]</a:t>
            </a:r>
          </a:p>
          <a:p>
            <a:pPr lvl="1"/>
            <a:r>
              <a:rPr lang="en-US" dirty="0" smtClean="0"/>
              <a:t>A1 DQ1 DQ</a:t>
            </a:r>
          </a:p>
          <a:p>
            <a:r>
              <a:rPr lang="en-US" dirty="0" smtClean="0"/>
              <a:t>On-Die Model</a:t>
            </a:r>
          </a:p>
          <a:p>
            <a:pPr lvl="1"/>
            <a:r>
              <a:rPr lang="en-US" dirty="0" smtClean="0"/>
              <a:t>DieBuf.DQ1</a:t>
            </a:r>
          </a:p>
          <a:p>
            <a:pPr lvl="1"/>
            <a:r>
              <a:rPr lang="en-US" dirty="0" smtClean="0"/>
              <a:t>DiePad.DQ1</a:t>
            </a:r>
          </a:p>
          <a:p>
            <a:r>
              <a:rPr lang="en-US" dirty="0" smtClean="0"/>
              <a:t>Package Model</a:t>
            </a:r>
          </a:p>
          <a:p>
            <a:pPr lvl="1"/>
            <a:r>
              <a:rPr lang="en-US" dirty="0" smtClean="0"/>
              <a:t>PkgPad.A1</a:t>
            </a:r>
          </a:p>
          <a:p>
            <a:pPr lvl="1"/>
            <a:r>
              <a:rPr lang="en-US" dirty="0"/>
              <a:t>PkgPin.A1</a:t>
            </a:r>
          </a:p>
        </p:txBody>
      </p:sp>
    </p:spTree>
    <p:extLst>
      <p:ext uri="{BB962C8B-B14F-4D97-AF65-F5344CB8AC3E}">
        <p14:creationId xmlns:p14="http://schemas.microsoft.com/office/powerpoint/2010/main" val="8292518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Signal Interconnect Models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r>
              <a:rPr lang="en-US" dirty="0" err="1" smtClean="0"/>
              <a:t>ibs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/>
              <a:t>[Pin]</a:t>
            </a:r>
          </a:p>
          <a:p>
            <a:pPr lvl="1"/>
            <a:r>
              <a:rPr lang="en-US" dirty="0" smtClean="0"/>
              <a:t>A1 DQ1 DQ</a:t>
            </a:r>
          </a:p>
          <a:p>
            <a:pPr lvl="1"/>
            <a:r>
              <a:rPr lang="en-US" dirty="0" smtClean="0"/>
              <a:t>A2 DQ2 DQ</a:t>
            </a:r>
          </a:p>
          <a:p>
            <a:pPr lvl="1"/>
            <a:r>
              <a:rPr lang="en-US" dirty="0" smtClean="0"/>
              <a:t>B1 VDD Power</a:t>
            </a:r>
          </a:p>
          <a:p>
            <a:pPr lvl="1"/>
            <a:r>
              <a:rPr lang="en-US" dirty="0" smtClean="0"/>
              <a:t>B2 </a:t>
            </a:r>
            <a:r>
              <a:rPr lang="en-US" dirty="0"/>
              <a:t>VDD Power</a:t>
            </a:r>
          </a:p>
          <a:p>
            <a:pPr lvl="1"/>
            <a:r>
              <a:rPr lang="en-US" dirty="0" smtClean="0"/>
              <a:t>B3 VSS GND</a:t>
            </a:r>
            <a:endParaRPr lang="en-US" dirty="0"/>
          </a:p>
          <a:p>
            <a:pPr lvl="1"/>
            <a:r>
              <a:rPr lang="en-US" dirty="0" smtClean="0"/>
              <a:t>B4 VSS GND</a:t>
            </a:r>
          </a:p>
          <a:p>
            <a:r>
              <a:rPr lang="en-US" dirty="0" smtClean="0"/>
              <a:t>[</a:t>
            </a:r>
            <a:r>
              <a:rPr lang="en-US" dirty="0"/>
              <a:t>Model] DQ</a:t>
            </a:r>
          </a:p>
          <a:p>
            <a:pPr lvl="1"/>
            <a:r>
              <a:rPr lang="en-US" dirty="0" err="1"/>
              <a:t>PuRef</a:t>
            </a:r>
            <a:r>
              <a:rPr lang="en-US" dirty="0"/>
              <a:t> VDD</a:t>
            </a:r>
          </a:p>
          <a:p>
            <a:pPr lvl="1"/>
            <a:r>
              <a:rPr lang="en-US" dirty="0" err="1"/>
              <a:t>PdRef</a:t>
            </a:r>
            <a:r>
              <a:rPr lang="en-US" dirty="0"/>
              <a:t> </a:t>
            </a:r>
            <a:r>
              <a:rPr lang="en-US" dirty="0" smtClean="0"/>
              <a:t>VSS</a:t>
            </a:r>
            <a:endParaRPr lang="en-US" dirty="0"/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Models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29001" y="2174875"/>
            <a:ext cx="5257800" cy="3951288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Package</a:t>
            </a:r>
          </a:p>
          <a:p>
            <a:pPr lvl="1"/>
            <a:r>
              <a:rPr lang="en-US" dirty="0" smtClean="0"/>
              <a:t>.subckt A1 PkgPin.A1</a:t>
            </a:r>
            <a:r>
              <a:rPr lang="en-US" dirty="0"/>
              <a:t> </a:t>
            </a:r>
            <a:r>
              <a:rPr lang="en-US" dirty="0" smtClean="0"/>
              <a:t>PkgPad.A1</a:t>
            </a:r>
            <a:endParaRPr lang="en-US" dirty="0"/>
          </a:p>
          <a:p>
            <a:pPr lvl="1"/>
            <a:r>
              <a:rPr lang="en-US" dirty="0"/>
              <a:t>.subckt </a:t>
            </a:r>
            <a:r>
              <a:rPr lang="en-US" dirty="0" smtClean="0"/>
              <a:t>A2 PkgPin.A2 PkgPad.A2</a:t>
            </a:r>
            <a:endParaRPr lang="en-US" dirty="0"/>
          </a:p>
          <a:p>
            <a:r>
              <a:rPr lang="en-US" dirty="0" smtClean="0"/>
              <a:t>On-Die</a:t>
            </a:r>
            <a:endParaRPr lang="en-US" dirty="0"/>
          </a:p>
          <a:p>
            <a:pPr lvl="1"/>
            <a:r>
              <a:rPr lang="en-US" dirty="0" smtClean="0"/>
              <a:t>.subckt DQ1 DiePad.DQ1 DieBuf.DQ1</a:t>
            </a:r>
          </a:p>
          <a:p>
            <a:pPr lvl="1"/>
            <a:r>
              <a:rPr lang="en-US" dirty="0"/>
              <a:t>.subckt </a:t>
            </a:r>
            <a:r>
              <a:rPr lang="en-US" dirty="0" smtClean="0"/>
              <a:t>DQ2 DiePad.DQ2 DieBuf.DQ2</a:t>
            </a:r>
          </a:p>
          <a:p>
            <a:r>
              <a:rPr lang="en-US" dirty="0" smtClean="0"/>
              <a:t>Combined</a:t>
            </a:r>
          </a:p>
          <a:p>
            <a:pPr lvl="1"/>
            <a:r>
              <a:rPr lang="en-US" dirty="0"/>
              <a:t>.subckt </a:t>
            </a:r>
            <a:r>
              <a:rPr lang="en-US" dirty="0" smtClean="0"/>
              <a:t>A1DQ1 </a:t>
            </a:r>
            <a:r>
              <a:rPr lang="en-US" dirty="0"/>
              <a:t>PkgPin.A1 DieBuf.DQ1</a:t>
            </a:r>
          </a:p>
          <a:p>
            <a:pPr lvl="1"/>
            <a:r>
              <a:rPr lang="en-US" dirty="0" smtClean="0"/>
              <a:t>X1 PkgPin.A1 die A1</a:t>
            </a:r>
          </a:p>
          <a:p>
            <a:pPr lvl="1"/>
            <a:r>
              <a:rPr lang="en-US" dirty="0" smtClean="0"/>
              <a:t>X2 </a:t>
            </a:r>
            <a:r>
              <a:rPr lang="en-US" dirty="0"/>
              <a:t>PkgPin.A1 die </a:t>
            </a:r>
            <a:r>
              <a:rPr lang="en-US" dirty="0" smtClean="0"/>
              <a:t>DieBuf.DQ1 DQ1</a:t>
            </a:r>
          </a:p>
          <a:p>
            <a:pPr lvl="1"/>
            <a:r>
              <a:rPr lang="en-US" dirty="0" smtClean="0"/>
              <a:t>.ends </a:t>
            </a:r>
            <a:r>
              <a:rPr lang="en-US" dirty="0"/>
              <a:t>A1DQ1 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35425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Power/GND Pins Legacy IBIS</a:t>
            </a:r>
            <a:br>
              <a:rPr lang="en-US" dirty="0" smtClean="0"/>
            </a:br>
            <a:r>
              <a:rPr lang="en-US" dirty="0" smtClean="0"/>
              <a:t>No Distributed Die PDN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r>
              <a:rPr lang="en-US" dirty="0" err="1" smtClean="0"/>
              <a:t>ibs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/>
              <a:t>[Pin]</a:t>
            </a:r>
          </a:p>
          <a:p>
            <a:pPr lvl="1"/>
            <a:r>
              <a:rPr lang="en-US" dirty="0" smtClean="0"/>
              <a:t>B1 VDD Power</a:t>
            </a:r>
          </a:p>
          <a:p>
            <a:pPr lvl="1"/>
            <a:r>
              <a:rPr lang="en-US" dirty="0" smtClean="0"/>
              <a:t>B2 </a:t>
            </a:r>
            <a:r>
              <a:rPr lang="en-US" dirty="0"/>
              <a:t>VDD Power</a:t>
            </a:r>
          </a:p>
          <a:p>
            <a:pPr lvl="1"/>
            <a:r>
              <a:rPr lang="en-US" dirty="0" smtClean="0"/>
              <a:t>B3 VSS GND</a:t>
            </a:r>
            <a:endParaRPr lang="en-US" dirty="0"/>
          </a:p>
          <a:p>
            <a:pPr lvl="1"/>
            <a:r>
              <a:rPr lang="en-US" dirty="0" smtClean="0"/>
              <a:t>B4 VSS GND</a:t>
            </a:r>
          </a:p>
          <a:p>
            <a:r>
              <a:rPr lang="en-US" dirty="0"/>
              <a:t>[Model] DQ</a:t>
            </a:r>
          </a:p>
          <a:p>
            <a:pPr lvl="1"/>
            <a:r>
              <a:rPr lang="en-US" dirty="0" err="1"/>
              <a:t>PuRef</a:t>
            </a:r>
            <a:r>
              <a:rPr lang="en-US" dirty="0"/>
              <a:t> VDD</a:t>
            </a:r>
          </a:p>
          <a:p>
            <a:pPr lvl="1"/>
            <a:r>
              <a:rPr lang="en-US" dirty="0" err="1"/>
              <a:t>PdRef</a:t>
            </a:r>
            <a:r>
              <a:rPr lang="en-US" dirty="0"/>
              <a:t> VSS</a:t>
            </a:r>
          </a:p>
          <a:p>
            <a:pPr lvl="1"/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Package Model </a:t>
            </a:r>
            <a:r>
              <a:rPr lang="en-US" dirty="0" smtClean="0"/>
              <a:t>Ports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PkgPin.B1</a:t>
            </a:r>
          </a:p>
          <a:p>
            <a:r>
              <a:rPr lang="en-US" dirty="0"/>
              <a:t>PkgPin.B2</a:t>
            </a:r>
          </a:p>
          <a:p>
            <a:r>
              <a:rPr lang="en-US" dirty="0" smtClean="0"/>
              <a:t>PkgPin.B3</a:t>
            </a:r>
            <a:endParaRPr lang="en-US" dirty="0"/>
          </a:p>
          <a:p>
            <a:r>
              <a:rPr lang="en-US" dirty="0" smtClean="0"/>
              <a:t>PkgPin.B4</a:t>
            </a:r>
          </a:p>
          <a:p>
            <a:r>
              <a:rPr lang="en-US" dirty="0" err="1" smtClean="0"/>
              <a:t>PkgPad.VDD</a:t>
            </a:r>
            <a:endParaRPr lang="en-US" dirty="0"/>
          </a:p>
          <a:p>
            <a:r>
              <a:rPr lang="en-US" dirty="0" smtClean="0"/>
              <a:t>PkgPad.VSS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49043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376</TotalTime>
  <Words>418</Words>
  <Application>Microsoft Office PowerPoint</Application>
  <PresentationFormat>On-screen Show (4:3)</PresentationFormat>
  <Paragraphs>127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Package Die Ports</vt:lpstr>
      <vt:lpstr>Overview</vt:lpstr>
      <vt:lpstr>Die “Buffer” Ports DieBuf.DQ1 DiePu.DQ1 DiePd.DQ1</vt:lpstr>
      <vt:lpstr>Die “Pad” Types / Ports DiePad.DQ1</vt:lpstr>
      <vt:lpstr>Package “Pad” Types / Ports PkgPad.A1</vt:lpstr>
      <vt:lpstr>Package “Pin” Types / Ports PkgPin.A1</vt:lpstr>
      <vt:lpstr>Implicit Port Names</vt:lpstr>
      <vt:lpstr>Signal Interconnect Models</vt:lpstr>
      <vt:lpstr>Power/GND Pins Legacy IBIS No Distributed Die PDN</vt:lpstr>
      <vt:lpstr>Power/GND Pins Distributed Die PDN</vt:lpstr>
      <vt:lpstr>Package an On-Die Ports Distributed Die PDN</vt:lpstr>
      <vt:lpstr>Conclusions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Pin Die</dc:title>
  <dc:creator>wkatz</dc:creator>
  <cp:lastModifiedBy>wkatz</cp:lastModifiedBy>
  <cp:revision>28</cp:revision>
  <dcterms:created xsi:type="dcterms:W3CDTF">2006-08-16T00:00:00Z</dcterms:created>
  <dcterms:modified xsi:type="dcterms:W3CDTF">2012-11-13T13:51:59Z</dcterms:modified>
</cp:coreProperties>
</file>