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65" r:id="rId4"/>
    <p:sldId id="258" r:id="rId5"/>
    <p:sldId id="266" r:id="rId6"/>
    <p:sldId id="270" r:id="rId7"/>
    <p:sldId id="260" r:id="rId8"/>
    <p:sldId id="267" r:id="rId9"/>
    <p:sldId id="268" r:id="rId10"/>
    <p:sldId id="269" r:id="rId11"/>
    <p:sldId id="264" r:id="rId12"/>
    <p:sldId id="271" r:id="rId13"/>
    <p:sldId id="27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Mike LaBonte" initials="ML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944" y="-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4F5EB1-9F0C-478B-A25E-002C05650754}" type="datetimeFigureOut">
              <a:rPr lang="en-US" smtClean="0"/>
              <a:t>9/30/2015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0BFAB-76F5-45E8-B907-A63597B51DE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6935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152A1D-358C-4C24-A59D-A417F2419999}" type="datetime1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38582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9879-57BE-49AD-82BB-9004217F6183}" type="datetime1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433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8FFE7-C01C-436C-B9CA-2CCAA54B7D7D}" type="datetime1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1557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74A83C-F5E8-454C-9A96-85A76090DC6B}" type="datetime1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326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2FA044-7D94-4656-A159-4BA46BB8A16D}" type="datetime1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70954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A49250-A2C2-445C-AE1D-32BFC3F13200}" type="datetime1">
              <a:rPr lang="en-US" smtClean="0"/>
              <a:t>9/30/2015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63463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3E9AC3-1BE6-4142-938F-37376AAC3065}" type="datetime1">
              <a:rPr lang="en-US" smtClean="0"/>
              <a:t>9/30/2015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742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4F9D0-2545-435E-BDEA-F1EE65D91C9F}" type="datetime1">
              <a:rPr lang="en-US" smtClean="0"/>
              <a:t>9/30/2015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101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1A098-596E-459A-B9DF-FE7E883DF0A2}" type="datetime1">
              <a:rPr lang="en-US" smtClean="0"/>
              <a:t>9/30/2015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1535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3178D2-9540-49CE-9D12-0475CC2C0D4E}" type="datetime1">
              <a:rPr lang="en-US" smtClean="0"/>
              <a:t>9/30/2015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1536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920364-1C64-40F0-826B-5F5AB6CA3F3C}" type="datetime1">
              <a:rPr lang="en-US" smtClean="0"/>
              <a:t>9/30/2015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7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7B0EDA-2E55-44FC-AF61-B3715B7D5667}" type="datetime1">
              <a:rPr lang="en-US" smtClean="0"/>
              <a:t>9/30/2015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F1F00-4B14-4AA8-88FA-67342D483B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90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Interconnect Terminal Mapping Figures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30 Sep 2015</a:t>
            </a:r>
            <a:endParaRPr lang="en-US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73390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Rectangle 31"/>
          <p:cNvSpPr/>
          <p:nvPr/>
        </p:nvSpPr>
        <p:spPr>
          <a:xfrm>
            <a:off x="5383941" y="2286000"/>
            <a:ext cx="1885752" cy="30931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33" name="Cloud 32"/>
          <p:cNvSpPr/>
          <p:nvPr/>
        </p:nvSpPr>
        <p:spPr>
          <a:xfrm>
            <a:off x="5669493" y="2362200"/>
            <a:ext cx="1219200" cy="2883932"/>
          </a:xfrm>
          <a:prstGeom prst="cloud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286000" y="2286000"/>
            <a:ext cx="1885752" cy="30931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8" name="Cloud 77"/>
          <p:cNvSpPr/>
          <p:nvPr/>
        </p:nvSpPr>
        <p:spPr>
          <a:xfrm>
            <a:off x="2743200" y="2362200"/>
            <a:ext cx="1219200" cy="2883932"/>
          </a:xfrm>
          <a:prstGeom prst="cloud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Subckt</a:t>
            </a:r>
            <a:r>
              <a:rPr lang="en-US" dirty="0"/>
              <a:t> 4 </a:t>
            </a:r>
            <a:r>
              <a:rPr lang="en-US" dirty="0" smtClean="0"/>
              <a:t>– Die</a:t>
            </a:r>
            <a:br>
              <a:rPr lang="en-US" dirty="0" smtClean="0"/>
            </a:br>
            <a:r>
              <a:rPr lang="en-US" dirty="0" err="1"/>
              <a:t>Subckt</a:t>
            </a:r>
            <a:r>
              <a:rPr lang="en-US" dirty="0"/>
              <a:t> 5 </a:t>
            </a:r>
            <a:r>
              <a:rPr lang="en-US" dirty="0" smtClean="0"/>
              <a:t>– Package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812493" y="22860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r>
              <a:rPr lang="en-US" dirty="0">
                <a:solidFill>
                  <a:srgbClr val="C00000"/>
                </a:solidFill>
              </a:rPr>
              <a:t>2</a:t>
            </a: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dirty="0">
                <a:solidFill>
                  <a:srgbClr val="00B050"/>
                </a:solidFill>
              </a:rPr>
              <a:t>3</a:t>
            </a:r>
            <a:endParaRPr lang="en-US" dirty="0" smtClean="0">
              <a:solidFill>
                <a:srgbClr val="00B05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dirty="0"/>
              <a:t>4</a:t>
            </a: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286000" y="2274332"/>
            <a:ext cx="3016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>
                <a:solidFill>
                  <a:srgbClr val="C00000"/>
                </a:solidFill>
              </a:rPr>
              <a:t>5</a:t>
            </a: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6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286000" y="3861137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8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9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10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269693" y="2590800"/>
            <a:ext cx="1645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POWER pins (4)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269693" y="4114800"/>
            <a:ext cx="137249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GND pins (4)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269693" y="2286000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Signal pin A1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7269693" y="3810000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Signal pin A2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2667000" y="2470666"/>
            <a:ext cx="628452" cy="65353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2704704" y="4553634"/>
            <a:ext cx="590748" cy="475567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667000" y="3429000"/>
            <a:ext cx="628452" cy="990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2667000" y="3273624"/>
            <a:ext cx="641965" cy="74369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8" idx="3"/>
          </p:cNvCxnSpPr>
          <p:nvPr/>
        </p:nvCxnSpPr>
        <p:spPr>
          <a:xfrm flipV="1">
            <a:off x="2587686" y="2470666"/>
            <a:ext cx="1298514" cy="496164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2704704" y="4017320"/>
            <a:ext cx="1181496" cy="466813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6477000" y="2775466"/>
            <a:ext cx="411693" cy="49815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6400800" y="4267200"/>
            <a:ext cx="487893" cy="28643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Right Brace 111"/>
          <p:cNvSpPr/>
          <p:nvPr/>
        </p:nvSpPr>
        <p:spPr>
          <a:xfrm flipH="1">
            <a:off x="1371600" y="2514600"/>
            <a:ext cx="533400" cy="883861"/>
          </a:xfrm>
          <a:prstGeom prst="rightBrac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304800" y="2754868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Buffer A1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14" name="Right Brace 113"/>
          <p:cNvSpPr/>
          <p:nvPr/>
        </p:nvSpPr>
        <p:spPr>
          <a:xfrm flipH="1">
            <a:off x="1371600" y="4145339"/>
            <a:ext cx="533400" cy="883861"/>
          </a:xfrm>
          <a:prstGeom prst="rightBrac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114"/>
          <p:cNvSpPr txBox="1"/>
          <p:nvPr/>
        </p:nvSpPr>
        <p:spPr>
          <a:xfrm>
            <a:off x="304800" y="4385607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Buffer A2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1892944" y="2362200"/>
            <a:ext cx="3978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</a:rPr>
              <a:t>PU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905000" y="3273623"/>
            <a:ext cx="3946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PD</a:t>
            </a:r>
            <a:endParaRPr lang="en-US" sz="1400" b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1905000" y="3962400"/>
            <a:ext cx="3978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</a:rPr>
              <a:t>PU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1917056" y="4873823"/>
            <a:ext cx="3946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PD</a:t>
            </a:r>
            <a:endParaRPr lang="en-US" sz="14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1905000" y="2819400"/>
            <a:ext cx="386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B050"/>
                </a:solidFill>
              </a:rPr>
              <a:t>sig</a:t>
            </a:r>
            <a:endParaRPr lang="en-US" sz="1400" b="1" dirty="0">
              <a:solidFill>
                <a:srgbClr val="00B050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1905000" y="4419600"/>
            <a:ext cx="386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B050"/>
                </a:solidFill>
              </a:rPr>
              <a:t>sig</a:t>
            </a:r>
            <a:endParaRPr lang="en-US" sz="1400" b="1" dirty="0">
              <a:solidFill>
                <a:srgbClr val="00B050"/>
              </a:solidFill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39061" y="5943600"/>
            <a:ext cx="5121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subckt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Die1P1G2Sig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4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7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subckt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Pkg1P1G2Sig </a:t>
            </a:r>
            <a:r>
              <a:rPr lang="en-US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4 </a:t>
            </a:r>
            <a:r>
              <a:rPr lang="en-US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38" name="Straight Connector 37"/>
          <p:cNvCxnSpPr/>
          <p:nvPr/>
        </p:nvCxnSpPr>
        <p:spPr>
          <a:xfrm flipH="1" flipV="1">
            <a:off x="5669493" y="2978497"/>
            <a:ext cx="609600" cy="295126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Connector 42"/>
          <p:cNvCxnSpPr/>
          <p:nvPr/>
        </p:nvCxnSpPr>
        <p:spPr>
          <a:xfrm>
            <a:off x="5669493" y="2470666"/>
            <a:ext cx="1219200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5719335" y="3966091"/>
            <a:ext cx="1219200" cy="0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/>
          <p:cNvCxnSpPr/>
          <p:nvPr/>
        </p:nvCxnSpPr>
        <p:spPr>
          <a:xfrm>
            <a:off x="5669493" y="4282143"/>
            <a:ext cx="559516" cy="21514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3733800" y="22860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r>
              <a:rPr lang="en-US" dirty="0">
                <a:solidFill>
                  <a:srgbClr val="C00000"/>
                </a:solidFill>
              </a:rPr>
              <a:t>2</a:t>
            </a: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dirty="0">
                <a:solidFill>
                  <a:srgbClr val="00B050"/>
                </a:solidFill>
              </a:rPr>
              <a:t>3</a:t>
            </a:r>
            <a:endParaRPr lang="en-US" dirty="0" smtClean="0">
              <a:solidFill>
                <a:srgbClr val="00B05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dirty="0"/>
              <a:t>4</a:t>
            </a: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</p:txBody>
      </p:sp>
      <p:sp>
        <p:nvSpPr>
          <p:cNvPr id="60" name="TextBox 59"/>
          <p:cNvSpPr txBox="1"/>
          <p:nvPr/>
        </p:nvSpPr>
        <p:spPr>
          <a:xfrm>
            <a:off x="4408646" y="1828800"/>
            <a:ext cx="6205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Pads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61" name="TextBox 60"/>
          <p:cNvSpPr txBox="1"/>
          <p:nvPr/>
        </p:nvSpPr>
        <p:spPr>
          <a:xfrm>
            <a:off x="4191001" y="2286000"/>
            <a:ext cx="119294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A1</a:t>
            </a:r>
          </a:p>
          <a:p>
            <a:pPr algn="ctr">
              <a:spcAft>
                <a:spcPts val="240"/>
              </a:spcAft>
            </a:pPr>
            <a:r>
              <a:rPr lang="en-US" dirty="0" err="1" smtClean="0">
                <a:solidFill>
                  <a:srgbClr val="C00000"/>
                </a:solidFill>
              </a:rPr>
              <a:t>VDD_pad</a:t>
            </a:r>
            <a:endParaRPr lang="en-US" dirty="0" smtClean="0">
              <a:solidFill>
                <a:srgbClr val="C00000"/>
              </a:solidFill>
            </a:endParaRPr>
          </a:p>
          <a:p>
            <a:pPr algn="ct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ct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ct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ctr">
              <a:spcAft>
                <a:spcPts val="240"/>
              </a:spcAft>
            </a:pPr>
            <a:r>
              <a:rPr lang="en-US" dirty="0">
                <a:solidFill>
                  <a:srgbClr val="00B050"/>
                </a:solidFill>
              </a:rPr>
              <a:t>A</a:t>
            </a:r>
            <a:r>
              <a:rPr lang="en-US" dirty="0" smtClean="0">
                <a:solidFill>
                  <a:srgbClr val="00B050"/>
                </a:solidFill>
              </a:rPr>
              <a:t>2</a:t>
            </a:r>
          </a:p>
          <a:p>
            <a:pPr algn="ctr">
              <a:spcAft>
                <a:spcPts val="240"/>
              </a:spcAft>
            </a:pPr>
            <a:r>
              <a:rPr lang="en-US" dirty="0" err="1" smtClean="0"/>
              <a:t>VSS_pad</a:t>
            </a:r>
            <a:endParaRPr lang="en-US" dirty="0" smtClean="0"/>
          </a:p>
          <a:p>
            <a:pPr algn="ctr">
              <a:spcAft>
                <a:spcPts val="240"/>
              </a:spcAft>
            </a:pPr>
            <a:endParaRPr lang="en-US" dirty="0" smtClean="0"/>
          </a:p>
          <a:p>
            <a:pPr algn="ctr">
              <a:spcAft>
                <a:spcPts val="240"/>
              </a:spcAft>
            </a:pPr>
            <a:endParaRPr lang="en-US" dirty="0" smtClean="0"/>
          </a:p>
          <a:p>
            <a:pPr algn="ctr">
              <a:spcAft>
                <a:spcPts val="240"/>
              </a:spcAft>
            </a:pPr>
            <a:endParaRPr lang="en-US" dirty="0" smtClean="0"/>
          </a:p>
        </p:txBody>
      </p:sp>
      <p:cxnSp>
        <p:nvCxnSpPr>
          <p:cNvPr id="63" name="Straight Connector 62"/>
          <p:cNvCxnSpPr/>
          <p:nvPr/>
        </p:nvCxnSpPr>
        <p:spPr>
          <a:xfrm flipV="1">
            <a:off x="3476625" y="2797433"/>
            <a:ext cx="409575" cy="37951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3454042" y="4267200"/>
            <a:ext cx="432158" cy="23008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5181600" y="22860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5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6</a:t>
            </a: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7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8</a:t>
            </a: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</p:txBody>
      </p:sp>
      <p:sp>
        <p:nvSpPr>
          <p:cNvPr id="70" name="TextBox 69"/>
          <p:cNvSpPr txBox="1"/>
          <p:nvPr/>
        </p:nvSpPr>
        <p:spPr>
          <a:xfrm>
            <a:off x="2667000" y="5498068"/>
            <a:ext cx="140339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Subckt</a:t>
            </a:r>
            <a:r>
              <a:rPr lang="en-US" dirty="0" smtClean="0">
                <a:solidFill>
                  <a:schemeClr val="accent1"/>
                </a:solidFill>
              </a:rPr>
              <a:t> 4, Die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5638793" y="5486400"/>
            <a:ext cx="18478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Subckt</a:t>
            </a:r>
            <a:r>
              <a:rPr lang="en-US" dirty="0" smtClean="0">
                <a:solidFill>
                  <a:schemeClr val="accent1"/>
                </a:solidFill>
              </a:rPr>
              <a:t> 5, Package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1464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5" name="Straight Connector 244"/>
          <p:cNvCxnSpPr/>
          <p:nvPr/>
        </p:nvCxnSpPr>
        <p:spPr>
          <a:xfrm>
            <a:off x="6056088" y="3124200"/>
            <a:ext cx="19078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6" name="Straight Connector 245"/>
          <p:cNvCxnSpPr/>
          <p:nvPr/>
        </p:nvCxnSpPr>
        <p:spPr>
          <a:xfrm>
            <a:off x="6056088" y="3730487"/>
            <a:ext cx="19078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7" name="Rectangle 246"/>
          <p:cNvSpPr/>
          <p:nvPr/>
        </p:nvSpPr>
        <p:spPr>
          <a:xfrm>
            <a:off x="6256020" y="3657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8" name="Rectangle 247"/>
          <p:cNvSpPr/>
          <p:nvPr/>
        </p:nvSpPr>
        <p:spPr>
          <a:xfrm>
            <a:off x="6246876" y="30480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9" name="Straight Connector 248"/>
          <p:cNvCxnSpPr/>
          <p:nvPr/>
        </p:nvCxnSpPr>
        <p:spPr>
          <a:xfrm>
            <a:off x="6627876" y="3134139"/>
            <a:ext cx="19078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0" name="Straight Connector 249"/>
          <p:cNvCxnSpPr/>
          <p:nvPr/>
        </p:nvCxnSpPr>
        <p:spPr>
          <a:xfrm>
            <a:off x="6627876" y="3740426"/>
            <a:ext cx="19078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1" name="Straight Connector 240"/>
          <p:cNvCxnSpPr/>
          <p:nvPr/>
        </p:nvCxnSpPr>
        <p:spPr>
          <a:xfrm>
            <a:off x="6056088" y="1935480"/>
            <a:ext cx="19078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2" name="Straight Connector 241"/>
          <p:cNvCxnSpPr/>
          <p:nvPr/>
        </p:nvCxnSpPr>
        <p:spPr>
          <a:xfrm>
            <a:off x="6056088" y="2541767"/>
            <a:ext cx="19078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Title 4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Circuit 4 &amp; 5 Connections, by </a:t>
            </a:r>
            <a:r>
              <a:rPr lang="en-US" sz="3200" dirty="0" err="1" smtClean="0"/>
              <a:t>pad_name</a:t>
            </a:r>
            <a:r>
              <a:rPr lang="en-US" sz="3200" dirty="0" smtClean="0"/>
              <a:t>, </a:t>
            </a:r>
            <a:r>
              <a:rPr lang="en-US" sz="3200" dirty="0" err="1" smtClean="0"/>
              <a:t>pin_name</a:t>
            </a:r>
            <a:r>
              <a:rPr lang="en-US" sz="3200" dirty="0" smtClean="0"/>
              <a:t> and </a:t>
            </a:r>
            <a:r>
              <a:rPr lang="en-US" sz="3200" dirty="0" err="1" smtClean="0"/>
              <a:t>signal_name</a:t>
            </a:r>
            <a:endParaRPr lang="en-US" sz="3200" dirty="0"/>
          </a:p>
        </p:txBody>
      </p:sp>
      <p:sp>
        <p:nvSpPr>
          <p:cNvPr id="91" name="TextBox 90"/>
          <p:cNvSpPr txBox="1"/>
          <p:nvPr/>
        </p:nvSpPr>
        <p:spPr>
          <a:xfrm>
            <a:off x="381000" y="1524000"/>
            <a:ext cx="3733800" cy="797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(same [Pin] </a:t>
            </a:r>
            <a:r>
              <a:rPr lang="en-US" sz="12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keyword as previous)</a:t>
            </a:r>
            <a:endParaRPr lang="en-US" sz="1200" b="1" i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[Die Supply Pads]</a:t>
            </a:r>
          </a:p>
          <a:p>
            <a:pPr>
              <a:lnSpc>
                <a:spcPts val="1100"/>
              </a:lnSpc>
            </a:pP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VDD_pad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VDD</a:t>
            </a:r>
          </a:p>
          <a:p>
            <a:pPr>
              <a:lnSpc>
                <a:spcPts val="1100"/>
              </a:lnSpc>
            </a:pP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VSS_pad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VSS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381000" y="2417232"/>
            <a:ext cx="3733800" cy="192616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 (circuit 4)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Pad_I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VDD_pad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Pad_I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VSS_pad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Pdref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Puref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9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Pdref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sp>
        <p:nvSpPr>
          <p:cNvPr id="69" name="TextBox 68"/>
          <p:cNvSpPr txBox="1"/>
          <p:nvPr/>
        </p:nvSpPr>
        <p:spPr>
          <a:xfrm>
            <a:off x="3733800" y="5358825"/>
            <a:ext cx="512191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subckt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Die1P1G2Sig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4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7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9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10</a:t>
            </a:r>
          </a:p>
          <a:p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subckt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Pkg1P1G2Sig </a:t>
            </a:r>
            <a:r>
              <a:rPr lang="en-US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4 </a:t>
            </a:r>
            <a:r>
              <a:rPr lang="en-US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156" name="Rectangle 155"/>
          <p:cNvSpPr/>
          <p:nvPr/>
        </p:nvSpPr>
        <p:spPr>
          <a:xfrm>
            <a:off x="7924800" y="1828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7" name="Rectangle 156"/>
          <p:cNvSpPr/>
          <p:nvPr/>
        </p:nvSpPr>
        <p:spPr>
          <a:xfrm>
            <a:off x="7924800" y="3657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8" name="Rectangle 157"/>
          <p:cNvSpPr/>
          <p:nvPr/>
        </p:nvSpPr>
        <p:spPr>
          <a:xfrm>
            <a:off x="7924800" y="3962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9" name="Rectangle 158"/>
          <p:cNvSpPr/>
          <p:nvPr/>
        </p:nvSpPr>
        <p:spPr>
          <a:xfrm>
            <a:off x="7924800" y="4572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0" name="Straight Connector 159"/>
          <p:cNvCxnSpPr/>
          <p:nvPr/>
        </p:nvCxnSpPr>
        <p:spPr>
          <a:xfrm>
            <a:off x="7570795" y="1914939"/>
            <a:ext cx="35400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1" name="Straight Connector 160"/>
          <p:cNvCxnSpPr/>
          <p:nvPr/>
        </p:nvCxnSpPr>
        <p:spPr>
          <a:xfrm>
            <a:off x="7570795" y="3429000"/>
            <a:ext cx="35400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/>
          <p:nvPr/>
        </p:nvCxnSpPr>
        <p:spPr>
          <a:xfrm>
            <a:off x="7570795" y="4648200"/>
            <a:ext cx="35400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TextBox 162"/>
          <p:cNvSpPr txBox="1"/>
          <p:nvPr/>
        </p:nvSpPr>
        <p:spPr>
          <a:xfrm>
            <a:off x="8305800" y="17526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>
                <a:solidFill>
                  <a:srgbClr val="00B050"/>
                </a:solidFill>
              </a:rPr>
              <a:t>A1</a:t>
            </a:r>
          </a:p>
          <a:p>
            <a:pPr>
              <a:spcAft>
                <a:spcPts val="240"/>
              </a:spcAft>
            </a:pPr>
            <a:r>
              <a:rPr lang="en-US" dirty="0">
                <a:solidFill>
                  <a:srgbClr val="C00000"/>
                </a:solidFill>
              </a:rPr>
              <a:t>P1</a:t>
            </a:r>
          </a:p>
          <a:p>
            <a:pPr>
              <a:spcAft>
                <a:spcPts val="240"/>
              </a:spcAft>
            </a:pPr>
            <a:r>
              <a:rPr lang="en-US" dirty="0">
                <a:solidFill>
                  <a:srgbClr val="C00000"/>
                </a:solidFill>
              </a:rPr>
              <a:t>P2</a:t>
            </a:r>
          </a:p>
          <a:p>
            <a:pPr>
              <a:spcAft>
                <a:spcPts val="240"/>
              </a:spcAft>
            </a:pPr>
            <a:r>
              <a:rPr lang="en-US" dirty="0">
                <a:solidFill>
                  <a:srgbClr val="C00000"/>
                </a:solidFill>
              </a:rPr>
              <a:t>P3</a:t>
            </a:r>
          </a:p>
          <a:p>
            <a:pPr>
              <a:spcAft>
                <a:spcPts val="240"/>
              </a:spcAft>
            </a:pPr>
            <a:r>
              <a:rPr lang="en-US" dirty="0">
                <a:solidFill>
                  <a:srgbClr val="C00000"/>
                </a:solidFill>
              </a:rPr>
              <a:t>P4</a:t>
            </a:r>
          </a:p>
          <a:p>
            <a:pPr>
              <a:spcAft>
                <a:spcPts val="240"/>
              </a:spcAft>
            </a:pPr>
            <a:r>
              <a:rPr lang="en-US" dirty="0"/>
              <a:t>G1</a:t>
            </a:r>
          </a:p>
          <a:p>
            <a:pPr>
              <a:spcAft>
                <a:spcPts val="240"/>
              </a:spcAft>
            </a:pPr>
            <a:r>
              <a:rPr lang="en-US" dirty="0"/>
              <a:t>G2</a:t>
            </a:r>
          </a:p>
          <a:p>
            <a:pPr>
              <a:spcAft>
                <a:spcPts val="240"/>
              </a:spcAft>
            </a:pPr>
            <a:r>
              <a:rPr lang="en-US" dirty="0"/>
              <a:t>G3</a:t>
            </a:r>
          </a:p>
          <a:p>
            <a:pPr>
              <a:spcAft>
                <a:spcPts val="240"/>
              </a:spcAft>
            </a:pPr>
            <a:r>
              <a:rPr lang="en-US" dirty="0"/>
              <a:t>G4</a:t>
            </a:r>
          </a:p>
          <a:p>
            <a:pPr>
              <a:spcAft>
                <a:spcPts val="240"/>
              </a:spcAft>
            </a:pPr>
            <a:r>
              <a:rPr lang="en-US" dirty="0">
                <a:solidFill>
                  <a:srgbClr val="00B050"/>
                </a:solidFill>
              </a:rPr>
              <a:t>A2</a:t>
            </a:r>
          </a:p>
        </p:txBody>
      </p:sp>
      <p:sp>
        <p:nvSpPr>
          <p:cNvPr id="164" name="Rectangle 163"/>
          <p:cNvSpPr/>
          <p:nvPr/>
        </p:nvSpPr>
        <p:spPr>
          <a:xfrm>
            <a:off x="5334344" y="1752600"/>
            <a:ext cx="761656" cy="30931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165" name="TextBox 164"/>
          <p:cNvSpPr txBox="1"/>
          <p:nvPr/>
        </p:nvSpPr>
        <p:spPr>
          <a:xfrm>
            <a:off x="5638800" y="1752600"/>
            <a:ext cx="4572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2</a:t>
            </a: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3</a:t>
            </a: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/>
              <a:t>4</a:t>
            </a:r>
            <a:endParaRPr lang="en-US" dirty="0" smtClean="0"/>
          </a:p>
        </p:txBody>
      </p:sp>
      <p:sp>
        <p:nvSpPr>
          <p:cNvPr id="166" name="TextBox 165"/>
          <p:cNvSpPr txBox="1"/>
          <p:nvPr/>
        </p:nvSpPr>
        <p:spPr>
          <a:xfrm>
            <a:off x="5334344" y="1740932"/>
            <a:ext cx="3016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>
                <a:solidFill>
                  <a:srgbClr val="C00000"/>
                </a:solidFill>
              </a:rPr>
              <a:t>5</a:t>
            </a: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6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7</a:t>
            </a:r>
          </a:p>
        </p:txBody>
      </p:sp>
      <p:sp>
        <p:nvSpPr>
          <p:cNvPr id="167" name="TextBox 166"/>
          <p:cNvSpPr txBox="1"/>
          <p:nvPr/>
        </p:nvSpPr>
        <p:spPr>
          <a:xfrm>
            <a:off x="5334344" y="3327737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8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9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10</a:t>
            </a:r>
          </a:p>
        </p:txBody>
      </p:sp>
      <p:cxnSp>
        <p:nvCxnSpPr>
          <p:cNvPr id="168" name="Straight Connector 167"/>
          <p:cNvCxnSpPr/>
          <p:nvPr/>
        </p:nvCxnSpPr>
        <p:spPr>
          <a:xfrm>
            <a:off x="4961767" y="2400268"/>
            <a:ext cx="372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9" name="Straight Connector 168"/>
          <p:cNvCxnSpPr/>
          <p:nvPr/>
        </p:nvCxnSpPr>
        <p:spPr>
          <a:xfrm>
            <a:off x="4962111" y="3989154"/>
            <a:ext cx="372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0" name="Straight Connector 169"/>
          <p:cNvCxnSpPr>
            <a:stCxn id="171" idx="6"/>
            <a:endCxn id="157" idx="1"/>
          </p:cNvCxnSpPr>
          <p:nvPr/>
        </p:nvCxnSpPr>
        <p:spPr>
          <a:xfrm>
            <a:off x="7793518" y="3733800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Oval 170"/>
          <p:cNvSpPr/>
          <p:nvPr/>
        </p:nvSpPr>
        <p:spPr>
          <a:xfrm>
            <a:off x="7702078" y="36880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2" name="Straight Connector 171"/>
          <p:cNvCxnSpPr>
            <a:stCxn id="173" idx="6"/>
            <a:endCxn id="158" idx="1"/>
          </p:cNvCxnSpPr>
          <p:nvPr/>
        </p:nvCxnSpPr>
        <p:spPr>
          <a:xfrm>
            <a:off x="7796185" y="40386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3" name="Oval 172"/>
          <p:cNvSpPr/>
          <p:nvPr/>
        </p:nvSpPr>
        <p:spPr>
          <a:xfrm>
            <a:off x="7704745" y="39928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4" name="Oval 173"/>
          <p:cNvSpPr/>
          <p:nvPr/>
        </p:nvSpPr>
        <p:spPr>
          <a:xfrm>
            <a:off x="7702078" y="3396368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5" name="Straight Connector 174"/>
          <p:cNvCxnSpPr>
            <a:endCxn id="179" idx="0"/>
          </p:cNvCxnSpPr>
          <p:nvPr/>
        </p:nvCxnSpPr>
        <p:spPr>
          <a:xfrm>
            <a:off x="7747798" y="3497497"/>
            <a:ext cx="266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6" name="Rectangle 175"/>
          <p:cNvSpPr/>
          <p:nvPr/>
        </p:nvSpPr>
        <p:spPr>
          <a:xfrm>
            <a:off x="7924800" y="3352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7" name="Rectangle 176"/>
          <p:cNvSpPr/>
          <p:nvPr/>
        </p:nvSpPr>
        <p:spPr>
          <a:xfrm>
            <a:off x="7924800" y="4267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8" name="Straight Connector 177"/>
          <p:cNvCxnSpPr>
            <a:stCxn id="179" idx="6"/>
            <a:endCxn id="177" idx="1"/>
          </p:cNvCxnSpPr>
          <p:nvPr/>
        </p:nvCxnSpPr>
        <p:spPr>
          <a:xfrm>
            <a:off x="7796185" y="43434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9" name="Oval 178"/>
          <p:cNvSpPr/>
          <p:nvPr/>
        </p:nvSpPr>
        <p:spPr>
          <a:xfrm>
            <a:off x="7704745" y="42976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0" name="Rectangle 179"/>
          <p:cNvSpPr/>
          <p:nvPr/>
        </p:nvSpPr>
        <p:spPr>
          <a:xfrm>
            <a:off x="7924800" y="2438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1" name="Rectangle 180"/>
          <p:cNvSpPr/>
          <p:nvPr/>
        </p:nvSpPr>
        <p:spPr>
          <a:xfrm>
            <a:off x="7924800" y="2743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2" name="Straight Connector 181"/>
          <p:cNvCxnSpPr>
            <a:endCxn id="189" idx="1"/>
          </p:cNvCxnSpPr>
          <p:nvPr/>
        </p:nvCxnSpPr>
        <p:spPr>
          <a:xfrm>
            <a:off x="7580320" y="2209800"/>
            <a:ext cx="34448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3" name="Straight Connector 182"/>
          <p:cNvCxnSpPr>
            <a:stCxn id="184" idx="6"/>
            <a:endCxn id="180" idx="1"/>
          </p:cNvCxnSpPr>
          <p:nvPr/>
        </p:nvCxnSpPr>
        <p:spPr>
          <a:xfrm>
            <a:off x="7793518" y="2514600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4" name="Oval 183"/>
          <p:cNvSpPr/>
          <p:nvPr/>
        </p:nvSpPr>
        <p:spPr>
          <a:xfrm>
            <a:off x="7702078" y="24688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5" name="Straight Connector 184"/>
          <p:cNvCxnSpPr>
            <a:stCxn id="186" idx="6"/>
            <a:endCxn id="181" idx="1"/>
          </p:cNvCxnSpPr>
          <p:nvPr/>
        </p:nvCxnSpPr>
        <p:spPr>
          <a:xfrm>
            <a:off x="7796185" y="28194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6" name="Oval 185"/>
          <p:cNvSpPr/>
          <p:nvPr/>
        </p:nvSpPr>
        <p:spPr>
          <a:xfrm>
            <a:off x="7704745" y="27736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7" name="Oval 186"/>
          <p:cNvSpPr/>
          <p:nvPr/>
        </p:nvSpPr>
        <p:spPr>
          <a:xfrm>
            <a:off x="7702078" y="2177168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8" name="Straight Connector 187"/>
          <p:cNvCxnSpPr>
            <a:endCxn id="192" idx="0"/>
          </p:cNvCxnSpPr>
          <p:nvPr/>
        </p:nvCxnSpPr>
        <p:spPr>
          <a:xfrm>
            <a:off x="7747798" y="2278297"/>
            <a:ext cx="266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9" name="Rectangle 188"/>
          <p:cNvSpPr/>
          <p:nvPr/>
        </p:nvSpPr>
        <p:spPr>
          <a:xfrm>
            <a:off x="7924800" y="2133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0" name="Rectangle 189"/>
          <p:cNvSpPr/>
          <p:nvPr/>
        </p:nvSpPr>
        <p:spPr>
          <a:xfrm>
            <a:off x="7924800" y="3048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1" name="Straight Connector 190"/>
          <p:cNvCxnSpPr>
            <a:stCxn id="192" idx="6"/>
            <a:endCxn id="190" idx="1"/>
          </p:cNvCxnSpPr>
          <p:nvPr/>
        </p:nvCxnSpPr>
        <p:spPr>
          <a:xfrm>
            <a:off x="7796185" y="31242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2" name="Oval 191"/>
          <p:cNvSpPr/>
          <p:nvPr/>
        </p:nvSpPr>
        <p:spPr>
          <a:xfrm>
            <a:off x="7704745" y="30784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3" name="Straight Connector 192"/>
          <p:cNvCxnSpPr/>
          <p:nvPr/>
        </p:nvCxnSpPr>
        <p:spPr>
          <a:xfrm>
            <a:off x="4778326" y="1905000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Straight Connector 193"/>
          <p:cNvCxnSpPr>
            <a:stCxn id="204" idx="6"/>
          </p:cNvCxnSpPr>
          <p:nvPr/>
        </p:nvCxnSpPr>
        <p:spPr>
          <a:xfrm>
            <a:off x="5176874" y="2910139"/>
            <a:ext cx="15746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Straight Connector 194"/>
          <p:cNvCxnSpPr>
            <a:stCxn id="201" idx="6"/>
          </p:cNvCxnSpPr>
          <p:nvPr/>
        </p:nvCxnSpPr>
        <p:spPr>
          <a:xfrm>
            <a:off x="4961767" y="2400268"/>
            <a:ext cx="37257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96" name="Group 195"/>
          <p:cNvGrpSpPr/>
          <p:nvPr/>
        </p:nvGrpSpPr>
        <p:grpSpPr>
          <a:xfrm>
            <a:off x="3886200" y="1623182"/>
            <a:ext cx="1290674" cy="1588532"/>
            <a:chOff x="4647856" y="1623182"/>
            <a:chExt cx="1290674" cy="1588532"/>
          </a:xfrm>
        </p:grpSpPr>
        <p:sp>
          <p:nvSpPr>
            <p:cNvPr id="197" name="Isosceles Triangle 196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8" name="Straight Connector 197"/>
            <p:cNvCxnSpPr>
              <a:endCxn id="197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9" name="Straight Connector 198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0" name="Oval 199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1" name="Oval 200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02" name="Straight Connector 201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3" name="Straight Connector 202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4" name="Oval 203"/>
            <p:cNvSpPr/>
            <p:nvPr/>
          </p:nvSpPr>
          <p:spPr>
            <a:xfrm>
              <a:off x="5799623" y="2848186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5" name="TextBox 204"/>
            <p:cNvSpPr txBox="1"/>
            <p:nvPr/>
          </p:nvSpPr>
          <p:spPr>
            <a:xfrm>
              <a:off x="4647856" y="1623182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PU(A1)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206" name="TextBox 205"/>
            <p:cNvSpPr txBox="1"/>
            <p:nvPr/>
          </p:nvSpPr>
          <p:spPr>
            <a:xfrm>
              <a:off x="4656623" y="2842382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PD(A1)</a:t>
              </a:r>
              <a:endParaRPr lang="en-US" dirty="0"/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4975122" y="2198787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A1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208" name="Straight Connector 207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11" name="Straight Connector 210"/>
          <p:cNvCxnSpPr>
            <a:stCxn id="217" idx="6"/>
          </p:cNvCxnSpPr>
          <p:nvPr/>
        </p:nvCxnSpPr>
        <p:spPr>
          <a:xfrm>
            <a:off x="4962111" y="3989154"/>
            <a:ext cx="37257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12" name="Group 211"/>
          <p:cNvGrpSpPr/>
          <p:nvPr/>
        </p:nvGrpSpPr>
        <p:grpSpPr>
          <a:xfrm>
            <a:off x="3886544" y="3212068"/>
            <a:ext cx="1290674" cy="1588532"/>
            <a:chOff x="4648200" y="3212068"/>
            <a:chExt cx="1290674" cy="1588532"/>
          </a:xfrm>
        </p:grpSpPr>
        <p:sp>
          <p:nvSpPr>
            <p:cNvPr id="213" name="Isosceles Triangle 212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4" name="Straight Connector 213"/>
            <p:cNvCxnSpPr>
              <a:endCxn id="213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5" name="Straight Connector 214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6" name="Oval 215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7" name="Oval 216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18" name="Straight Connector 217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0" name="Oval 219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1" name="TextBox 220"/>
            <p:cNvSpPr txBox="1"/>
            <p:nvPr/>
          </p:nvSpPr>
          <p:spPr>
            <a:xfrm>
              <a:off x="4648200" y="3212068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PU(A2)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222" name="TextBox 221"/>
            <p:cNvSpPr txBox="1"/>
            <p:nvPr/>
          </p:nvSpPr>
          <p:spPr>
            <a:xfrm>
              <a:off x="4656967" y="4431268"/>
              <a:ext cx="8370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PD(A2)</a:t>
              </a:r>
              <a:endParaRPr lang="en-US" dirty="0"/>
            </a:p>
          </p:txBody>
        </p:sp>
        <p:sp>
          <p:nvSpPr>
            <p:cNvPr id="223" name="TextBox 222"/>
            <p:cNvSpPr txBox="1"/>
            <p:nvPr/>
          </p:nvSpPr>
          <p:spPr>
            <a:xfrm>
              <a:off x="4975466" y="3787673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A2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224" name="Straight Connector 223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7" name="Rectangle 226"/>
          <p:cNvSpPr/>
          <p:nvPr/>
        </p:nvSpPr>
        <p:spPr>
          <a:xfrm>
            <a:off x="6818664" y="1764268"/>
            <a:ext cx="761656" cy="30931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228" name="TextBox 227"/>
          <p:cNvSpPr txBox="1"/>
          <p:nvPr/>
        </p:nvSpPr>
        <p:spPr>
          <a:xfrm>
            <a:off x="7086256" y="1764268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r>
              <a:rPr lang="en-US" dirty="0">
                <a:solidFill>
                  <a:srgbClr val="C00000"/>
                </a:solidFill>
              </a:rPr>
              <a:t>2</a:t>
            </a: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/>
              <a:t>3</a:t>
            </a: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4</a:t>
            </a:r>
          </a:p>
        </p:txBody>
      </p:sp>
      <p:sp>
        <p:nvSpPr>
          <p:cNvPr id="232" name="Rectangle 231"/>
          <p:cNvSpPr/>
          <p:nvPr/>
        </p:nvSpPr>
        <p:spPr>
          <a:xfrm>
            <a:off x="6256020" y="246888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3" name="Rectangle 232"/>
          <p:cNvSpPr/>
          <p:nvPr/>
        </p:nvSpPr>
        <p:spPr>
          <a:xfrm>
            <a:off x="6246876" y="185928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4" name="Straight Connector 233"/>
          <p:cNvCxnSpPr/>
          <p:nvPr/>
        </p:nvCxnSpPr>
        <p:spPr>
          <a:xfrm>
            <a:off x="6627876" y="1945419"/>
            <a:ext cx="19078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5" name="Straight Connector 234"/>
          <p:cNvCxnSpPr/>
          <p:nvPr/>
        </p:nvCxnSpPr>
        <p:spPr>
          <a:xfrm>
            <a:off x="6627876" y="2551706"/>
            <a:ext cx="190788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7" name="TextBox 256"/>
          <p:cNvSpPr txBox="1"/>
          <p:nvPr/>
        </p:nvSpPr>
        <p:spPr>
          <a:xfrm>
            <a:off x="6705600" y="1752600"/>
            <a:ext cx="457200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5</a:t>
            </a: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6</a:t>
            </a: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7</a:t>
            </a: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/>
              <a:t>8</a:t>
            </a:r>
          </a:p>
        </p:txBody>
      </p:sp>
      <p:sp>
        <p:nvSpPr>
          <p:cNvPr id="261" name="TextBox 260"/>
          <p:cNvSpPr txBox="1"/>
          <p:nvPr/>
        </p:nvSpPr>
        <p:spPr>
          <a:xfrm>
            <a:off x="381000" y="445196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i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 (circuit 5)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VDD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5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Pad_I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VDD_pad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pad_name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8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pad_name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VSS_pad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sp>
        <p:nvSpPr>
          <p:cNvPr id="262" name="TextBox 261"/>
          <p:cNvSpPr txBox="1"/>
          <p:nvPr/>
        </p:nvSpPr>
        <p:spPr>
          <a:xfrm>
            <a:off x="5257800" y="4859565"/>
            <a:ext cx="981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Subckt</a:t>
            </a:r>
            <a:r>
              <a:rPr lang="en-US" dirty="0" smtClean="0">
                <a:solidFill>
                  <a:schemeClr val="accent1"/>
                </a:solidFill>
              </a:rPr>
              <a:t> 4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263" name="TextBox 262"/>
          <p:cNvSpPr txBox="1"/>
          <p:nvPr/>
        </p:nvSpPr>
        <p:spPr>
          <a:xfrm>
            <a:off x="6705600" y="4876800"/>
            <a:ext cx="9818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>
                <a:solidFill>
                  <a:schemeClr val="accent1"/>
                </a:solidFill>
              </a:rPr>
              <a:t>Subckt</a:t>
            </a:r>
            <a:r>
              <a:rPr lang="en-US" dirty="0" smtClean="0">
                <a:solidFill>
                  <a:schemeClr val="accent1"/>
                </a:solidFill>
              </a:rPr>
              <a:t> 5</a:t>
            </a:r>
            <a:endParaRPr lang="en-US" dirty="0">
              <a:solidFill>
                <a:schemeClr val="accent1"/>
              </a:solidFill>
            </a:endParaRPr>
          </a:p>
        </p:txBody>
      </p:sp>
      <p:cxnSp>
        <p:nvCxnSpPr>
          <p:cNvPr id="264" name="Straight Connector 263"/>
          <p:cNvCxnSpPr/>
          <p:nvPr/>
        </p:nvCxnSpPr>
        <p:spPr>
          <a:xfrm>
            <a:off x="4777985" y="3502858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5" name="Straight Connector 264"/>
          <p:cNvCxnSpPr/>
          <p:nvPr/>
        </p:nvCxnSpPr>
        <p:spPr>
          <a:xfrm>
            <a:off x="5176534" y="4495800"/>
            <a:ext cx="15746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9719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62200" y="2286000"/>
            <a:ext cx="4114800" cy="30931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8" name="Cloud 77"/>
          <p:cNvSpPr/>
          <p:nvPr/>
        </p:nvSpPr>
        <p:spPr>
          <a:xfrm>
            <a:off x="2819400" y="2362200"/>
            <a:ext cx="3276600" cy="2883932"/>
          </a:xfrm>
          <a:prstGeom prst="cloud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Subckt</a:t>
            </a:r>
            <a:r>
              <a:rPr lang="en-US" dirty="0"/>
              <a:t> </a:t>
            </a:r>
            <a:r>
              <a:rPr lang="en-US" dirty="0" smtClean="0"/>
              <a:t>6 </a:t>
            </a:r>
            <a:r>
              <a:rPr lang="en-US" dirty="0" smtClean="0"/>
              <a:t>– Package + Die, </a:t>
            </a:r>
            <a:r>
              <a:rPr lang="en-US" dirty="0" smtClean="0"/>
              <a:t>Two Power Distribution Circuits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19800" y="22860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r>
              <a:rPr lang="en-US" dirty="0">
                <a:solidFill>
                  <a:srgbClr val="C00000"/>
                </a:solidFill>
              </a:rPr>
              <a:t>2</a:t>
            </a: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3</a:t>
            </a: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dirty="0">
                <a:solidFill>
                  <a:srgbClr val="00B050"/>
                </a:solidFill>
              </a:rPr>
              <a:t>4</a:t>
            </a:r>
            <a:endParaRPr lang="en-US" dirty="0" smtClean="0">
              <a:solidFill>
                <a:srgbClr val="00B05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dirty="0" smtClean="0"/>
              <a:t>5</a:t>
            </a: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/>
              <a:t>6</a:t>
            </a: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362200" y="2362200"/>
            <a:ext cx="418704" cy="218521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7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8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spcAft>
                <a:spcPts val="240"/>
              </a:spcAft>
            </a:pPr>
            <a:r>
              <a:rPr lang="en-US" dirty="0" smtClean="0"/>
              <a:t>9</a:t>
            </a:r>
          </a:p>
          <a:p>
            <a:pPr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10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11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spcAft>
                <a:spcPts val="240"/>
              </a:spcAft>
            </a:pPr>
            <a:r>
              <a:rPr lang="en-US" dirty="0" smtClean="0"/>
              <a:t>12</a:t>
            </a:r>
            <a:endParaRPr lang="en-US" dirty="0" smtClean="0"/>
          </a:p>
        </p:txBody>
      </p:sp>
      <p:sp>
        <p:nvSpPr>
          <p:cNvPr id="11" name="TextBox 10"/>
          <p:cNvSpPr txBox="1"/>
          <p:nvPr/>
        </p:nvSpPr>
        <p:spPr>
          <a:xfrm>
            <a:off x="6477000" y="2590800"/>
            <a:ext cx="1645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POWER pins </a:t>
            </a:r>
            <a:r>
              <a:rPr lang="en-US" dirty="0" smtClean="0">
                <a:solidFill>
                  <a:srgbClr val="C00000"/>
                </a:solidFill>
              </a:rPr>
              <a:t>(2)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77000" y="4114800"/>
            <a:ext cx="137249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GND pins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477000" y="2286000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Signal pin A1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77000" y="3810000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Signal pin A2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2667000" y="2590800"/>
            <a:ext cx="1580952" cy="674132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743200" y="4356556"/>
            <a:ext cx="1600200" cy="520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>
            <a:stCxn id="8" idx="3"/>
          </p:cNvCxnSpPr>
          <p:nvPr/>
        </p:nvCxnSpPr>
        <p:spPr>
          <a:xfrm flipV="1">
            <a:off x="2780904" y="2596640"/>
            <a:ext cx="3391296" cy="858167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2780904" y="3951761"/>
            <a:ext cx="3391296" cy="532371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476552" y="2775470"/>
            <a:ext cx="1619448" cy="504107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4572000" y="4547414"/>
            <a:ext cx="1524000" cy="32938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914400" y="2667000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Buffer A1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1888134" y="2359223"/>
            <a:ext cx="3978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</a:rPr>
              <a:t>PU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891340" y="2971800"/>
            <a:ext cx="3946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PD</a:t>
            </a:r>
            <a:endParaRPr lang="en-US" sz="14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1905000" y="2667000"/>
            <a:ext cx="386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B050"/>
                </a:solidFill>
              </a:rPr>
              <a:t>sig</a:t>
            </a:r>
            <a:endParaRPr lang="en-US" sz="1400" b="1" dirty="0">
              <a:solidFill>
                <a:srgbClr val="00B050"/>
              </a:solidFill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247952" y="2709534"/>
            <a:ext cx="324048" cy="21672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639061" y="6019800"/>
            <a:ext cx="6232796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subckt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PkgDie1P1G2Sig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4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5 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7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r>
              <a:rPr lang="en-US" sz="1600" b="1" dirty="0">
                <a:latin typeface="Courier New" panose="02070309020205020404" pitchFamily="49" charset="0"/>
                <a:cs typeface="Courier New" panose="02070309020205020404" pitchFamily="49" charset="0"/>
              </a:rPr>
              <a:t> 9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10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12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477000" y="2895600"/>
            <a:ext cx="1645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POWER pins </a:t>
            </a:r>
            <a:r>
              <a:rPr lang="en-US" dirty="0" smtClean="0">
                <a:solidFill>
                  <a:srgbClr val="C00000"/>
                </a:solidFill>
              </a:rPr>
              <a:t>(2)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477000" y="4431268"/>
            <a:ext cx="137249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GND pins </a:t>
            </a:r>
            <a:r>
              <a:rPr lang="en-US" dirty="0" smtClean="0"/>
              <a:t>(2)</a:t>
            </a:r>
            <a:endParaRPr 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914400" y="3883223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Buffer </a:t>
            </a:r>
            <a:r>
              <a:rPr lang="en-US" dirty="0" smtClean="0">
                <a:solidFill>
                  <a:schemeClr val="accent1"/>
                </a:solidFill>
              </a:rPr>
              <a:t>A2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888134" y="3575446"/>
            <a:ext cx="3978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</a:rPr>
              <a:t>PU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1891340" y="4188023"/>
            <a:ext cx="3946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PD</a:t>
            </a:r>
            <a:endParaRPr lang="en-US" sz="1400" b="1" dirty="0"/>
          </a:p>
        </p:txBody>
      </p:sp>
      <p:sp>
        <p:nvSpPr>
          <p:cNvPr id="33" name="TextBox 32"/>
          <p:cNvSpPr txBox="1"/>
          <p:nvPr/>
        </p:nvSpPr>
        <p:spPr>
          <a:xfrm>
            <a:off x="1905000" y="3883223"/>
            <a:ext cx="386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B050"/>
                </a:solidFill>
              </a:rPr>
              <a:t>sig</a:t>
            </a:r>
            <a:endParaRPr lang="en-US" sz="1400" b="1" dirty="0">
              <a:solidFill>
                <a:srgbClr val="00B050"/>
              </a:solidFill>
            </a:endParaRPr>
          </a:p>
        </p:txBody>
      </p:sp>
      <p:cxnSp>
        <p:nvCxnSpPr>
          <p:cNvPr id="37" name="Straight Connector 36"/>
          <p:cNvCxnSpPr/>
          <p:nvPr/>
        </p:nvCxnSpPr>
        <p:spPr>
          <a:xfrm>
            <a:off x="2667000" y="3137356"/>
            <a:ext cx="1600200" cy="520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/>
          <p:cNvCxnSpPr/>
          <p:nvPr/>
        </p:nvCxnSpPr>
        <p:spPr>
          <a:xfrm>
            <a:off x="4572000" y="3657600"/>
            <a:ext cx="1524000" cy="609601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/>
          <p:cNvCxnSpPr/>
          <p:nvPr/>
        </p:nvCxnSpPr>
        <p:spPr>
          <a:xfrm>
            <a:off x="2762448" y="3745468"/>
            <a:ext cx="1504752" cy="73866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 flipV="1">
            <a:off x="4572000" y="3077294"/>
            <a:ext cx="1543248" cy="1406838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Slide Number Placeholder 1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6461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Subckt</a:t>
            </a:r>
            <a:r>
              <a:rPr lang="en-US" sz="3200" dirty="0"/>
              <a:t> </a:t>
            </a:r>
            <a:r>
              <a:rPr lang="en-US" sz="3200" dirty="0" smtClean="0"/>
              <a:t>6 </a:t>
            </a:r>
            <a:r>
              <a:rPr lang="en-US" sz="3200" dirty="0"/>
              <a:t>Connections, </a:t>
            </a:r>
            <a:r>
              <a:rPr lang="en-US" sz="3200" dirty="0" smtClean="0"/>
              <a:t>I/O by </a:t>
            </a:r>
            <a:r>
              <a:rPr lang="en-US" sz="3200" dirty="0" err="1" smtClean="0"/>
              <a:t>pin_name</a:t>
            </a:r>
            <a:r>
              <a:rPr lang="en-US" sz="3200" dirty="0" smtClean="0"/>
              <a:t>, </a:t>
            </a:r>
            <a:r>
              <a:rPr lang="en-US" sz="3200" dirty="0" smtClean="0"/>
              <a:t>POWER/GND by </a:t>
            </a:r>
            <a:r>
              <a:rPr lang="en-US" sz="3200" dirty="0" err="1" smtClean="0"/>
              <a:t>signal_name</a:t>
            </a:r>
            <a:r>
              <a:rPr lang="en-US" sz="3200" dirty="0" smtClean="0"/>
              <a:t> and </a:t>
            </a:r>
            <a:r>
              <a:rPr lang="en-US" sz="3200" dirty="0" err="1" smtClean="0"/>
              <a:t>bus_label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7924800" y="1828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924800" y="3962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924800" y="4267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924800" y="3352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8305800" y="17526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A1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P1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P2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P3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P4</a:t>
            </a:r>
            <a:endParaRPr lang="en-US" dirty="0"/>
          </a:p>
          <a:p>
            <a:pPr>
              <a:spcAft>
                <a:spcPts val="240"/>
              </a:spcAft>
            </a:pPr>
            <a:r>
              <a:rPr lang="en-US" dirty="0">
                <a:solidFill>
                  <a:srgbClr val="00B050"/>
                </a:solidFill>
              </a:rPr>
              <a:t>A2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spcAft>
                <a:spcPts val="240"/>
              </a:spcAft>
            </a:pPr>
            <a:r>
              <a:rPr lang="en-US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G4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096000" y="1752600"/>
            <a:ext cx="1524000" cy="30931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3400" y="12954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P1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VDD1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P2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VDD1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P3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VDD2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P4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VDD2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G1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VSS1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G2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VSS1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G3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VSS2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G4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VSS2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GND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162800" y="1752600"/>
            <a:ext cx="457200" cy="27905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1</a:t>
            </a:r>
            <a:endParaRPr lang="en-US" dirty="0" smtClean="0">
              <a:solidFill>
                <a:srgbClr val="00B05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2</a:t>
            </a: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3</a:t>
            </a: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/>
          </a:p>
          <a:p>
            <a:pPr algn="r">
              <a:spcAft>
                <a:spcPts val="240"/>
              </a:spcAft>
            </a:pPr>
            <a:r>
              <a:rPr lang="en-US" dirty="0">
                <a:solidFill>
                  <a:srgbClr val="00B050"/>
                </a:solidFill>
              </a:rPr>
              <a:t>4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5</a:t>
            </a: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/>
              <a:t>6</a:t>
            </a:r>
            <a:endParaRPr lang="en-US" dirty="0" smtClean="0"/>
          </a:p>
        </p:txBody>
      </p:sp>
      <p:sp>
        <p:nvSpPr>
          <p:cNvPr id="106" name="TextBox 105"/>
          <p:cNvSpPr txBox="1"/>
          <p:nvPr/>
        </p:nvSpPr>
        <p:spPr>
          <a:xfrm>
            <a:off x="6096000" y="1740932"/>
            <a:ext cx="418704" cy="290848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7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8</a:t>
            </a:r>
            <a:endParaRPr lang="en-US" dirty="0" smtClean="0">
              <a:solidFill>
                <a:srgbClr val="00B05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/>
              <a:t>9</a:t>
            </a: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10</a:t>
            </a: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11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12</a:t>
            </a:r>
            <a:endParaRPr lang="en-US" dirty="0"/>
          </a:p>
        </p:txBody>
      </p:sp>
      <p:sp>
        <p:nvSpPr>
          <p:cNvPr id="108" name="TextBox 107"/>
          <p:cNvSpPr txBox="1"/>
          <p:nvPr/>
        </p:nvSpPr>
        <p:spPr>
          <a:xfrm>
            <a:off x="533400" y="4497303"/>
            <a:ext cx="3733800" cy="2208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VDD1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VSS1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VDDbus1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9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VSSbus1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VDDbus2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VSSbus2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End Interconnect Model]</a:t>
            </a:r>
          </a:p>
        </p:txBody>
      </p:sp>
      <p:sp>
        <p:nvSpPr>
          <p:cNvPr id="93" name="Rectangle 92"/>
          <p:cNvSpPr/>
          <p:nvPr/>
        </p:nvSpPr>
        <p:spPr>
          <a:xfrm>
            <a:off x="7924800" y="3657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7924800" y="4572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7924800" y="2438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7924800" y="2743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4" name="Straight Connector 103"/>
          <p:cNvCxnSpPr/>
          <p:nvPr/>
        </p:nvCxnSpPr>
        <p:spPr>
          <a:xfrm>
            <a:off x="7620000" y="2209800"/>
            <a:ext cx="30480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118" idx="6"/>
            <a:endCxn id="102" idx="1"/>
          </p:cNvCxnSpPr>
          <p:nvPr/>
        </p:nvCxnSpPr>
        <p:spPr>
          <a:xfrm>
            <a:off x="7793518" y="2514600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/>
          <p:cNvSpPr/>
          <p:nvPr/>
        </p:nvSpPr>
        <p:spPr>
          <a:xfrm>
            <a:off x="7702078" y="24688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/>
          <p:cNvCxnSpPr>
            <a:endCxn id="103" idx="1"/>
          </p:cNvCxnSpPr>
          <p:nvPr/>
        </p:nvCxnSpPr>
        <p:spPr>
          <a:xfrm>
            <a:off x="7620000" y="2819400"/>
            <a:ext cx="3048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Oval 119"/>
          <p:cNvSpPr/>
          <p:nvPr/>
        </p:nvSpPr>
        <p:spPr>
          <a:xfrm>
            <a:off x="7704745" y="27736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7702078" y="2177168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2" name="Straight Connector 121"/>
          <p:cNvCxnSpPr>
            <a:endCxn id="118" idx="0"/>
          </p:cNvCxnSpPr>
          <p:nvPr/>
        </p:nvCxnSpPr>
        <p:spPr>
          <a:xfrm>
            <a:off x="7747798" y="2278297"/>
            <a:ext cx="0" cy="1905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/>
          <p:cNvSpPr/>
          <p:nvPr/>
        </p:nvSpPr>
        <p:spPr>
          <a:xfrm>
            <a:off x="7924800" y="2133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/>
          <p:cNvSpPr/>
          <p:nvPr/>
        </p:nvSpPr>
        <p:spPr>
          <a:xfrm>
            <a:off x="7924800" y="3048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5" name="Straight Connector 124"/>
          <p:cNvCxnSpPr>
            <a:stCxn id="126" idx="6"/>
            <a:endCxn id="124" idx="1"/>
          </p:cNvCxnSpPr>
          <p:nvPr/>
        </p:nvCxnSpPr>
        <p:spPr>
          <a:xfrm>
            <a:off x="7796185" y="31242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7704745" y="30784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7" name="Straight Connector 126"/>
          <p:cNvCxnSpPr/>
          <p:nvPr/>
        </p:nvCxnSpPr>
        <p:spPr>
          <a:xfrm>
            <a:off x="5539982" y="1905000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38" idx="6"/>
          </p:cNvCxnSpPr>
          <p:nvPr/>
        </p:nvCxnSpPr>
        <p:spPr>
          <a:xfrm>
            <a:off x="5938530" y="2910139"/>
            <a:ext cx="15746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0" name="Group 129"/>
          <p:cNvGrpSpPr/>
          <p:nvPr/>
        </p:nvGrpSpPr>
        <p:grpSpPr>
          <a:xfrm>
            <a:off x="4647856" y="1623182"/>
            <a:ext cx="1290674" cy="1588532"/>
            <a:chOff x="4647856" y="1623182"/>
            <a:chExt cx="1290674" cy="1588532"/>
          </a:xfrm>
        </p:grpSpPr>
        <p:sp>
          <p:nvSpPr>
            <p:cNvPr id="131" name="Isosceles Triangle 130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2" name="Straight Connector 131"/>
            <p:cNvCxnSpPr>
              <a:endCxn id="131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Oval 133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6" name="Straight Connector 135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Oval 137"/>
            <p:cNvSpPr/>
            <p:nvPr/>
          </p:nvSpPr>
          <p:spPr>
            <a:xfrm>
              <a:off x="5799623" y="2848186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4647856" y="1623182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PU(A1)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656623" y="2842382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PD(A1)</a:t>
              </a:r>
              <a:endParaRPr lang="en-US" dirty="0"/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4975122" y="2198787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A1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142" name="Straight Connector 141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 145"/>
          <p:cNvGrpSpPr/>
          <p:nvPr/>
        </p:nvGrpSpPr>
        <p:grpSpPr>
          <a:xfrm>
            <a:off x="4648200" y="3212068"/>
            <a:ext cx="1290674" cy="1588532"/>
            <a:chOff x="4648200" y="3212068"/>
            <a:chExt cx="1290674" cy="1588532"/>
          </a:xfrm>
        </p:grpSpPr>
        <p:sp>
          <p:nvSpPr>
            <p:cNvPr id="147" name="Isosceles Triangle 146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8" name="Straight Connector 147"/>
            <p:cNvCxnSpPr>
              <a:endCxn id="147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Oval 149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2" name="Straight Connector 151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Oval 153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4648200" y="3212068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PU(A2)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4656967" y="4431268"/>
              <a:ext cx="8370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PD(A2)</a:t>
              </a:r>
              <a:endParaRPr lang="en-US" dirty="0"/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4975466" y="3787673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A2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158" name="Straight Connector 157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3" name="TextBox 72"/>
          <p:cNvSpPr txBox="1"/>
          <p:nvPr/>
        </p:nvSpPr>
        <p:spPr>
          <a:xfrm>
            <a:off x="533400" y="28956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VSSbus1      VDDbus1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VSSbus2      VDDbus2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            NC           VDDbus1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VDDbus1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P3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VDDbus2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P4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VDDbus2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G1            VSSbus1      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VSSbus1      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G3            VSSbus2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G4            VSSbus2      NC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>
            <a:off x="7750465" y="2876800"/>
            <a:ext cx="0" cy="1905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Straight Connector 75"/>
          <p:cNvCxnSpPr/>
          <p:nvPr/>
        </p:nvCxnSpPr>
        <p:spPr>
          <a:xfrm>
            <a:off x="7620000" y="3738309"/>
            <a:ext cx="30480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/>
          <p:cNvCxnSpPr>
            <a:stCxn id="79" idx="6"/>
          </p:cNvCxnSpPr>
          <p:nvPr/>
        </p:nvCxnSpPr>
        <p:spPr>
          <a:xfrm>
            <a:off x="7793518" y="4043109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/>
          <p:cNvSpPr/>
          <p:nvPr/>
        </p:nvSpPr>
        <p:spPr>
          <a:xfrm>
            <a:off x="7702078" y="3997389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0" name="Straight Connector 79"/>
          <p:cNvCxnSpPr/>
          <p:nvPr/>
        </p:nvCxnSpPr>
        <p:spPr>
          <a:xfrm>
            <a:off x="7620000" y="4347909"/>
            <a:ext cx="3048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Oval 80"/>
          <p:cNvSpPr/>
          <p:nvPr/>
        </p:nvSpPr>
        <p:spPr>
          <a:xfrm>
            <a:off x="7704745" y="4302189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4" name="Oval 83"/>
          <p:cNvSpPr/>
          <p:nvPr/>
        </p:nvSpPr>
        <p:spPr>
          <a:xfrm>
            <a:off x="7702078" y="3705677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6" name="Straight Connector 85"/>
          <p:cNvCxnSpPr>
            <a:endCxn id="79" idx="0"/>
          </p:cNvCxnSpPr>
          <p:nvPr/>
        </p:nvCxnSpPr>
        <p:spPr>
          <a:xfrm>
            <a:off x="7747798" y="3806806"/>
            <a:ext cx="0" cy="1905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>
            <a:stCxn id="88" idx="6"/>
          </p:cNvCxnSpPr>
          <p:nvPr/>
        </p:nvCxnSpPr>
        <p:spPr>
          <a:xfrm>
            <a:off x="7796185" y="4652709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Oval 87"/>
          <p:cNvSpPr/>
          <p:nvPr/>
        </p:nvSpPr>
        <p:spPr>
          <a:xfrm>
            <a:off x="7704745" y="4606989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9" name="Straight Connector 88"/>
          <p:cNvCxnSpPr/>
          <p:nvPr/>
        </p:nvCxnSpPr>
        <p:spPr>
          <a:xfrm>
            <a:off x="7750465" y="4405309"/>
            <a:ext cx="0" cy="1905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7620000" y="1905000"/>
            <a:ext cx="30480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Straight Connector 93"/>
          <p:cNvCxnSpPr/>
          <p:nvPr/>
        </p:nvCxnSpPr>
        <p:spPr>
          <a:xfrm>
            <a:off x="7620000" y="3429000"/>
            <a:ext cx="30480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Straight Connector 94"/>
          <p:cNvCxnSpPr/>
          <p:nvPr/>
        </p:nvCxnSpPr>
        <p:spPr>
          <a:xfrm>
            <a:off x="5539985" y="3502858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Straight Connector 95"/>
          <p:cNvCxnSpPr/>
          <p:nvPr/>
        </p:nvCxnSpPr>
        <p:spPr>
          <a:xfrm>
            <a:off x="5943600" y="4495800"/>
            <a:ext cx="15746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5723426" y="2400268"/>
            <a:ext cx="37257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/>
          <p:nvPr/>
        </p:nvCxnSpPr>
        <p:spPr>
          <a:xfrm>
            <a:off x="5742476" y="3997621"/>
            <a:ext cx="37257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3278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Legend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sz="half" idx="1"/>
          </p:nvPr>
        </p:nvSpPr>
        <p:spPr>
          <a:xfrm>
            <a:off x="1828800" y="1600200"/>
            <a:ext cx="23622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Connected Pads</a:t>
            </a:r>
          </a:p>
          <a:p>
            <a:endParaRPr lang="en-US" dirty="0"/>
          </a:p>
          <a:p>
            <a:r>
              <a:rPr lang="en-US" dirty="0" smtClean="0"/>
              <a:t>Connected Pins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Shorted Pins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>
          <a:xfrm>
            <a:off x="6400800" y="1600200"/>
            <a:ext cx="2209800" cy="4525963"/>
          </a:xfrm>
        </p:spPr>
        <p:txBody>
          <a:bodyPr>
            <a:normAutofit/>
          </a:bodyPr>
          <a:lstStyle/>
          <a:p>
            <a:r>
              <a:rPr lang="en-US" dirty="0" smtClean="0"/>
              <a:t>Model </a:t>
            </a:r>
            <a:r>
              <a:rPr lang="en-US" dirty="0" err="1" smtClean="0"/>
              <a:t>Subcircuit</a:t>
            </a:r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Ideal Connection</a:t>
            </a:r>
          </a:p>
          <a:p>
            <a:endParaRPr lang="en-US" dirty="0"/>
          </a:p>
          <a:p>
            <a:r>
              <a:rPr lang="en-US" dirty="0" smtClean="0"/>
              <a:t>Buffer</a:t>
            </a:r>
          </a:p>
          <a:p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11124" y="23622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18744" y="20574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609600" y="1752600"/>
            <a:ext cx="381000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/>
          <p:cNvCxnSpPr/>
          <p:nvPr/>
        </p:nvCxnSpPr>
        <p:spPr>
          <a:xfrm>
            <a:off x="990600" y="1838739"/>
            <a:ext cx="66359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>
            <a:off x="990600" y="2140226"/>
            <a:ext cx="66359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990600" y="2438400"/>
            <a:ext cx="66359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Rectangle 21"/>
          <p:cNvSpPr/>
          <p:nvPr/>
        </p:nvSpPr>
        <p:spPr>
          <a:xfrm>
            <a:off x="4495800" y="1600200"/>
            <a:ext cx="1524000" cy="14478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4" name="Straight Connector 23"/>
          <p:cNvCxnSpPr/>
          <p:nvPr/>
        </p:nvCxnSpPr>
        <p:spPr>
          <a:xfrm>
            <a:off x="6019800" y="1867222"/>
            <a:ext cx="2286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6019800" y="2133600"/>
            <a:ext cx="2286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6019800" y="2438400"/>
            <a:ext cx="2286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6019800" y="2743200"/>
            <a:ext cx="2286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4267200" y="1867222"/>
            <a:ext cx="2286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4267200" y="2133600"/>
            <a:ext cx="2286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267200" y="2438400"/>
            <a:ext cx="2286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4267200" y="2743200"/>
            <a:ext cx="2286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ctangle 42"/>
          <p:cNvSpPr/>
          <p:nvPr/>
        </p:nvSpPr>
        <p:spPr>
          <a:xfrm>
            <a:off x="1295400" y="3200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/>
          <p:cNvSpPr/>
          <p:nvPr/>
        </p:nvSpPr>
        <p:spPr>
          <a:xfrm>
            <a:off x="1295400" y="3505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/>
          <p:cNvSpPr/>
          <p:nvPr/>
        </p:nvSpPr>
        <p:spPr>
          <a:xfrm>
            <a:off x="1295400" y="3810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6" name="Straight Connector 45"/>
          <p:cNvCxnSpPr/>
          <p:nvPr/>
        </p:nvCxnSpPr>
        <p:spPr>
          <a:xfrm>
            <a:off x="631809" y="3286539"/>
            <a:ext cx="66359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>
            <a:off x="631809" y="3588026"/>
            <a:ext cx="66359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Connector 47"/>
          <p:cNvCxnSpPr/>
          <p:nvPr/>
        </p:nvCxnSpPr>
        <p:spPr>
          <a:xfrm>
            <a:off x="631809" y="3886200"/>
            <a:ext cx="66359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Rectangle 48"/>
          <p:cNvSpPr/>
          <p:nvPr/>
        </p:nvSpPr>
        <p:spPr>
          <a:xfrm>
            <a:off x="1295400" y="4648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Rectangle 49"/>
          <p:cNvSpPr/>
          <p:nvPr/>
        </p:nvSpPr>
        <p:spPr>
          <a:xfrm>
            <a:off x="1295400" y="4953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4" name="Straight Connector 53"/>
          <p:cNvCxnSpPr/>
          <p:nvPr/>
        </p:nvCxnSpPr>
        <p:spPr>
          <a:xfrm>
            <a:off x="4572000" y="3810000"/>
            <a:ext cx="1600200" cy="0"/>
          </a:xfrm>
          <a:prstGeom prst="line">
            <a:avLst/>
          </a:prstGeom>
          <a:ln w="19050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4495800" y="1676400"/>
            <a:ext cx="4572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 smtClean="0"/>
              <a:t>A1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A2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A3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A4</a:t>
            </a:r>
            <a:endParaRPr 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5562600" y="1676400"/>
            <a:ext cx="457200" cy="12772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 smtClean="0"/>
              <a:t>B1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B2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B3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B4</a:t>
            </a:r>
            <a:endParaRPr lang="en-US" dirty="0"/>
          </a:p>
        </p:txBody>
      </p:sp>
      <p:grpSp>
        <p:nvGrpSpPr>
          <p:cNvPr id="53" name="Group 52"/>
          <p:cNvGrpSpPr/>
          <p:nvPr/>
        </p:nvGrpSpPr>
        <p:grpSpPr>
          <a:xfrm>
            <a:off x="4647856" y="4355068"/>
            <a:ext cx="1290674" cy="1588532"/>
            <a:chOff x="4647856" y="1623182"/>
            <a:chExt cx="1290674" cy="1588532"/>
          </a:xfrm>
        </p:grpSpPr>
        <p:sp>
          <p:nvSpPr>
            <p:cNvPr id="55" name="Isosceles Triangle 54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59" name="Straight Connector 58"/>
            <p:cNvCxnSpPr>
              <a:endCxn id="55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3" name="Oval 62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Oval 63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6" name="Straight Connector 65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8" name="Oval 67"/>
            <p:cNvSpPr/>
            <p:nvPr/>
          </p:nvSpPr>
          <p:spPr>
            <a:xfrm>
              <a:off x="5799623" y="2848186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TextBox 68"/>
            <p:cNvSpPr txBox="1"/>
            <p:nvPr/>
          </p:nvSpPr>
          <p:spPr>
            <a:xfrm>
              <a:off x="4647856" y="1623182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PU(A1)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70" name="TextBox 69"/>
            <p:cNvSpPr txBox="1"/>
            <p:nvPr/>
          </p:nvSpPr>
          <p:spPr>
            <a:xfrm>
              <a:off x="4656623" y="2842382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PD(A1)</a:t>
              </a:r>
              <a:endParaRPr lang="en-US" dirty="0"/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4975122" y="2198787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A1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72" name="Straight Connector 71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73" name="Straight Connector 72"/>
          <p:cNvCxnSpPr/>
          <p:nvPr/>
        </p:nvCxnSpPr>
        <p:spPr>
          <a:xfrm>
            <a:off x="631809" y="4734339"/>
            <a:ext cx="66359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" name="Straight Connector 73"/>
          <p:cNvCxnSpPr/>
          <p:nvPr/>
        </p:nvCxnSpPr>
        <p:spPr>
          <a:xfrm>
            <a:off x="1066800" y="5035826"/>
            <a:ext cx="2286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/>
          <p:cNvSpPr/>
          <p:nvPr/>
        </p:nvSpPr>
        <p:spPr>
          <a:xfrm>
            <a:off x="999744" y="4990106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7" name="Rectangle 76"/>
          <p:cNvSpPr/>
          <p:nvPr/>
        </p:nvSpPr>
        <p:spPr>
          <a:xfrm>
            <a:off x="1295400" y="5257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78" name="Straight Connector 77"/>
          <p:cNvCxnSpPr/>
          <p:nvPr/>
        </p:nvCxnSpPr>
        <p:spPr>
          <a:xfrm>
            <a:off x="1066800" y="5340626"/>
            <a:ext cx="228600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9" name="Oval 78"/>
          <p:cNvSpPr/>
          <p:nvPr/>
        </p:nvSpPr>
        <p:spPr>
          <a:xfrm>
            <a:off x="999744" y="5294906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Oval 79"/>
          <p:cNvSpPr/>
          <p:nvPr/>
        </p:nvSpPr>
        <p:spPr>
          <a:xfrm>
            <a:off x="999744" y="4688619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1" name="Straight Connector 80"/>
          <p:cNvCxnSpPr>
            <a:stCxn id="80" idx="4"/>
            <a:endCxn id="79" idx="0"/>
          </p:cNvCxnSpPr>
          <p:nvPr/>
        </p:nvCxnSpPr>
        <p:spPr>
          <a:xfrm>
            <a:off x="1045464" y="4780059"/>
            <a:ext cx="0" cy="514847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Cloud 81"/>
          <p:cNvSpPr/>
          <p:nvPr/>
        </p:nvSpPr>
        <p:spPr>
          <a:xfrm>
            <a:off x="4975122" y="2057400"/>
            <a:ext cx="587478" cy="533400"/>
          </a:xfrm>
          <a:prstGeom prst="cloud">
            <a:avLst/>
          </a:prstGeom>
          <a:solidFill>
            <a:schemeClr val="bg1"/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9204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62200" y="2286000"/>
            <a:ext cx="4114800" cy="30931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8" name="Cloud 77"/>
          <p:cNvSpPr/>
          <p:nvPr/>
        </p:nvSpPr>
        <p:spPr>
          <a:xfrm>
            <a:off x="2819400" y="2362200"/>
            <a:ext cx="3276600" cy="2883932"/>
          </a:xfrm>
          <a:prstGeom prst="cloud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Subckt</a:t>
            </a:r>
            <a:r>
              <a:rPr lang="en-US" dirty="0" smtClean="0"/>
              <a:t> 1 – Package + Die, Each Pin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19800" y="22860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r>
              <a:rPr lang="en-US" dirty="0">
                <a:solidFill>
                  <a:srgbClr val="C00000"/>
                </a:solidFill>
              </a:rPr>
              <a:t>2</a:t>
            </a: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3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4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5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6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7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8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9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10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2362200" y="2274332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11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12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13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62200" y="3861137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14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15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16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818676" y="3059668"/>
            <a:ext cx="13347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POWER pins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863291" y="4507468"/>
            <a:ext cx="1061509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GND pins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477000" y="2286000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Signal pin A1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77000" y="3810000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Signal pin A2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2743200" y="2470666"/>
            <a:ext cx="1504752" cy="80593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Connector 48"/>
          <p:cNvCxnSpPr/>
          <p:nvPr/>
        </p:nvCxnSpPr>
        <p:spPr>
          <a:xfrm flipV="1">
            <a:off x="2780904" y="4587269"/>
            <a:ext cx="1467048" cy="44193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743200" y="3429000"/>
            <a:ext cx="1504752" cy="990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 flipV="1">
            <a:off x="2743200" y="3429000"/>
            <a:ext cx="1504752" cy="58832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Right Brace 55"/>
          <p:cNvSpPr/>
          <p:nvPr/>
        </p:nvSpPr>
        <p:spPr>
          <a:xfrm>
            <a:off x="6553200" y="2775466"/>
            <a:ext cx="265476" cy="883861"/>
          </a:xfrm>
          <a:prstGeom prst="rightBrac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ight Brace 56"/>
          <p:cNvSpPr/>
          <p:nvPr/>
        </p:nvSpPr>
        <p:spPr>
          <a:xfrm>
            <a:off x="6553200" y="4267200"/>
            <a:ext cx="265476" cy="883861"/>
          </a:xfrm>
          <a:prstGeom prst="rightBrac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C00000"/>
              </a:solidFill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86661" y="5867400"/>
            <a:ext cx="77139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subckt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PkgDie4P4G2Sig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2 3 4 5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7 8 9 10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13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16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73" name="Straight Connector 72"/>
          <p:cNvCxnSpPr>
            <a:stCxn id="8" idx="3"/>
          </p:cNvCxnSpPr>
          <p:nvPr/>
        </p:nvCxnSpPr>
        <p:spPr>
          <a:xfrm flipV="1">
            <a:off x="2780904" y="2508768"/>
            <a:ext cx="3391296" cy="458062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2780904" y="3951759"/>
            <a:ext cx="3391296" cy="601875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01" name="Group 100"/>
          <p:cNvGrpSpPr/>
          <p:nvPr/>
        </p:nvGrpSpPr>
        <p:grpSpPr>
          <a:xfrm>
            <a:off x="4572000" y="2775469"/>
            <a:ext cx="1524000" cy="879217"/>
            <a:chOff x="4876800" y="2775469"/>
            <a:chExt cx="1219200" cy="879217"/>
          </a:xfrm>
        </p:grpSpPr>
        <p:cxnSp>
          <p:nvCxnSpPr>
            <p:cNvPr id="15" name="Straight Connector 14"/>
            <p:cNvCxnSpPr/>
            <p:nvPr/>
          </p:nvCxnSpPr>
          <p:spPr>
            <a:xfrm flipV="1">
              <a:off x="4876800" y="2775469"/>
              <a:ext cx="1219200" cy="385373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flipV="1">
              <a:off x="4876800" y="3045085"/>
              <a:ext cx="1219200" cy="231515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flipV="1">
              <a:off x="4876800" y="3349886"/>
              <a:ext cx="1219200" cy="39557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>
              <a:off x="4876800" y="3543300"/>
              <a:ext cx="1219200" cy="111386"/>
            </a:xfrm>
            <a:prstGeom prst="line">
              <a:avLst/>
            </a:prstGeom>
            <a:ln w="190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02" name="Group 101"/>
          <p:cNvGrpSpPr/>
          <p:nvPr/>
        </p:nvGrpSpPr>
        <p:grpSpPr>
          <a:xfrm flipV="1">
            <a:off x="4572000" y="4267199"/>
            <a:ext cx="1524000" cy="879217"/>
            <a:chOff x="4876800" y="2775469"/>
            <a:chExt cx="1219200" cy="879217"/>
          </a:xfrm>
        </p:grpSpPr>
        <p:cxnSp>
          <p:nvCxnSpPr>
            <p:cNvPr id="103" name="Straight Connector 102"/>
            <p:cNvCxnSpPr/>
            <p:nvPr/>
          </p:nvCxnSpPr>
          <p:spPr>
            <a:xfrm flipV="1">
              <a:off x="4876800" y="2775469"/>
              <a:ext cx="1219200" cy="385373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4" name="Straight Connector 103"/>
            <p:cNvCxnSpPr/>
            <p:nvPr/>
          </p:nvCxnSpPr>
          <p:spPr>
            <a:xfrm flipV="1">
              <a:off x="4876800" y="3045085"/>
              <a:ext cx="1219200" cy="231515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Connector 104"/>
            <p:cNvCxnSpPr/>
            <p:nvPr/>
          </p:nvCxnSpPr>
          <p:spPr>
            <a:xfrm flipV="1">
              <a:off x="4876800" y="3349886"/>
              <a:ext cx="1219200" cy="39557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Straight Connector 105"/>
            <p:cNvCxnSpPr/>
            <p:nvPr/>
          </p:nvCxnSpPr>
          <p:spPr>
            <a:xfrm>
              <a:off x="4876800" y="3543300"/>
              <a:ext cx="1219200" cy="11138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12" name="Right Brace 111"/>
          <p:cNvSpPr/>
          <p:nvPr/>
        </p:nvSpPr>
        <p:spPr>
          <a:xfrm flipH="1">
            <a:off x="1447800" y="2514600"/>
            <a:ext cx="533400" cy="883861"/>
          </a:xfrm>
          <a:prstGeom prst="rightBrac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3" name="TextBox 112"/>
          <p:cNvSpPr txBox="1"/>
          <p:nvPr/>
        </p:nvSpPr>
        <p:spPr>
          <a:xfrm>
            <a:off x="381000" y="2754868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Buffer A1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14" name="Right Brace 113"/>
          <p:cNvSpPr/>
          <p:nvPr/>
        </p:nvSpPr>
        <p:spPr>
          <a:xfrm flipH="1">
            <a:off x="1447800" y="4145339"/>
            <a:ext cx="533400" cy="883861"/>
          </a:xfrm>
          <a:prstGeom prst="rightBrac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TextBox 114"/>
          <p:cNvSpPr txBox="1"/>
          <p:nvPr/>
        </p:nvSpPr>
        <p:spPr>
          <a:xfrm>
            <a:off x="381000" y="4385607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Buffer A2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1969144" y="2362200"/>
            <a:ext cx="3978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</a:rPr>
              <a:t>PU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981200" y="3273623"/>
            <a:ext cx="3946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PD</a:t>
            </a:r>
            <a:endParaRPr lang="en-US" sz="1400" b="1" dirty="0"/>
          </a:p>
        </p:txBody>
      </p:sp>
      <p:sp>
        <p:nvSpPr>
          <p:cNvPr id="118" name="TextBox 117"/>
          <p:cNvSpPr txBox="1"/>
          <p:nvPr/>
        </p:nvSpPr>
        <p:spPr>
          <a:xfrm>
            <a:off x="1981200" y="3962400"/>
            <a:ext cx="39786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</a:rPr>
              <a:t>PU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19" name="TextBox 118"/>
          <p:cNvSpPr txBox="1"/>
          <p:nvPr/>
        </p:nvSpPr>
        <p:spPr>
          <a:xfrm>
            <a:off x="1993256" y="4873823"/>
            <a:ext cx="39466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PD</a:t>
            </a:r>
            <a:endParaRPr lang="en-US" sz="14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1981200" y="2819400"/>
            <a:ext cx="386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B050"/>
                </a:solidFill>
              </a:rPr>
              <a:t>sig</a:t>
            </a:r>
            <a:endParaRPr lang="en-US" sz="1400" b="1" dirty="0">
              <a:solidFill>
                <a:srgbClr val="00B050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1981200" y="4419600"/>
            <a:ext cx="386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B050"/>
                </a:solidFill>
              </a:rPr>
              <a:t>sig</a:t>
            </a:r>
            <a:endParaRPr lang="en-US" sz="1400" b="1" dirty="0">
              <a:solidFill>
                <a:srgbClr val="00B050"/>
              </a:solidFill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247952" y="2709534"/>
            <a:ext cx="324048" cy="21672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5551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570795" y="1914939"/>
            <a:ext cx="331796" cy="2733261"/>
            <a:chOff x="7570795" y="1914939"/>
            <a:chExt cx="331796" cy="2733261"/>
          </a:xfrm>
        </p:grpSpPr>
        <p:cxnSp>
          <p:nvCxnSpPr>
            <p:cNvPr id="11" name="Straight Connector 10"/>
            <p:cNvCxnSpPr/>
            <p:nvPr/>
          </p:nvCxnSpPr>
          <p:spPr>
            <a:xfrm>
              <a:off x="7570795" y="1914939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>
              <a:off x="7570795" y="2216426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>
              <a:off x="7570795" y="2514600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>
              <a:off x="7570795" y="2829339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570795" y="3130826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7570795" y="3429000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>
              <a:off x="7570795" y="3743739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>
              <a:off x="7570795" y="4045226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>
              <a:off x="7570795" y="4353339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>
              <a:off x="7570795" y="4648200"/>
              <a:ext cx="331796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Title 4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Subckt</a:t>
            </a:r>
            <a:r>
              <a:rPr lang="en-US" dirty="0"/>
              <a:t> 1 </a:t>
            </a:r>
            <a:r>
              <a:rPr lang="en-US" dirty="0" smtClean="0"/>
              <a:t>Connections, by </a:t>
            </a:r>
            <a:r>
              <a:rPr lang="en-US" dirty="0" err="1" smtClean="0"/>
              <a:t>pin_name</a:t>
            </a: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7902591" y="1828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902591" y="2133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902591" y="2438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7902591" y="2743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902591" y="3048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902591" y="3352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21"/>
          <p:cNvSpPr/>
          <p:nvPr/>
        </p:nvSpPr>
        <p:spPr>
          <a:xfrm>
            <a:off x="7902591" y="3657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902591" y="3962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TextBox 31"/>
          <p:cNvSpPr txBox="1"/>
          <p:nvPr/>
        </p:nvSpPr>
        <p:spPr>
          <a:xfrm>
            <a:off x="8305800" y="17526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A1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P1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P2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P3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P4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G4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A2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096000" y="1752600"/>
            <a:ext cx="1524000" cy="30931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cxnSp>
        <p:nvCxnSpPr>
          <p:cNvPr id="54" name="Straight Connector 53"/>
          <p:cNvCxnSpPr>
            <a:stCxn id="112" idx="6"/>
          </p:cNvCxnSpPr>
          <p:nvPr/>
        </p:nvCxnSpPr>
        <p:spPr>
          <a:xfrm>
            <a:off x="5539982" y="1915176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638800" y="2913071"/>
            <a:ext cx="45719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>
            <a:stCxn id="113" idx="6"/>
          </p:cNvCxnSpPr>
          <p:nvPr/>
        </p:nvCxnSpPr>
        <p:spPr>
          <a:xfrm>
            <a:off x="5723423" y="2400268"/>
            <a:ext cx="37257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1" name="TextBox 90"/>
          <p:cNvSpPr txBox="1"/>
          <p:nvPr/>
        </p:nvSpPr>
        <p:spPr>
          <a:xfrm>
            <a:off x="533400" y="14478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P4      VDD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POWER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G4      VSS          GND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7162800" y="17526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r>
              <a:rPr lang="en-US" dirty="0">
                <a:solidFill>
                  <a:srgbClr val="C00000"/>
                </a:solidFill>
              </a:rPr>
              <a:t>2</a:t>
            </a: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3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4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5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6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7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8</a:t>
            </a:r>
          </a:p>
          <a:p>
            <a:pPr algn="r">
              <a:spcAft>
                <a:spcPts val="240"/>
              </a:spcAft>
            </a:pPr>
            <a:r>
              <a:rPr lang="en-US" dirty="0" smtClean="0"/>
              <a:t>9</a:t>
            </a: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10</a:t>
            </a:r>
          </a:p>
        </p:txBody>
      </p:sp>
      <p:sp>
        <p:nvSpPr>
          <p:cNvPr id="106" name="TextBox 105"/>
          <p:cNvSpPr txBox="1"/>
          <p:nvPr/>
        </p:nvSpPr>
        <p:spPr>
          <a:xfrm>
            <a:off x="6096000" y="1740932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11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12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13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096000" y="3327737"/>
            <a:ext cx="418704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14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15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16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533400" y="3124200"/>
            <a:ext cx="3733800" cy="2772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P3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P4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G1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G2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G3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9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G4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10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11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12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13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Pdref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14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15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16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Pdref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grpSp>
        <p:nvGrpSpPr>
          <p:cNvPr id="5" name="Group 4"/>
          <p:cNvGrpSpPr/>
          <p:nvPr/>
        </p:nvGrpSpPr>
        <p:grpSpPr>
          <a:xfrm>
            <a:off x="4647856" y="1623182"/>
            <a:ext cx="1290674" cy="1588532"/>
            <a:chOff x="4647856" y="1623182"/>
            <a:chExt cx="1290674" cy="1588532"/>
          </a:xfrm>
        </p:grpSpPr>
        <p:sp>
          <p:nvSpPr>
            <p:cNvPr id="109" name="Isosceles Triangle 108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0" name="Straight Connector 109"/>
            <p:cNvCxnSpPr>
              <a:endCxn id="109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2" name="Oval 111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3" name="Oval 112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4" name="Straight Connector 113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5" name="Straight Connector 114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6" name="Oval 115"/>
            <p:cNvSpPr/>
            <p:nvPr/>
          </p:nvSpPr>
          <p:spPr>
            <a:xfrm>
              <a:off x="5799623" y="2848186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7" name="TextBox 116"/>
            <p:cNvSpPr txBox="1"/>
            <p:nvPr/>
          </p:nvSpPr>
          <p:spPr>
            <a:xfrm>
              <a:off x="4647856" y="1623182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PU(A1)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18" name="TextBox 117"/>
            <p:cNvSpPr txBox="1"/>
            <p:nvPr/>
          </p:nvSpPr>
          <p:spPr>
            <a:xfrm>
              <a:off x="4656623" y="2842382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PD(A1)</a:t>
              </a:r>
              <a:endParaRPr lang="en-US" dirty="0"/>
            </a:p>
          </p:txBody>
        </p:sp>
        <p:sp>
          <p:nvSpPr>
            <p:cNvPr id="119" name="TextBox 118"/>
            <p:cNvSpPr txBox="1"/>
            <p:nvPr/>
          </p:nvSpPr>
          <p:spPr>
            <a:xfrm>
              <a:off x="4975122" y="2198787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A1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120" name="Straight Connector 119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4" name="Straight Connector 123"/>
          <p:cNvCxnSpPr>
            <a:stCxn id="131" idx="6"/>
          </p:cNvCxnSpPr>
          <p:nvPr/>
        </p:nvCxnSpPr>
        <p:spPr>
          <a:xfrm>
            <a:off x="5540326" y="3504062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/>
          <p:cNvCxnSpPr/>
          <p:nvPr/>
        </p:nvCxnSpPr>
        <p:spPr>
          <a:xfrm>
            <a:off x="5639144" y="4495800"/>
            <a:ext cx="457197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6" name="Straight Connector 125"/>
          <p:cNvCxnSpPr>
            <a:stCxn id="132" idx="6"/>
          </p:cNvCxnSpPr>
          <p:nvPr/>
        </p:nvCxnSpPr>
        <p:spPr>
          <a:xfrm>
            <a:off x="5723767" y="3989154"/>
            <a:ext cx="37257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" name="Group 5"/>
          <p:cNvGrpSpPr/>
          <p:nvPr/>
        </p:nvGrpSpPr>
        <p:grpSpPr>
          <a:xfrm>
            <a:off x="4648200" y="3212068"/>
            <a:ext cx="1290674" cy="1588532"/>
            <a:chOff x="4648200" y="3212068"/>
            <a:chExt cx="1290674" cy="1588532"/>
          </a:xfrm>
        </p:grpSpPr>
        <p:sp>
          <p:nvSpPr>
            <p:cNvPr id="128" name="Isosceles Triangle 127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29" name="Straight Connector 128"/>
            <p:cNvCxnSpPr>
              <a:endCxn id="128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0" name="Straight Connector 129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1" name="Oval 130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3" name="Straight Connector 132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4" name="Straight Connector 133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5" name="Oval 134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4648200" y="3212068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PU(A2)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37" name="TextBox 136"/>
            <p:cNvSpPr txBox="1"/>
            <p:nvPr/>
          </p:nvSpPr>
          <p:spPr>
            <a:xfrm>
              <a:off x="4656967" y="4431268"/>
              <a:ext cx="8370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PD(A2)</a:t>
              </a:r>
              <a:endParaRPr lang="en-US" dirty="0"/>
            </a:p>
          </p:txBody>
        </p:sp>
        <p:sp>
          <p:nvSpPr>
            <p:cNvPr id="138" name="TextBox 137"/>
            <p:cNvSpPr txBox="1"/>
            <p:nvPr/>
          </p:nvSpPr>
          <p:spPr>
            <a:xfrm>
              <a:off x="4975466" y="3787673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A2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139" name="Straight Connector 138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Rectangle 59"/>
          <p:cNvSpPr/>
          <p:nvPr/>
        </p:nvSpPr>
        <p:spPr>
          <a:xfrm>
            <a:off x="7902591" y="4267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/>
          <p:cNvSpPr/>
          <p:nvPr/>
        </p:nvSpPr>
        <p:spPr>
          <a:xfrm>
            <a:off x="7902591" y="4572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533400" y="5909846"/>
            <a:ext cx="771397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subckt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PkgDie4P4G2Sig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2 3 4 5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7 8 9 10 </a:t>
            </a:r>
            <a:r>
              <a:rPr lang="en-US" sz="1600" b="1" dirty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12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13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14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15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16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393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62200" y="2286000"/>
            <a:ext cx="4114800" cy="30931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8" name="Cloud 77"/>
          <p:cNvSpPr/>
          <p:nvPr/>
        </p:nvSpPr>
        <p:spPr>
          <a:xfrm>
            <a:off x="2819400" y="2362200"/>
            <a:ext cx="3276600" cy="2883932"/>
          </a:xfrm>
          <a:prstGeom prst="cloud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Subckt</a:t>
            </a:r>
            <a:r>
              <a:rPr lang="en-US" dirty="0"/>
              <a:t> 2 </a:t>
            </a:r>
            <a:r>
              <a:rPr lang="en-US" dirty="0" smtClean="0"/>
              <a:t>– Package + Die, Merged Pins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19800" y="22860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r>
              <a:rPr lang="en-US" dirty="0">
                <a:solidFill>
                  <a:srgbClr val="C00000"/>
                </a:solidFill>
              </a:rPr>
              <a:t>2</a:t>
            </a: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dirty="0">
                <a:solidFill>
                  <a:srgbClr val="00B050"/>
                </a:solidFill>
              </a:rPr>
              <a:t>3</a:t>
            </a:r>
            <a:endParaRPr lang="en-US" dirty="0" smtClean="0">
              <a:solidFill>
                <a:srgbClr val="00B05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dirty="0"/>
              <a:t>4</a:t>
            </a: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362200" y="2274332"/>
            <a:ext cx="301686" cy="18928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5</a:t>
            </a: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6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7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362200" y="3861137"/>
            <a:ext cx="301686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8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77000" y="2590800"/>
            <a:ext cx="1645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POWER pins (4)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77000" y="4114800"/>
            <a:ext cx="137249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GND pins (4)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6477000" y="2286000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Signal pin A1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6477000" y="3810000"/>
            <a:ext cx="13901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Signal pin A2</a:t>
            </a:r>
            <a:endParaRPr lang="en-US" dirty="0">
              <a:solidFill>
                <a:srgbClr val="00B050"/>
              </a:solidFill>
            </a:endParaRPr>
          </a:p>
        </p:txBody>
      </p:sp>
      <p:cxnSp>
        <p:nvCxnSpPr>
          <p:cNvPr id="47" name="Straight Connector 46"/>
          <p:cNvCxnSpPr/>
          <p:nvPr/>
        </p:nvCxnSpPr>
        <p:spPr>
          <a:xfrm>
            <a:off x="2743200" y="3429000"/>
            <a:ext cx="1504752" cy="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743200" y="3963888"/>
            <a:ext cx="1600200" cy="52024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3" name="Straight Connector 72"/>
          <p:cNvCxnSpPr/>
          <p:nvPr/>
        </p:nvCxnSpPr>
        <p:spPr>
          <a:xfrm flipV="1">
            <a:off x="2663886" y="2508769"/>
            <a:ext cx="3508314" cy="495297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5" name="Straight Connector 74"/>
          <p:cNvCxnSpPr/>
          <p:nvPr/>
        </p:nvCxnSpPr>
        <p:spPr>
          <a:xfrm flipV="1">
            <a:off x="2780904" y="3951761"/>
            <a:ext cx="3391296" cy="532371"/>
          </a:xfrm>
          <a:prstGeom prst="line">
            <a:avLst/>
          </a:prstGeom>
          <a:ln w="190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Connector 14"/>
          <p:cNvCxnSpPr/>
          <p:nvPr/>
        </p:nvCxnSpPr>
        <p:spPr>
          <a:xfrm flipV="1">
            <a:off x="4572000" y="2775470"/>
            <a:ext cx="1524000" cy="57733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4572000" y="4267199"/>
            <a:ext cx="1524000" cy="21693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TextBox 112"/>
          <p:cNvSpPr txBox="1"/>
          <p:nvPr/>
        </p:nvSpPr>
        <p:spPr>
          <a:xfrm>
            <a:off x="914400" y="2819400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Buffer A1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15" name="TextBox 114"/>
          <p:cNvSpPr txBox="1"/>
          <p:nvPr/>
        </p:nvSpPr>
        <p:spPr>
          <a:xfrm>
            <a:off x="990600" y="4385607"/>
            <a:ext cx="10631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Buffer A2</a:t>
            </a:r>
            <a:endParaRPr lang="en-US" dirty="0">
              <a:solidFill>
                <a:schemeClr val="accent1"/>
              </a:solidFill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1752600" y="3349823"/>
            <a:ext cx="6014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</a:rPr>
              <a:t>PU(2)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763959" y="3810000"/>
            <a:ext cx="5982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PD(2)</a:t>
            </a:r>
            <a:endParaRPr lang="en-US" sz="1400" b="1" dirty="0"/>
          </a:p>
        </p:txBody>
      </p:sp>
      <p:sp>
        <p:nvSpPr>
          <p:cNvPr id="120" name="TextBox 119"/>
          <p:cNvSpPr txBox="1"/>
          <p:nvPr/>
        </p:nvSpPr>
        <p:spPr>
          <a:xfrm>
            <a:off x="1981200" y="2819400"/>
            <a:ext cx="386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B050"/>
                </a:solidFill>
              </a:rPr>
              <a:t>sig</a:t>
            </a:r>
            <a:endParaRPr lang="en-US" sz="1400" b="1" dirty="0">
              <a:solidFill>
                <a:srgbClr val="00B050"/>
              </a:solidFill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1981200" y="4419600"/>
            <a:ext cx="38664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00B050"/>
                </a:solidFill>
              </a:rPr>
              <a:t>sig</a:t>
            </a:r>
            <a:endParaRPr lang="en-US" sz="1400" b="1" dirty="0">
              <a:solidFill>
                <a:srgbClr val="00B050"/>
              </a:solidFill>
            </a:endParaRPr>
          </a:p>
        </p:txBody>
      </p:sp>
      <p:sp>
        <p:nvSpPr>
          <p:cNvPr id="122" name="Rectangle 121"/>
          <p:cNvSpPr/>
          <p:nvPr/>
        </p:nvSpPr>
        <p:spPr>
          <a:xfrm>
            <a:off x="4247952" y="2709534"/>
            <a:ext cx="324048" cy="21672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/>
          <p:cNvSpPr txBox="1"/>
          <p:nvPr/>
        </p:nvSpPr>
        <p:spPr>
          <a:xfrm>
            <a:off x="639061" y="6019800"/>
            <a:ext cx="48750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subckt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PkgDie1P1G2Sig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7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7458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Subckt</a:t>
            </a:r>
            <a:r>
              <a:rPr lang="en-US" sz="3200" dirty="0"/>
              <a:t> 2 Connections, </a:t>
            </a:r>
            <a:r>
              <a:rPr lang="en-US" sz="3200" dirty="0" smtClean="0"/>
              <a:t>I/O by </a:t>
            </a:r>
            <a:r>
              <a:rPr lang="en-US" sz="3200" dirty="0" err="1" smtClean="0"/>
              <a:t>pin_name</a:t>
            </a:r>
            <a:r>
              <a:rPr lang="en-US" sz="3200" dirty="0" smtClean="0"/>
              <a:t>, POWER/GND by </a:t>
            </a:r>
            <a:r>
              <a:rPr lang="en-US" sz="3200" dirty="0" err="1" smtClean="0"/>
              <a:t>bus_label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7924800" y="1828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924800" y="3962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924800" y="4267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924800" y="3352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70795" y="1914939"/>
            <a:ext cx="35400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570795" y="3733800"/>
            <a:ext cx="35400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570795" y="3429000"/>
            <a:ext cx="35400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305800" y="17526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A1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P1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P2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P3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P4</a:t>
            </a:r>
          </a:p>
          <a:p>
            <a:pPr>
              <a:spcAft>
                <a:spcPts val="240"/>
              </a:spcAft>
            </a:pPr>
            <a:r>
              <a:rPr lang="en-US" dirty="0">
                <a:solidFill>
                  <a:srgbClr val="00B050"/>
                </a:solidFill>
              </a:rPr>
              <a:t>A2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spcAft>
                <a:spcPts val="240"/>
              </a:spcAft>
            </a:pPr>
            <a:r>
              <a:rPr lang="en-US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G4</a:t>
            </a:r>
            <a:endParaRPr lang="en-US" dirty="0" smtClean="0"/>
          </a:p>
        </p:txBody>
      </p:sp>
      <p:sp>
        <p:nvSpPr>
          <p:cNvPr id="33" name="Rectangle 32"/>
          <p:cNvSpPr/>
          <p:nvPr/>
        </p:nvSpPr>
        <p:spPr>
          <a:xfrm>
            <a:off x="6096000" y="1752600"/>
            <a:ext cx="1524000" cy="30931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3400" y="15240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P4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G4      VSS          GND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162800" y="17526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r>
              <a:rPr lang="en-US" dirty="0">
                <a:solidFill>
                  <a:srgbClr val="C00000"/>
                </a:solidFill>
              </a:rPr>
              <a:t>2</a:t>
            </a: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/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3</a:t>
            </a: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/>
              <a:t>4</a:t>
            </a: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6096000" y="1740932"/>
            <a:ext cx="3016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6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5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7</a:t>
            </a:r>
          </a:p>
        </p:txBody>
      </p:sp>
      <p:sp>
        <p:nvSpPr>
          <p:cNvPr id="107" name="TextBox 106"/>
          <p:cNvSpPr txBox="1"/>
          <p:nvPr/>
        </p:nvSpPr>
        <p:spPr>
          <a:xfrm>
            <a:off x="6096000" y="3327737"/>
            <a:ext cx="3016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endParaRPr lang="en-US" dirty="0"/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8</a:t>
            </a:r>
          </a:p>
          <a:p>
            <a:pPr>
              <a:spcAft>
                <a:spcPts val="1800"/>
              </a:spcAft>
            </a:pPr>
            <a:endParaRPr lang="en-US" dirty="0" smtClean="0"/>
          </a:p>
        </p:txBody>
      </p:sp>
      <p:sp>
        <p:nvSpPr>
          <p:cNvPr id="108" name="TextBox 107"/>
          <p:cNvSpPr txBox="1"/>
          <p:nvPr/>
        </p:nvSpPr>
        <p:spPr>
          <a:xfrm>
            <a:off x="533400" y="48768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cxnSp>
        <p:nvCxnSpPr>
          <p:cNvPr id="67" name="Straight Connector 66"/>
          <p:cNvCxnSpPr/>
          <p:nvPr/>
        </p:nvCxnSpPr>
        <p:spPr>
          <a:xfrm>
            <a:off x="5723423" y="2400268"/>
            <a:ext cx="372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/>
          <p:cNvCxnSpPr/>
          <p:nvPr/>
        </p:nvCxnSpPr>
        <p:spPr>
          <a:xfrm>
            <a:off x="5723767" y="3989154"/>
            <a:ext cx="372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Box 56"/>
          <p:cNvSpPr txBox="1"/>
          <p:nvPr/>
        </p:nvSpPr>
        <p:spPr>
          <a:xfrm>
            <a:off x="533400" y="32004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P3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P4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G1            NC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G3            NC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G4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59" name="Straight Connector 58"/>
          <p:cNvCxnSpPr>
            <a:stCxn id="60" idx="6"/>
            <a:endCxn id="20" idx="1"/>
          </p:cNvCxnSpPr>
          <p:nvPr/>
        </p:nvCxnSpPr>
        <p:spPr>
          <a:xfrm>
            <a:off x="7793518" y="4038600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7702078" y="39928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>
            <a:stCxn id="62" idx="6"/>
            <a:endCxn id="21" idx="1"/>
          </p:cNvCxnSpPr>
          <p:nvPr/>
        </p:nvCxnSpPr>
        <p:spPr>
          <a:xfrm>
            <a:off x="7796185" y="43434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7704745" y="42976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7702078" y="3701168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Straight Connector 81"/>
          <p:cNvCxnSpPr>
            <a:endCxn id="101" idx="0"/>
          </p:cNvCxnSpPr>
          <p:nvPr/>
        </p:nvCxnSpPr>
        <p:spPr>
          <a:xfrm>
            <a:off x="7747798" y="3802297"/>
            <a:ext cx="266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7924800" y="3657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7924800" y="4572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0" name="Straight Connector 99"/>
          <p:cNvCxnSpPr>
            <a:stCxn id="101" idx="6"/>
            <a:endCxn id="99" idx="1"/>
          </p:cNvCxnSpPr>
          <p:nvPr/>
        </p:nvCxnSpPr>
        <p:spPr>
          <a:xfrm>
            <a:off x="7796185" y="46482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7704745" y="46024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7924800" y="2438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7924800" y="2743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4" name="Straight Connector 103"/>
          <p:cNvCxnSpPr/>
          <p:nvPr/>
        </p:nvCxnSpPr>
        <p:spPr>
          <a:xfrm>
            <a:off x="7620000" y="2209800"/>
            <a:ext cx="30480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118" idx="6"/>
            <a:endCxn id="102" idx="1"/>
          </p:cNvCxnSpPr>
          <p:nvPr/>
        </p:nvCxnSpPr>
        <p:spPr>
          <a:xfrm>
            <a:off x="7793518" y="2514600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/>
          <p:cNvSpPr/>
          <p:nvPr/>
        </p:nvSpPr>
        <p:spPr>
          <a:xfrm>
            <a:off x="7702078" y="24688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/>
          <p:cNvCxnSpPr>
            <a:stCxn id="120" idx="6"/>
            <a:endCxn id="103" idx="1"/>
          </p:cNvCxnSpPr>
          <p:nvPr/>
        </p:nvCxnSpPr>
        <p:spPr>
          <a:xfrm>
            <a:off x="7796185" y="28194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Oval 119"/>
          <p:cNvSpPr/>
          <p:nvPr/>
        </p:nvSpPr>
        <p:spPr>
          <a:xfrm>
            <a:off x="7704745" y="27736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7702078" y="2177168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2" name="Straight Connector 121"/>
          <p:cNvCxnSpPr>
            <a:endCxn id="126" idx="0"/>
          </p:cNvCxnSpPr>
          <p:nvPr/>
        </p:nvCxnSpPr>
        <p:spPr>
          <a:xfrm>
            <a:off x="7747798" y="2278297"/>
            <a:ext cx="266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/>
          <p:cNvSpPr/>
          <p:nvPr/>
        </p:nvSpPr>
        <p:spPr>
          <a:xfrm>
            <a:off x="7924800" y="2133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/>
          <p:cNvSpPr/>
          <p:nvPr/>
        </p:nvSpPr>
        <p:spPr>
          <a:xfrm>
            <a:off x="7924800" y="3048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5" name="Straight Connector 124"/>
          <p:cNvCxnSpPr>
            <a:stCxn id="126" idx="6"/>
            <a:endCxn id="124" idx="1"/>
          </p:cNvCxnSpPr>
          <p:nvPr/>
        </p:nvCxnSpPr>
        <p:spPr>
          <a:xfrm>
            <a:off x="7796185" y="31242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7704745" y="30784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7" name="Straight Connector 126"/>
          <p:cNvCxnSpPr/>
          <p:nvPr/>
        </p:nvCxnSpPr>
        <p:spPr>
          <a:xfrm>
            <a:off x="5539982" y="1905000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38" idx="6"/>
          </p:cNvCxnSpPr>
          <p:nvPr/>
        </p:nvCxnSpPr>
        <p:spPr>
          <a:xfrm>
            <a:off x="5938530" y="2910139"/>
            <a:ext cx="15746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Straight Connector 128"/>
          <p:cNvCxnSpPr>
            <a:stCxn id="135" idx="6"/>
          </p:cNvCxnSpPr>
          <p:nvPr/>
        </p:nvCxnSpPr>
        <p:spPr>
          <a:xfrm>
            <a:off x="5723423" y="2400268"/>
            <a:ext cx="37257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0" name="Group 129"/>
          <p:cNvGrpSpPr/>
          <p:nvPr/>
        </p:nvGrpSpPr>
        <p:grpSpPr>
          <a:xfrm>
            <a:off x="4647856" y="1623182"/>
            <a:ext cx="1290674" cy="1588532"/>
            <a:chOff x="4647856" y="1623182"/>
            <a:chExt cx="1290674" cy="1588532"/>
          </a:xfrm>
        </p:grpSpPr>
        <p:sp>
          <p:nvSpPr>
            <p:cNvPr id="131" name="Isosceles Triangle 130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2" name="Straight Connector 131"/>
            <p:cNvCxnSpPr>
              <a:endCxn id="131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Oval 133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6" name="Straight Connector 135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Oval 137"/>
            <p:cNvSpPr/>
            <p:nvPr/>
          </p:nvSpPr>
          <p:spPr>
            <a:xfrm>
              <a:off x="5799623" y="2848186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4647856" y="1623182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PU(A1)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656623" y="2842382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PD(A1)</a:t>
              </a:r>
              <a:endParaRPr lang="en-US" dirty="0"/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4975122" y="2198787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A1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142" name="Straight Connector 141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5" name="Straight Connector 144"/>
          <p:cNvCxnSpPr>
            <a:stCxn id="151" idx="6"/>
          </p:cNvCxnSpPr>
          <p:nvPr/>
        </p:nvCxnSpPr>
        <p:spPr>
          <a:xfrm>
            <a:off x="5723767" y="3989154"/>
            <a:ext cx="37257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46" name="Group 145"/>
          <p:cNvGrpSpPr/>
          <p:nvPr/>
        </p:nvGrpSpPr>
        <p:grpSpPr>
          <a:xfrm>
            <a:off x="4648200" y="3212068"/>
            <a:ext cx="1290674" cy="1588532"/>
            <a:chOff x="4648200" y="3212068"/>
            <a:chExt cx="1290674" cy="1588532"/>
          </a:xfrm>
        </p:grpSpPr>
        <p:sp>
          <p:nvSpPr>
            <p:cNvPr id="147" name="Isosceles Triangle 146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8" name="Straight Connector 147"/>
            <p:cNvCxnSpPr>
              <a:endCxn id="147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Oval 149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2" name="Straight Connector 151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Oval 153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4648200" y="3212068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PU(A2)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4656967" y="4431268"/>
              <a:ext cx="8370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PD(A2)</a:t>
              </a:r>
              <a:endParaRPr lang="en-US" dirty="0"/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4975466" y="3787673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A2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158" name="Straight Connector 157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Connector 24"/>
          <p:cNvCxnSpPr>
            <a:stCxn id="134" idx="4"/>
          </p:cNvCxnSpPr>
          <p:nvPr/>
        </p:nvCxnSpPr>
        <p:spPr>
          <a:xfrm flipH="1">
            <a:off x="5470528" y="1977129"/>
            <a:ext cx="1" cy="15292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 flipH="1">
            <a:off x="5867399" y="2966525"/>
            <a:ext cx="1" cy="15292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1" name="TextBox 160"/>
          <p:cNvSpPr txBox="1"/>
          <p:nvPr/>
        </p:nvSpPr>
        <p:spPr>
          <a:xfrm>
            <a:off x="3809316" y="5105400"/>
            <a:ext cx="48750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subckt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PkgDie1P1G2Sig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7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0500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Subckt</a:t>
            </a:r>
            <a:r>
              <a:rPr lang="en-US" sz="3200" dirty="0"/>
              <a:t> 2 Connections, </a:t>
            </a:r>
            <a:r>
              <a:rPr lang="en-US" sz="3200" dirty="0" smtClean="0"/>
              <a:t>I/O by </a:t>
            </a:r>
            <a:r>
              <a:rPr lang="en-US" sz="3200" dirty="0" err="1" smtClean="0"/>
              <a:t>pin_name</a:t>
            </a:r>
            <a:r>
              <a:rPr lang="en-US" sz="3200" dirty="0" smtClean="0"/>
              <a:t>, POWER/GND by </a:t>
            </a:r>
            <a:r>
              <a:rPr lang="en-US" sz="3200" dirty="0" err="1" smtClean="0"/>
              <a:t>bus_label</a:t>
            </a:r>
            <a:r>
              <a:rPr lang="en-US" sz="3200" dirty="0" smtClean="0"/>
              <a:t> </a:t>
            </a:r>
            <a:r>
              <a:rPr lang="en-US" sz="3200" dirty="0"/>
              <a:t>and </a:t>
            </a:r>
            <a:r>
              <a:rPr lang="en-US" sz="3200" dirty="0" err="1"/>
              <a:t>signal_name</a:t>
            </a:r>
            <a:endParaRPr lang="en-US" sz="3200" dirty="0"/>
          </a:p>
        </p:txBody>
      </p:sp>
      <p:sp>
        <p:nvSpPr>
          <p:cNvPr id="91" name="TextBox 90"/>
          <p:cNvSpPr txBox="1"/>
          <p:nvPr/>
        </p:nvSpPr>
        <p:spPr>
          <a:xfrm>
            <a:off x="533400" y="15240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P4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G4      VSS          GND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533400" y="48768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VDD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VSS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5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A1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6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7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8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Buffer_I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/O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A2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sp>
        <p:nvSpPr>
          <p:cNvPr id="161" name="TextBox 160"/>
          <p:cNvSpPr txBox="1"/>
          <p:nvPr/>
        </p:nvSpPr>
        <p:spPr>
          <a:xfrm>
            <a:off x="3809316" y="5105400"/>
            <a:ext cx="487505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subckt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PkgDie1P1G2Sig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2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5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6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7 </a:t>
            </a:r>
            <a:r>
              <a:rPr lang="en-US" sz="1600" b="1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8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9" name="Rectangle 78"/>
          <p:cNvSpPr/>
          <p:nvPr/>
        </p:nvSpPr>
        <p:spPr>
          <a:xfrm>
            <a:off x="7924800" y="1828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Rectangle 79"/>
          <p:cNvSpPr/>
          <p:nvPr/>
        </p:nvSpPr>
        <p:spPr>
          <a:xfrm>
            <a:off x="7924800" y="3962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1" name="Rectangle 80"/>
          <p:cNvSpPr/>
          <p:nvPr/>
        </p:nvSpPr>
        <p:spPr>
          <a:xfrm>
            <a:off x="7924800" y="4267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Rectangle 82"/>
          <p:cNvSpPr/>
          <p:nvPr/>
        </p:nvSpPr>
        <p:spPr>
          <a:xfrm>
            <a:off x="7924800" y="3352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5" name="Straight Connector 84"/>
          <p:cNvCxnSpPr/>
          <p:nvPr/>
        </p:nvCxnSpPr>
        <p:spPr>
          <a:xfrm>
            <a:off x="7570795" y="1914939"/>
            <a:ext cx="35400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Straight Connector 85"/>
          <p:cNvCxnSpPr/>
          <p:nvPr/>
        </p:nvCxnSpPr>
        <p:spPr>
          <a:xfrm>
            <a:off x="7570795" y="3733800"/>
            <a:ext cx="35400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Straight Connector 86"/>
          <p:cNvCxnSpPr/>
          <p:nvPr/>
        </p:nvCxnSpPr>
        <p:spPr>
          <a:xfrm>
            <a:off x="7570795" y="3429000"/>
            <a:ext cx="35400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8305800" y="17526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A1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P1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P2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P3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P4</a:t>
            </a:r>
          </a:p>
          <a:p>
            <a:pPr>
              <a:spcAft>
                <a:spcPts val="240"/>
              </a:spcAft>
            </a:pPr>
            <a:r>
              <a:rPr lang="en-US" dirty="0">
                <a:solidFill>
                  <a:srgbClr val="00B050"/>
                </a:solidFill>
              </a:rPr>
              <a:t>A2</a:t>
            </a:r>
            <a:endParaRPr lang="en-US" dirty="0" smtClean="0">
              <a:solidFill>
                <a:srgbClr val="C00000"/>
              </a:solidFill>
            </a:endParaRPr>
          </a:p>
          <a:p>
            <a:pPr>
              <a:spcAft>
                <a:spcPts val="240"/>
              </a:spcAft>
            </a:pPr>
            <a:r>
              <a:rPr lang="en-US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G4</a:t>
            </a:r>
            <a:endParaRPr lang="en-US" dirty="0" smtClean="0"/>
          </a:p>
        </p:txBody>
      </p:sp>
      <p:sp>
        <p:nvSpPr>
          <p:cNvPr id="89" name="Rectangle 88"/>
          <p:cNvSpPr/>
          <p:nvPr/>
        </p:nvSpPr>
        <p:spPr>
          <a:xfrm>
            <a:off x="6096000" y="1752600"/>
            <a:ext cx="1524000" cy="30931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0" name="TextBox 89"/>
          <p:cNvSpPr txBox="1"/>
          <p:nvPr/>
        </p:nvSpPr>
        <p:spPr>
          <a:xfrm>
            <a:off x="7162800" y="17526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r>
              <a:rPr lang="en-US" dirty="0">
                <a:solidFill>
                  <a:srgbClr val="C00000"/>
                </a:solidFill>
              </a:rPr>
              <a:t>2</a:t>
            </a: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/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3</a:t>
            </a: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/>
              <a:t>4</a:t>
            </a: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00B050"/>
              </a:solidFill>
            </a:endParaRPr>
          </a:p>
        </p:txBody>
      </p:sp>
      <p:sp>
        <p:nvSpPr>
          <p:cNvPr id="94" name="TextBox 93"/>
          <p:cNvSpPr txBox="1"/>
          <p:nvPr/>
        </p:nvSpPr>
        <p:spPr>
          <a:xfrm>
            <a:off x="6096000" y="1740932"/>
            <a:ext cx="3016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6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5</a:t>
            </a:r>
          </a:p>
          <a:p>
            <a:pPr>
              <a:spcAft>
                <a:spcPts val="1800"/>
              </a:spcAft>
            </a:pPr>
            <a:r>
              <a:rPr lang="en-US" dirty="0" smtClean="0"/>
              <a:t>7</a:t>
            </a:r>
          </a:p>
        </p:txBody>
      </p:sp>
      <p:sp>
        <p:nvSpPr>
          <p:cNvPr id="95" name="TextBox 94"/>
          <p:cNvSpPr txBox="1"/>
          <p:nvPr/>
        </p:nvSpPr>
        <p:spPr>
          <a:xfrm>
            <a:off x="6096000" y="3327737"/>
            <a:ext cx="3016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endParaRPr lang="en-US" dirty="0"/>
          </a:p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00B050"/>
                </a:solidFill>
              </a:rPr>
              <a:t>8</a:t>
            </a:r>
          </a:p>
          <a:p>
            <a:pPr>
              <a:spcAft>
                <a:spcPts val="1800"/>
              </a:spcAft>
            </a:pPr>
            <a:endParaRPr lang="en-US" dirty="0" smtClean="0"/>
          </a:p>
        </p:txBody>
      </p:sp>
      <p:cxnSp>
        <p:nvCxnSpPr>
          <p:cNvPr id="96" name="Straight Connector 95"/>
          <p:cNvCxnSpPr/>
          <p:nvPr/>
        </p:nvCxnSpPr>
        <p:spPr>
          <a:xfrm>
            <a:off x="5723423" y="2400268"/>
            <a:ext cx="372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Straight Connector 96"/>
          <p:cNvCxnSpPr/>
          <p:nvPr/>
        </p:nvCxnSpPr>
        <p:spPr>
          <a:xfrm>
            <a:off x="5723767" y="3989154"/>
            <a:ext cx="37257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109" idx="6"/>
            <a:endCxn id="80" idx="1"/>
          </p:cNvCxnSpPr>
          <p:nvPr/>
        </p:nvCxnSpPr>
        <p:spPr>
          <a:xfrm>
            <a:off x="7793518" y="4038600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9" name="Oval 108"/>
          <p:cNvSpPr/>
          <p:nvPr/>
        </p:nvSpPr>
        <p:spPr>
          <a:xfrm>
            <a:off x="7702078" y="39928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0" name="Straight Connector 109"/>
          <p:cNvCxnSpPr>
            <a:stCxn id="111" idx="6"/>
            <a:endCxn id="81" idx="1"/>
          </p:cNvCxnSpPr>
          <p:nvPr/>
        </p:nvCxnSpPr>
        <p:spPr>
          <a:xfrm>
            <a:off x="7796185" y="43434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/>
          <p:cNvSpPr/>
          <p:nvPr/>
        </p:nvSpPr>
        <p:spPr>
          <a:xfrm>
            <a:off x="7704745" y="42976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Oval 111"/>
          <p:cNvSpPr/>
          <p:nvPr/>
        </p:nvSpPr>
        <p:spPr>
          <a:xfrm>
            <a:off x="7702078" y="3701168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3" name="Straight Connector 112"/>
          <p:cNvCxnSpPr>
            <a:endCxn id="117" idx="0"/>
          </p:cNvCxnSpPr>
          <p:nvPr/>
        </p:nvCxnSpPr>
        <p:spPr>
          <a:xfrm>
            <a:off x="7747798" y="3802297"/>
            <a:ext cx="266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4" name="Rectangle 113"/>
          <p:cNvSpPr/>
          <p:nvPr/>
        </p:nvSpPr>
        <p:spPr>
          <a:xfrm>
            <a:off x="7924800" y="3657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Rectangle 114"/>
          <p:cNvSpPr/>
          <p:nvPr/>
        </p:nvSpPr>
        <p:spPr>
          <a:xfrm>
            <a:off x="7924800" y="4572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6" name="Straight Connector 115"/>
          <p:cNvCxnSpPr>
            <a:stCxn id="117" idx="6"/>
            <a:endCxn id="115" idx="1"/>
          </p:cNvCxnSpPr>
          <p:nvPr/>
        </p:nvCxnSpPr>
        <p:spPr>
          <a:xfrm>
            <a:off x="7796185" y="46482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7" name="Oval 116"/>
          <p:cNvSpPr/>
          <p:nvPr/>
        </p:nvSpPr>
        <p:spPr>
          <a:xfrm>
            <a:off x="7704745" y="46024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/>
          <p:cNvSpPr/>
          <p:nvPr/>
        </p:nvSpPr>
        <p:spPr>
          <a:xfrm>
            <a:off x="7924800" y="2438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/>
          <p:cNvSpPr/>
          <p:nvPr/>
        </p:nvSpPr>
        <p:spPr>
          <a:xfrm>
            <a:off x="7924800" y="2743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0" name="Straight Connector 159"/>
          <p:cNvCxnSpPr/>
          <p:nvPr/>
        </p:nvCxnSpPr>
        <p:spPr>
          <a:xfrm>
            <a:off x="7620000" y="2209800"/>
            <a:ext cx="30480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2" name="Straight Connector 161"/>
          <p:cNvCxnSpPr>
            <a:stCxn id="163" idx="6"/>
            <a:endCxn id="143" idx="1"/>
          </p:cNvCxnSpPr>
          <p:nvPr/>
        </p:nvCxnSpPr>
        <p:spPr>
          <a:xfrm>
            <a:off x="7793518" y="2514600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" name="Oval 162"/>
          <p:cNvSpPr/>
          <p:nvPr/>
        </p:nvSpPr>
        <p:spPr>
          <a:xfrm>
            <a:off x="7702078" y="24688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4" name="Straight Connector 163"/>
          <p:cNvCxnSpPr>
            <a:stCxn id="165" idx="6"/>
            <a:endCxn id="144" idx="1"/>
          </p:cNvCxnSpPr>
          <p:nvPr/>
        </p:nvCxnSpPr>
        <p:spPr>
          <a:xfrm>
            <a:off x="7796185" y="28194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5" name="Oval 164"/>
          <p:cNvSpPr/>
          <p:nvPr/>
        </p:nvSpPr>
        <p:spPr>
          <a:xfrm>
            <a:off x="7704745" y="27736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6" name="Oval 165"/>
          <p:cNvSpPr/>
          <p:nvPr/>
        </p:nvSpPr>
        <p:spPr>
          <a:xfrm>
            <a:off x="7702078" y="2177168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67" name="Straight Connector 166"/>
          <p:cNvCxnSpPr>
            <a:endCxn id="171" idx="0"/>
          </p:cNvCxnSpPr>
          <p:nvPr/>
        </p:nvCxnSpPr>
        <p:spPr>
          <a:xfrm>
            <a:off x="7747798" y="2278297"/>
            <a:ext cx="266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8" name="Rectangle 167"/>
          <p:cNvSpPr/>
          <p:nvPr/>
        </p:nvSpPr>
        <p:spPr>
          <a:xfrm>
            <a:off x="7924800" y="2133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9" name="Rectangle 168"/>
          <p:cNvSpPr/>
          <p:nvPr/>
        </p:nvSpPr>
        <p:spPr>
          <a:xfrm>
            <a:off x="7924800" y="3048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0" name="Straight Connector 169"/>
          <p:cNvCxnSpPr>
            <a:stCxn id="171" idx="6"/>
            <a:endCxn id="169" idx="1"/>
          </p:cNvCxnSpPr>
          <p:nvPr/>
        </p:nvCxnSpPr>
        <p:spPr>
          <a:xfrm>
            <a:off x="7796185" y="31242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Oval 170"/>
          <p:cNvSpPr/>
          <p:nvPr/>
        </p:nvSpPr>
        <p:spPr>
          <a:xfrm>
            <a:off x="7704745" y="30784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72" name="Straight Connector 171"/>
          <p:cNvCxnSpPr/>
          <p:nvPr/>
        </p:nvCxnSpPr>
        <p:spPr>
          <a:xfrm>
            <a:off x="5539982" y="1905000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3" name="Straight Connector 172"/>
          <p:cNvCxnSpPr>
            <a:stCxn id="183" idx="6"/>
          </p:cNvCxnSpPr>
          <p:nvPr/>
        </p:nvCxnSpPr>
        <p:spPr>
          <a:xfrm>
            <a:off x="5938530" y="2910139"/>
            <a:ext cx="15746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4" name="Straight Connector 173"/>
          <p:cNvCxnSpPr>
            <a:stCxn id="180" idx="6"/>
          </p:cNvCxnSpPr>
          <p:nvPr/>
        </p:nvCxnSpPr>
        <p:spPr>
          <a:xfrm>
            <a:off x="5723423" y="2400268"/>
            <a:ext cx="37257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5" name="Group 174"/>
          <p:cNvGrpSpPr/>
          <p:nvPr/>
        </p:nvGrpSpPr>
        <p:grpSpPr>
          <a:xfrm>
            <a:off x="4647856" y="1623182"/>
            <a:ext cx="1290674" cy="1588532"/>
            <a:chOff x="4647856" y="1623182"/>
            <a:chExt cx="1290674" cy="1588532"/>
          </a:xfrm>
        </p:grpSpPr>
        <p:sp>
          <p:nvSpPr>
            <p:cNvPr id="176" name="Isosceles Triangle 175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77" name="Straight Connector 176"/>
            <p:cNvCxnSpPr>
              <a:endCxn id="176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Connector 177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9" name="Oval 178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0" name="Oval 179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81" name="Straight Connector 180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Connector 181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3" name="Oval 182"/>
            <p:cNvSpPr/>
            <p:nvPr/>
          </p:nvSpPr>
          <p:spPr>
            <a:xfrm>
              <a:off x="5799623" y="2848186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84" name="TextBox 183"/>
            <p:cNvSpPr txBox="1"/>
            <p:nvPr/>
          </p:nvSpPr>
          <p:spPr>
            <a:xfrm>
              <a:off x="4647856" y="1623182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PU(A1)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85" name="TextBox 184"/>
            <p:cNvSpPr txBox="1"/>
            <p:nvPr/>
          </p:nvSpPr>
          <p:spPr>
            <a:xfrm>
              <a:off x="4656623" y="2842382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PD(A1)</a:t>
              </a:r>
              <a:endParaRPr lang="en-US" dirty="0"/>
            </a:p>
          </p:txBody>
        </p:sp>
        <p:sp>
          <p:nvSpPr>
            <p:cNvPr id="186" name="TextBox 185"/>
            <p:cNvSpPr txBox="1"/>
            <p:nvPr/>
          </p:nvSpPr>
          <p:spPr>
            <a:xfrm>
              <a:off x="4975122" y="2198787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A1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187" name="Straight Connector 186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88" name="Straight Connector 187"/>
          <p:cNvCxnSpPr>
            <a:stCxn id="194" idx="6"/>
          </p:cNvCxnSpPr>
          <p:nvPr/>
        </p:nvCxnSpPr>
        <p:spPr>
          <a:xfrm>
            <a:off x="5723767" y="3989154"/>
            <a:ext cx="372574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89" name="Group 188"/>
          <p:cNvGrpSpPr/>
          <p:nvPr/>
        </p:nvGrpSpPr>
        <p:grpSpPr>
          <a:xfrm>
            <a:off x="4648200" y="3212068"/>
            <a:ext cx="1290674" cy="1588532"/>
            <a:chOff x="4648200" y="3212068"/>
            <a:chExt cx="1290674" cy="1588532"/>
          </a:xfrm>
        </p:grpSpPr>
        <p:sp>
          <p:nvSpPr>
            <p:cNvPr id="190" name="Isosceles Triangle 189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1" name="Straight Connector 190"/>
            <p:cNvCxnSpPr>
              <a:endCxn id="190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Connector 191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3" name="Oval 192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4" name="Oval 193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95" name="Straight Connector 194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7" name="Oval 196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8" name="TextBox 197"/>
            <p:cNvSpPr txBox="1"/>
            <p:nvPr/>
          </p:nvSpPr>
          <p:spPr>
            <a:xfrm>
              <a:off x="4648200" y="3212068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PU(A2)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4656967" y="4431268"/>
              <a:ext cx="8370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PD(A2)</a:t>
              </a:r>
              <a:endParaRPr lang="en-US" dirty="0"/>
            </a:p>
          </p:txBody>
        </p:sp>
        <p:sp>
          <p:nvSpPr>
            <p:cNvPr id="200" name="TextBox 199"/>
            <p:cNvSpPr txBox="1"/>
            <p:nvPr/>
          </p:nvSpPr>
          <p:spPr>
            <a:xfrm>
              <a:off x="4975466" y="3787673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A2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201" name="Straight Connector 200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02" name="Straight Connector 201"/>
          <p:cNvCxnSpPr>
            <a:stCxn id="179" idx="4"/>
          </p:cNvCxnSpPr>
          <p:nvPr/>
        </p:nvCxnSpPr>
        <p:spPr>
          <a:xfrm flipH="1">
            <a:off x="5470528" y="1977129"/>
            <a:ext cx="1" cy="15292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3" name="Straight Connector 202"/>
          <p:cNvCxnSpPr/>
          <p:nvPr/>
        </p:nvCxnSpPr>
        <p:spPr>
          <a:xfrm flipH="1">
            <a:off x="5867399" y="2966525"/>
            <a:ext cx="1" cy="15292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7</a:t>
            </a:fld>
            <a:endParaRPr lang="en-US"/>
          </a:p>
        </p:txBody>
      </p:sp>
      <p:sp>
        <p:nvSpPr>
          <p:cNvPr id="204" name="TextBox 203"/>
          <p:cNvSpPr txBox="1"/>
          <p:nvPr/>
        </p:nvSpPr>
        <p:spPr>
          <a:xfrm>
            <a:off x="533400" y="32004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P1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P2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P3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P4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G1            NC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G2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G3            NC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G4            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NC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3886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2362200" y="2286000"/>
            <a:ext cx="4114800" cy="30931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78" name="Cloud 77"/>
          <p:cNvSpPr/>
          <p:nvPr/>
        </p:nvSpPr>
        <p:spPr>
          <a:xfrm>
            <a:off x="2819400" y="2362200"/>
            <a:ext cx="3276600" cy="2883932"/>
          </a:xfrm>
          <a:prstGeom prst="cloud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Subckt</a:t>
            </a:r>
            <a:r>
              <a:rPr lang="en-US" dirty="0"/>
              <a:t> 3 </a:t>
            </a:r>
            <a:r>
              <a:rPr lang="en-US" dirty="0" smtClean="0"/>
              <a:t>– Package + Die, Merged Pins, </a:t>
            </a:r>
            <a:r>
              <a:rPr lang="en-US" dirty="0"/>
              <a:t>Power/GND </a:t>
            </a:r>
            <a:r>
              <a:rPr lang="en-US" dirty="0" smtClean="0"/>
              <a:t>Only Model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019800" y="22860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00B05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C00000"/>
              </a:solidFill>
            </a:endParaRPr>
          </a:p>
          <a:p>
            <a:pPr algn="r">
              <a:spcAft>
                <a:spcPts val="240"/>
              </a:spcAft>
            </a:pPr>
            <a:endParaRPr lang="en-US" dirty="0" smtClean="0">
              <a:solidFill>
                <a:srgbClr val="00B050"/>
              </a:solidFill>
            </a:endParaRPr>
          </a:p>
          <a:p>
            <a:pPr algn="r">
              <a:spcAft>
                <a:spcPts val="240"/>
              </a:spcAft>
            </a:pPr>
            <a:r>
              <a:rPr lang="en-US" dirty="0" smtClean="0"/>
              <a:t>2</a:t>
            </a: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</p:txBody>
      </p:sp>
      <p:sp>
        <p:nvSpPr>
          <p:cNvPr id="8" name="TextBox 7"/>
          <p:cNvSpPr txBox="1"/>
          <p:nvPr/>
        </p:nvSpPr>
        <p:spPr>
          <a:xfrm>
            <a:off x="2362200" y="2274332"/>
            <a:ext cx="3016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3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endParaRPr lang="en-US" dirty="0" smtClean="0">
              <a:solidFill>
                <a:srgbClr val="00B050"/>
              </a:solidFill>
            </a:endParaRPr>
          </a:p>
          <a:p>
            <a:pPr>
              <a:spcAft>
                <a:spcPts val="1800"/>
              </a:spcAft>
            </a:pPr>
            <a:r>
              <a:rPr lang="en-US" dirty="0" smtClean="0"/>
              <a:t>4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77000" y="2590800"/>
            <a:ext cx="16457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C00000"/>
                </a:solidFill>
              </a:rPr>
              <a:t>POWER pins (4)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6477000" y="4114800"/>
            <a:ext cx="1372492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dirty="0" smtClean="0"/>
              <a:t>GND pins (4)</a:t>
            </a:r>
            <a:endParaRPr lang="en-US" dirty="0"/>
          </a:p>
        </p:txBody>
      </p:sp>
      <p:cxnSp>
        <p:nvCxnSpPr>
          <p:cNvPr id="47" name="Straight Connector 46"/>
          <p:cNvCxnSpPr/>
          <p:nvPr/>
        </p:nvCxnSpPr>
        <p:spPr>
          <a:xfrm>
            <a:off x="2743200" y="2470666"/>
            <a:ext cx="1504752" cy="805934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Straight Connector 50"/>
          <p:cNvCxnSpPr/>
          <p:nvPr/>
        </p:nvCxnSpPr>
        <p:spPr>
          <a:xfrm>
            <a:off x="2743200" y="3429000"/>
            <a:ext cx="1504752" cy="9906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TextBox 57"/>
          <p:cNvSpPr txBox="1"/>
          <p:nvPr/>
        </p:nvSpPr>
        <p:spPr>
          <a:xfrm>
            <a:off x="486661" y="5867400"/>
            <a:ext cx="35173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subckt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PkgDie1P1G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2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5" name="Straight Connector 14"/>
          <p:cNvCxnSpPr/>
          <p:nvPr/>
        </p:nvCxnSpPr>
        <p:spPr>
          <a:xfrm flipV="1">
            <a:off x="4572000" y="2775470"/>
            <a:ext cx="1524000" cy="577330"/>
          </a:xfrm>
          <a:prstGeom prst="line">
            <a:avLst/>
          </a:prstGeom>
          <a:ln w="190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6" name="Straight Connector 105"/>
          <p:cNvCxnSpPr/>
          <p:nvPr/>
        </p:nvCxnSpPr>
        <p:spPr>
          <a:xfrm flipV="1">
            <a:off x="4572000" y="4267199"/>
            <a:ext cx="1524000" cy="216933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6" name="TextBox 115"/>
          <p:cNvSpPr txBox="1"/>
          <p:nvPr/>
        </p:nvSpPr>
        <p:spPr>
          <a:xfrm>
            <a:off x="1752600" y="2362200"/>
            <a:ext cx="6014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>
                <a:solidFill>
                  <a:srgbClr val="C00000"/>
                </a:solidFill>
              </a:rPr>
              <a:t>PU(2)</a:t>
            </a:r>
            <a:endParaRPr lang="en-US" sz="1400" b="1" dirty="0">
              <a:solidFill>
                <a:srgbClr val="C00000"/>
              </a:solidFill>
            </a:endParaRPr>
          </a:p>
        </p:txBody>
      </p:sp>
      <p:sp>
        <p:nvSpPr>
          <p:cNvPr id="117" name="TextBox 116"/>
          <p:cNvSpPr txBox="1"/>
          <p:nvPr/>
        </p:nvSpPr>
        <p:spPr>
          <a:xfrm>
            <a:off x="1752600" y="3273623"/>
            <a:ext cx="59824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1" dirty="0" smtClean="0"/>
              <a:t>PD(2)</a:t>
            </a:r>
            <a:endParaRPr lang="en-US" sz="1400" b="1" dirty="0"/>
          </a:p>
        </p:txBody>
      </p:sp>
      <p:sp>
        <p:nvSpPr>
          <p:cNvPr id="122" name="Rectangle 121"/>
          <p:cNvSpPr/>
          <p:nvPr/>
        </p:nvSpPr>
        <p:spPr>
          <a:xfrm>
            <a:off x="4247952" y="2709534"/>
            <a:ext cx="324048" cy="216726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0950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Title 4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err="1"/>
              <a:t>Subckt</a:t>
            </a:r>
            <a:r>
              <a:rPr lang="en-US" sz="3200" dirty="0"/>
              <a:t> 3 Connections, </a:t>
            </a:r>
            <a:r>
              <a:rPr lang="en-US" sz="3200" dirty="0" smtClean="0"/>
              <a:t>Ideal I/O, POWER/GND by </a:t>
            </a:r>
            <a:r>
              <a:rPr lang="en-US" sz="3200" dirty="0" err="1" smtClean="0"/>
              <a:t>signal_name</a:t>
            </a:r>
            <a:r>
              <a:rPr lang="en-US" sz="3200" dirty="0" smtClean="0"/>
              <a:t> and </a:t>
            </a:r>
            <a:r>
              <a:rPr lang="en-US" sz="3200" dirty="0" err="1" smtClean="0"/>
              <a:t>bus_label</a:t>
            </a:r>
            <a:endParaRPr lang="en-US" sz="3200" dirty="0"/>
          </a:p>
        </p:txBody>
      </p:sp>
      <p:sp>
        <p:nvSpPr>
          <p:cNvPr id="8" name="Rectangle 7"/>
          <p:cNvSpPr/>
          <p:nvPr/>
        </p:nvSpPr>
        <p:spPr>
          <a:xfrm>
            <a:off x="7924800" y="1828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/>
          <p:cNvSpPr/>
          <p:nvPr/>
        </p:nvSpPr>
        <p:spPr>
          <a:xfrm>
            <a:off x="7924800" y="3657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7924800" y="3962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924800" y="4572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8" name="Straight Connector 17"/>
          <p:cNvCxnSpPr/>
          <p:nvPr/>
        </p:nvCxnSpPr>
        <p:spPr>
          <a:xfrm>
            <a:off x="7570795" y="3429000"/>
            <a:ext cx="35400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8305800" y="17526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A1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P1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P2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P3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P4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G1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G2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G3</a:t>
            </a:r>
          </a:p>
          <a:p>
            <a:pPr>
              <a:spcAft>
                <a:spcPts val="240"/>
              </a:spcAft>
            </a:pPr>
            <a:r>
              <a:rPr lang="en-US" dirty="0" smtClean="0"/>
              <a:t>G4</a:t>
            </a:r>
          </a:p>
          <a:p>
            <a:pPr>
              <a:spcAft>
                <a:spcPts val="240"/>
              </a:spcAft>
            </a:pPr>
            <a:r>
              <a:rPr lang="en-US" dirty="0" smtClean="0">
                <a:solidFill>
                  <a:srgbClr val="00B050"/>
                </a:solidFill>
              </a:rPr>
              <a:t>A2</a:t>
            </a:r>
            <a:endParaRPr lang="en-US" dirty="0">
              <a:solidFill>
                <a:srgbClr val="00B050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6096000" y="1752600"/>
            <a:ext cx="1524000" cy="3093154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ln>
                <a:solidFill>
                  <a:schemeClr val="tx1"/>
                </a:solidFill>
              </a:ln>
              <a:solidFill>
                <a:schemeClr val="tx1"/>
              </a:solidFill>
            </a:endParaRPr>
          </a:p>
        </p:txBody>
      </p:sp>
      <p:sp>
        <p:nvSpPr>
          <p:cNvPr id="91" name="TextBox 90"/>
          <p:cNvSpPr txBox="1"/>
          <p:nvPr/>
        </p:nvSpPr>
        <p:spPr>
          <a:xfrm>
            <a:off x="533400" y="1524000"/>
            <a:ext cx="3733800" cy="16440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[Pin]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model_name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A1      DQ1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A2      DQ2          DQ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P1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P2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P3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P4      VDD          POWER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G1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G2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G3      VSS          GND</a:t>
            </a:r>
          </a:p>
          <a:p>
            <a:pPr>
              <a:lnSpc>
                <a:spcPts val="1100"/>
              </a:lnSpc>
            </a:pP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G4      VSS          GND</a:t>
            </a:r>
          </a:p>
        </p:txBody>
      </p:sp>
      <p:sp>
        <p:nvSpPr>
          <p:cNvPr id="92" name="TextBox 91"/>
          <p:cNvSpPr txBox="1"/>
          <p:nvPr/>
        </p:nvSpPr>
        <p:spPr>
          <a:xfrm>
            <a:off x="7162800" y="1752600"/>
            <a:ext cx="457200" cy="30931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>
                <a:solidFill>
                  <a:srgbClr val="C00000"/>
                </a:solidFill>
              </a:rPr>
              <a:t>1</a:t>
            </a: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r>
              <a:rPr lang="en-US" dirty="0" smtClean="0"/>
              <a:t>2</a:t>
            </a:r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  <a:p>
            <a:pPr algn="r">
              <a:spcAft>
                <a:spcPts val="240"/>
              </a:spcAft>
            </a:pPr>
            <a:endParaRPr lang="en-US" dirty="0" smtClean="0"/>
          </a:p>
        </p:txBody>
      </p:sp>
      <p:sp>
        <p:nvSpPr>
          <p:cNvPr id="106" name="TextBox 105"/>
          <p:cNvSpPr txBox="1"/>
          <p:nvPr/>
        </p:nvSpPr>
        <p:spPr>
          <a:xfrm>
            <a:off x="6096000" y="1740932"/>
            <a:ext cx="301686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1800"/>
              </a:spcAft>
            </a:pPr>
            <a:r>
              <a:rPr lang="en-US" dirty="0" smtClean="0">
                <a:solidFill>
                  <a:srgbClr val="C00000"/>
                </a:solidFill>
              </a:rPr>
              <a:t>3</a:t>
            </a:r>
            <a:endParaRPr lang="en-US" dirty="0">
              <a:solidFill>
                <a:srgbClr val="C00000"/>
              </a:solidFill>
            </a:endParaRPr>
          </a:p>
          <a:p>
            <a:pPr>
              <a:spcAft>
                <a:spcPts val="1800"/>
              </a:spcAft>
            </a:pPr>
            <a:endParaRPr lang="en-US" dirty="0" smtClean="0"/>
          </a:p>
          <a:p>
            <a:pPr>
              <a:spcAft>
                <a:spcPts val="1800"/>
              </a:spcAft>
            </a:pPr>
            <a:r>
              <a:rPr lang="en-US" dirty="0" smtClean="0"/>
              <a:t>4</a:t>
            </a:r>
          </a:p>
        </p:txBody>
      </p:sp>
      <p:sp>
        <p:nvSpPr>
          <p:cNvPr id="108" name="TextBox 107"/>
          <p:cNvSpPr txBox="1"/>
          <p:nvPr/>
        </p:nvSpPr>
        <p:spPr>
          <a:xfrm>
            <a:off x="533400" y="4025617"/>
            <a:ext cx="3733800" cy="10797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[Begin Interconnect Model]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…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VDD</a:t>
            </a: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2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Pin_rail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signal_name</a:t>
            </a:r>
            <a:r>
              <a:rPr lang="en-US" sz="1200" b="1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VSS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3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endParaRPr lang="en-US" sz="12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4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Buffer_rail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bus_label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[End Interconnect Model]</a:t>
            </a:r>
          </a:p>
        </p:txBody>
      </p:sp>
      <p:cxnSp>
        <p:nvCxnSpPr>
          <p:cNvPr id="59" name="Straight Connector 58"/>
          <p:cNvCxnSpPr>
            <a:stCxn id="60" idx="6"/>
            <a:endCxn id="20" idx="1"/>
          </p:cNvCxnSpPr>
          <p:nvPr/>
        </p:nvCxnSpPr>
        <p:spPr>
          <a:xfrm>
            <a:off x="7793518" y="3733800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Oval 59"/>
          <p:cNvSpPr/>
          <p:nvPr/>
        </p:nvSpPr>
        <p:spPr>
          <a:xfrm>
            <a:off x="7702078" y="36880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1" name="Straight Connector 60"/>
          <p:cNvCxnSpPr>
            <a:stCxn id="62" idx="6"/>
            <a:endCxn id="21" idx="1"/>
          </p:cNvCxnSpPr>
          <p:nvPr/>
        </p:nvCxnSpPr>
        <p:spPr>
          <a:xfrm>
            <a:off x="7796185" y="40386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Oval 61"/>
          <p:cNvSpPr/>
          <p:nvPr/>
        </p:nvSpPr>
        <p:spPr>
          <a:xfrm>
            <a:off x="7704745" y="39928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Oval 62"/>
          <p:cNvSpPr/>
          <p:nvPr/>
        </p:nvSpPr>
        <p:spPr>
          <a:xfrm>
            <a:off x="7702078" y="3396368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2" name="Straight Connector 81"/>
          <p:cNvCxnSpPr>
            <a:endCxn id="101" idx="0"/>
          </p:cNvCxnSpPr>
          <p:nvPr/>
        </p:nvCxnSpPr>
        <p:spPr>
          <a:xfrm>
            <a:off x="7747798" y="3497497"/>
            <a:ext cx="266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3" name="Rectangle 92"/>
          <p:cNvSpPr/>
          <p:nvPr/>
        </p:nvSpPr>
        <p:spPr>
          <a:xfrm>
            <a:off x="7924800" y="33528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Rectangle 98"/>
          <p:cNvSpPr/>
          <p:nvPr/>
        </p:nvSpPr>
        <p:spPr>
          <a:xfrm>
            <a:off x="7924800" y="4267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0" name="Straight Connector 99"/>
          <p:cNvCxnSpPr>
            <a:stCxn id="101" idx="6"/>
            <a:endCxn id="99" idx="1"/>
          </p:cNvCxnSpPr>
          <p:nvPr/>
        </p:nvCxnSpPr>
        <p:spPr>
          <a:xfrm>
            <a:off x="7796185" y="43434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1" name="Oval 100"/>
          <p:cNvSpPr/>
          <p:nvPr/>
        </p:nvSpPr>
        <p:spPr>
          <a:xfrm>
            <a:off x="7704745" y="42976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7924800" y="24384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/>
          <p:cNvSpPr/>
          <p:nvPr/>
        </p:nvSpPr>
        <p:spPr>
          <a:xfrm>
            <a:off x="7924800" y="27432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04" name="Straight Connector 103"/>
          <p:cNvCxnSpPr/>
          <p:nvPr/>
        </p:nvCxnSpPr>
        <p:spPr>
          <a:xfrm>
            <a:off x="7620000" y="2209800"/>
            <a:ext cx="304801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5" name="Straight Connector 104"/>
          <p:cNvCxnSpPr>
            <a:stCxn id="118" idx="6"/>
            <a:endCxn id="102" idx="1"/>
          </p:cNvCxnSpPr>
          <p:nvPr/>
        </p:nvCxnSpPr>
        <p:spPr>
          <a:xfrm>
            <a:off x="7793518" y="2514600"/>
            <a:ext cx="131282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8" name="Oval 117"/>
          <p:cNvSpPr/>
          <p:nvPr/>
        </p:nvSpPr>
        <p:spPr>
          <a:xfrm>
            <a:off x="7702078" y="24688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19" name="Straight Connector 118"/>
          <p:cNvCxnSpPr>
            <a:stCxn id="120" idx="6"/>
            <a:endCxn id="103" idx="1"/>
          </p:cNvCxnSpPr>
          <p:nvPr/>
        </p:nvCxnSpPr>
        <p:spPr>
          <a:xfrm>
            <a:off x="7796185" y="28194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Oval 119"/>
          <p:cNvSpPr/>
          <p:nvPr/>
        </p:nvSpPr>
        <p:spPr>
          <a:xfrm>
            <a:off x="7704745" y="27736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Oval 120"/>
          <p:cNvSpPr/>
          <p:nvPr/>
        </p:nvSpPr>
        <p:spPr>
          <a:xfrm>
            <a:off x="7702078" y="2177168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2" name="Straight Connector 121"/>
          <p:cNvCxnSpPr>
            <a:endCxn id="126" idx="0"/>
          </p:cNvCxnSpPr>
          <p:nvPr/>
        </p:nvCxnSpPr>
        <p:spPr>
          <a:xfrm>
            <a:off x="7747798" y="2278297"/>
            <a:ext cx="2667" cy="800183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3" name="Rectangle 122"/>
          <p:cNvSpPr/>
          <p:nvPr/>
        </p:nvSpPr>
        <p:spPr>
          <a:xfrm>
            <a:off x="7924800" y="21336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4" name="Rectangle 123"/>
          <p:cNvSpPr/>
          <p:nvPr/>
        </p:nvSpPr>
        <p:spPr>
          <a:xfrm>
            <a:off x="7924800" y="3048000"/>
            <a:ext cx="381000" cy="152400"/>
          </a:xfrm>
          <a:prstGeom prst="rect">
            <a:avLst/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5" name="Straight Connector 124"/>
          <p:cNvCxnSpPr>
            <a:stCxn id="126" idx="6"/>
            <a:endCxn id="124" idx="1"/>
          </p:cNvCxnSpPr>
          <p:nvPr/>
        </p:nvCxnSpPr>
        <p:spPr>
          <a:xfrm>
            <a:off x="7796185" y="3124200"/>
            <a:ext cx="128615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6" name="Oval 125"/>
          <p:cNvSpPr/>
          <p:nvPr/>
        </p:nvSpPr>
        <p:spPr>
          <a:xfrm>
            <a:off x="7704745" y="3078480"/>
            <a:ext cx="91440" cy="91440"/>
          </a:xfrm>
          <a:prstGeom prst="ellipse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27" name="Straight Connector 126"/>
          <p:cNvCxnSpPr/>
          <p:nvPr/>
        </p:nvCxnSpPr>
        <p:spPr>
          <a:xfrm>
            <a:off x="5539982" y="1905000"/>
            <a:ext cx="556015" cy="2342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/>
          <p:cNvCxnSpPr>
            <a:stCxn id="138" idx="6"/>
          </p:cNvCxnSpPr>
          <p:nvPr/>
        </p:nvCxnSpPr>
        <p:spPr>
          <a:xfrm>
            <a:off x="5938530" y="2910139"/>
            <a:ext cx="157466" cy="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30" name="Group 129"/>
          <p:cNvGrpSpPr/>
          <p:nvPr/>
        </p:nvGrpSpPr>
        <p:grpSpPr>
          <a:xfrm>
            <a:off x="4647856" y="1623182"/>
            <a:ext cx="1290674" cy="1588532"/>
            <a:chOff x="4647856" y="1623182"/>
            <a:chExt cx="1290674" cy="1588532"/>
          </a:xfrm>
        </p:grpSpPr>
        <p:sp>
          <p:nvSpPr>
            <p:cNvPr id="131" name="Isosceles Triangle 130"/>
            <p:cNvSpPr/>
            <p:nvPr/>
          </p:nvSpPr>
          <p:spPr>
            <a:xfrm rot="5400000">
              <a:off x="4640787" y="1987915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2" name="Straight Connector 131"/>
            <p:cNvCxnSpPr>
              <a:endCxn id="131" idx="1"/>
            </p:cNvCxnSpPr>
            <p:nvPr/>
          </p:nvCxnSpPr>
          <p:spPr>
            <a:xfrm>
              <a:off x="5136409" y="1904646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3" name="Straight Connector 132"/>
            <p:cNvCxnSpPr/>
            <p:nvPr/>
          </p:nvCxnSpPr>
          <p:spPr>
            <a:xfrm>
              <a:off x="5136409" y="1915176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4" name="Oval 133"/>
            <p:cNvSpPr/>
            <p:nvPr/>
          </p:nvSpPr>
          <p:spPr>
            <a:xfrm>
              <a:off x="5401075" y="1853223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5" name="Oval 134"/>
            <p:cNvSpPr/>
            <p:nvPr/>
          </p:nvSpPr>
          <p:spPr>
            <a:xfrm>
              <a:off x="5584516" y="2338315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36" name="Straight Connector 135"/>
            <p:cNvCxnSpPr/>
            <p:nvPr/>
          </p:nvCxnSpPr>
          <p:spPr>
            <a:xfrm>
              <a:off x="5149903" y="2647434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Connector 136"/>
            <p:cNvCxnSpPr/>
            <p:nvPr/>
          </p:nvCxnSpPr>
          <p:spPr>
            <a:xfrm>
              <a:off x="5141435" y="2910139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8" name="Oval 137"/>
            <p:cNvSpPr/>
            <p:nvPr/>
          </p:nvSpPr>
          <p:spPr>
            <a:xfrm>
              <a:off x="5799623" y="2848186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9" name="TextBox 138"/>
            <p:cNvSpPr txBox="1"/>
            <p:nvPr/>
          </p:nvSpPr>
          <p:spPr>
            <a:xfrm>
              <a:off x="4647856" y="1623182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PU(A1)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40" name="TextBox 139"/>
            <p:cNvSpPr txBox="1"/>
            <p:nvPr/>
          </p:nvSpPr>
          <p:spPr>
            <a:xfrm>
              <a:off x="4656623" y="2842382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PD(A1)</a:t>
              </a:r>
              <a:endParaRPr lang="en-US" dirty="0"/>
            </a:p>
          </p:txBody>
        </p:sp>
        <p:sp>
          <p:nvSpPr>
            <p:cNvPr id="141" name="TextBox 140"/>
            <p:cNvSpPr txBox="1"/>
            <p:nvPr/>
          </p:nvSpPr>
          <p:spPr>
            <a:xfrm>
              <a:off x="4975122" y="2198787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A1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142" name="Straight Connector 141"/>
            <p:cNvCxnSpPr/>
            <p:nvPr/>
          </p:nvCxnSpPr>
          <p:spPr>
            <a:xfrm>
              <a:off x="5527366" y="2408735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6" name="Group 145"/>
          <p:cNvGrpSpPr/>
          <p:nvPr/>
        </p:nvGrpSpPr>
        <p:grpSpPr>
          <a:xfrm>
            <a:off x="4648200" y="3212068"/>
            <a:ext cx="1290674" cy="1588532"/>
            <a:chOff x="4648200" y="3212068"/>
            <a:chExt cx="1290674" cy="1588532"/>
          </a:xfrm>
        </p:grpSpPr>
        <p:sp>
          <p:nvSpPr>
            <p:cNvPr id="147" name="Isosceles Triangle 146"/>
            <p:cNvSpPr/>
            <p:nvPr/>
          </p:nvSpPr>
          <p:spPr>
            <a:xfrm rot="5400000">
              <a:off x="4641131" y="3576801"/>
              <a:ext cx="991244" cy="824707"/>
            </a:xfrm>
            <a:prstGeom prst="triangle">
              <a:avLst/>
            </a:prstGeom>
            <a:solidFill>
              <a:schemeClr val="bg1">
                <a:lumMod val="9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48" name="Straight Connector 147"/>
            <p:cNvCxnSpPr>
              <a:endCxn id="147" idx="1"/>
            </p:cNvCxnSpPr>
            <p:nvPr/>
          </p:nvCxnSpPr>
          <p:spPr>
            <a:xfrm>
              <a:off x="5136753" y="3493532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Connector 148"/>
            <p:cNvCxnSpPr/>
            <p:nvPr/>
          </p:nvCxnSpPr>
          <p:spPr>
            <a:xfrm>
              <a:off x="5136753" y="3504062"/>
              <a:ext cx="259954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0" name="Oval 149"/>
            <p:cNvSpPr/>
            <p:nvPr/>
          </p:nvSpPr>
          <p:spPr>
            <a:xfrm>
              <a:off x="5401419" y="3442109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1" name="Oval 150"/>
            <p:cNvSpPr/>
            <p:nvPr/>
          </p:nvSpPr>
          <p:spPr>
            <a:xfrm>
              <a:off x="5584860" y="3927201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52" name="Straight Connector 151"/>
            <p:cNvCxnSpPr/>
            <p:nvPr/>
          </p:nvCxnSpPr>
          <p:spPr>
            <a:xfrm>
              <a:off x="5150247" y="4236320"/>
              <a:ext cx="0" cy="247812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/>
            <p:cNvCxnSpPr/>
            <p:nvPr/>
          </p:nvCxnSpPr>
          <p:spPr>
            <a:xfrm>
              <a:off x="5141779" y="4499025"/>
              <a:ext cx="658188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" name="Oval 153"/>
            <p:cNvSpPr/>
            <p:nvPr/>
          </p:nvSpPr>
          <p:spPr>
            <a:xfrm>
              <a:off x="5799967" y="4437072"/>
              <a:ext cx="138907" cy="123906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5" name="TextBox 154"/>
            <p:cNvSpPr txBox="1"/>
            <p:nvPr/>
          </p:nvSpPr>
          <p:spPr>
            <a:xfrm>
              <a:off x="4648200" y="3212068"/>
              <a:ext cx="84189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C00000"/>
                  </a:solidFill>
                </a:rPr>
                <a:t>PU(A2)</a:t>
              </a:r>
              <a:endParaRPr lang="en-US" dirty="0">
                <a:solidFill>
                  <a:srgbClr val="C00000"/>
                </a:solidFill>
              </a:endParaRPr>
            </a:p>
          </p:txBody>
        </p:sp>
        <p:sp>
          <p:nvSpPr>
            <p:cNvPr id="156" name="TextBox 155"/>
            <p:cNvSpPr txBox="1"/>
            <p:nvPr/>
          </p:nvSpPr>
          <p:spPr>
            <a:xfrm>
              <a:off x="4656967" y="4431268"/>
              <a:ext cx="837089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PD(A2)</a:t>
              </a:r>
              <a:endParaRPr lang="en-US" dirty="0"/>
            </a:p>
          </p:txBody>
        </p:sp>
        <p:sp>
          <p:nvSpPr>
            <p:cNvPr id="157" name="TextBox 156"/>
            <p:cNvSpPr txBox="1"/>
            <p:nvPr/>
          </p:nvSpPr>
          <p:spPr>
            <a:xfrm>
              <a:off x="4975466" y="3787673"/>
              <a:ext cx="43473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solidFill>
                    <a:srgbClr val="00B050"/>
                  </a:solidFill>
                </a:rPr>
                <a:t>A2</a:t>
              </a:r>
              <a:endParaRPr lang="en-US" dirty="0">
                <a:solidFill>
                  <a:srgbClr val="00B050"/>
                </a:solidFill>
              </a:endParaRPr>
            </a:p>
          </p:txBody>
        </p:sp>
        <p:cxnSp>
          <p:nvCxnSpPr>
            <p:cNvPr id="158" name="Straight Connector 157"/>
            <p:cNvCxnSpPr/>
            <p:nvPr/>
          </p:nvCxnSpPr>
          <p:spPr>
            <a:xfrm>
              <a:off x="5527710" y="3997621"/>
              <a:ext cx="114300" cy="0"/>
            </a:xfrm>
            <a:prstGeom prst="line">
              <a:avLst/>
            </a:prstGeom>
            <a:ln w="19050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25" name="Straight Connector 24"/>
          <p:cNvCxnSpPr>
            <a:stCxn id="134" idx="4"/>
          </p:cNvCxnSpPr>
          <p:nvPr/>
        </p:nvCxnSpPr>
        <p:spPr>
          <a:xfrm flipH="1">
            <a:off x="5470528" y="1977129"/>
            <a:ext cx="1" cy="15292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Straight Connector 158"/>
          <p:cNvCxnSpPr/>
          <p:nvPr/>
        </p:nvCxnSpPr>
        <p:spPr>
          <a:xfrm flipH="1">
            <a:off x="5867399" y="2966525"/>
            <a:ext cx="1" cy="1529275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>
            <a:stCxn id="135" idx="6"/>
            <a:endCxn id="8" idx="1"/>
          </p:cNvCxnSpPr>
          <p:nvPr/>
        </p:nvCxnSpPr>
        <p:spPr>
          <a:xfrm flipV="1">
            <a:off x="5723423" y="1905000"/>
            <a:ext cx="2201377" cy="495268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/>
          <p:cNvCxnSpPr>
            <a:stCxn id="151" idx="6"/>
            <a:endCxn id="26" idx="1"/>
          </p:cNvCxnSpPr>
          <p:nvPr/>
        </p:nvCxnSpPr>
        <p:spPr>
          <a:xfrm>
            <a:off x="5723767" y="3989154"/>
            <a:ext cx="2201033" cy="659046"/>
          </a:xfrm>
          <a:prstGeom prst="line">
            <a:avLst/>
          </a:prstGeom>
          <a:ln w="19050">
            <a:solidFill>
              <a:schemeClr val="accent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TextBox 82"/>
          <p:cNvSpPr txBox="1"/>
          <p:nvPr/>
        </p:nvSpPr>
        <p:spPr>
          <a:xfrm>
            <a:off x="4495800" y="5654980"/>
            <a:ext cx="3810000" cy="64633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Tool connects signals as it would without interconnect model</a:t>
            </a:r>
            <a:endParaRPr lang="en-US" dirty="0"/>
          </a:p>
        </p:txBody>
      </p:sp>
      <p:sp>
        <p:nvSpPr>
          <p:cNvPr id="85" name="TextBox 84"/>
          <p:cNvSpPr txBox="1"/>
          <p:nvPr/>
        </p:nvSpPr>
        <p:spPr>
          <a:xfrm>
            <a:off x="4332866" y="5034297"/>
            <a:ext cx="35173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</a:t>
            </a:r>
            <a:r>
              <a:rPr lang="en-US" sz="16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subckt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PkgDie1P1G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1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2 </a:t>
            </a:r>
            <a:r>
              <a:rPr lang="en-US" sz="1600" b="1" dirty="0" smtClean="0">
                <a:solidFill>
                  <a:srgbClr val="C0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3</a:t>
            </a:r>
            <a:r>
              <a:rPr lang="en-US" sz="16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4</a:t>
            </a:r>
            <a:endParaRPr lang="en-US" sz="16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73" name="TextBox 72"/>
          <p:cNvSpPr txBox="1"/>
          <p:nvPr/>
        </p:nvSpPr>
        <p:spPr>
          <a:xfrm>
            <a:off x="533400" y="3294474"/>
            <a:ext cx="3733800" cy="515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[Pin Mapping]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pulldown_ref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pullup_ref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A1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>
              <a:lnSpc>
                <a:spcPts val="1100"/>
              </a:lnSpc>
            </a:pP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A2     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VDDbus</a:t>
            </a:r>
            <a:r>
              <a:rPr lang="en-US" sz="1200" b="1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</a:t>
            </a:r>
            <a:r>
              <a:rPr lang="en-US" sz="1200" b="1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VSSbus</a:t>
            </a:r>
            <a:endParaRPr lang="en-US" sz="1200" b="1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F1F00-4B14-4AA8-88FA-67342D483B29}" type="slidenum">
              <a:rPr lang="en-US" smtClean="0"/>
              <a:t>9</a:t>
            </a:fld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57200" y="5410200"/>
            <a:ext cx="36865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Discussed 30 Sep 2015: This slide</a:t>
            </a:r>
          </a:p>
          <a:p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should be replaced with one showing</a:t>
            </a:r>
          </a:p>
          <a:p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separate [Pin] RLC circuits for I/</a:t>
            </a:r>
            <a:r>
              <a:rPr lang="en-US" i="1" dirty="0" err="1" smtClean="0">
                <a:solidFill>
                  <a:schemeClr val="accent6">
                    <a:lumMod val="50000"/>
                  </a:schemeClr>
                </a:solidFill>
              </a:rPr>
              <a:t>Os</a:t>
            </a: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.</a:t>
            </a:r>
            <a:endParaRPr lang="en-US" i="1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9707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1382</Words>
  <Application>Microsoft Office PowerPoint</Application>
  <PresentationFormat>On-screen Show (4:3)</PresentationFormat>
  <Paragraphs>593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Interconnect Terminal Mapping Figures</vt:lpstr>
      <vt:lpstr>Legend</vt:lpstr>
      <vt:lpstr>Subckt 1 – Package + Die, Each Pin</vt:lpstr>
      <vt:lpstr>Subckt 1 Connections, by pin_name</vt:lpstr>
      <vt:lpstr>Subckt 2 – Package + Die, Merged Pins</vt:lpstr>
      <vt:lpstr>Subckt 2 Connections, I/O by pin_name, POWER/GND by bus_label</vt:lpstr>
      <vt:lpstr>Subckt 2 Connections, I/O by pin_name, POWER/GND by bus_label and signal_name</vt:lpstr>
      <vt:lpstr>Subckt 3 – Package + Die, Merged Pins, Power/GND Only Model</vt:lpstr>
      <vt:lpstr>Subckt 3 Connections, Ideal I/O, POWER/GND by signal_name and bus_label</vt:lpstr>
      <vt:lpstr>Subckt 4 – Die Subckt 5 – Package</vt:lpstr>
      <vt:lpstr>Circuit 4 &amp; 5 Connections, by pad_name, pin_name and signal_name</vt:lpstr>
      <vt:lpstr>Subckt 6 – Package + Die, Two Power Distribution Circuits</vt:lpstr>
      <vt:lpstr>Subckt 6 Connections, I/O by pin_name, POWER/GND by signal_name and bus_label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Mike LaBonte</dc:creator>
  <cp:lastModifiedBy>Mike LaBonte</cp:lastModifiedBy>
  <cp:revision>118</cp:revision>
  <dcterms:created xsi:type="dcterms:W3CDTF">2015-09-23T02:06:54Z</dcterms:created>
  <dcterms:modified xsi:type="dcterms:W3CDTF">2015-09-30T18:27:01Z</dcterms:modified>
</cp:coreProperties>
</file>