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310" r:id="rId2"/>
    <p:sldId id="312" r:id="rId3"/>
    <p:sldId id="361" r:id="rId4"/>
    <p:sldId id="378" r:id="rId5"/>
    <p:sldId id="359" r:id="rId6"/>
    <p:sldId id="362" r:id="rId7"/>
    <p:sldId id="377" r:id="rId8"/>
    <p:sldId id="383" r:id="rId9"/>
    <p:sldId id="382" r:id="rId10"/>
    <p:sldId id="386" r:id="rId11"/>
    <p:sldId id="384" r:id="rId12"/>
    <p:sldId id="387" r:id="rId13"/>
    <p:sldId id="388" r:id="rId14"/>
    <p:sldId id="389" r:id="rId15"/>
    <p:sldId id="390" r:id="rId16"/>
    <p:sldId id="391" r:id="rId17"/>
    <p:sldId id="392" r:id="rId18"/>
    <p:sldId id="395" r:id="rId19"/>
    <p:sldId id="396" r:id="rId20"/>
    <p:sldId id="397" r:id="rId21"/>
  </p:sldIdLst>
  <p:sldSz cx="9144000" cy="6858000" type="screen4x3"/>
  <p:notesSz cx="9236075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000000"/>
    <a:srgbClr val="85AED7"/>
    <a:srgbClr val="2B5681"/>
    <a:srgbClr val="E8F0F8"/>
    <a:srgbClr val="E2ECF6"/>
    <a:srgbClr val="D6E4F2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800" autoAdjust="0"/>
    <p:restoredTop sz="94591" autoAdjust="0"/>
  </p:normalViewPr>
  <p:slideViewPr>
    <p:cSldViewPr>
      <p:cViewPr>
        <p:scale>
          <a:sx n="93" d="100"/>
          <a:sy n="93" d="100"/>
        </p:scale>
        <p:origin x="-948" y="-3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446"/>
    </p:cViewPr>
  </p:sorterViewPr>
  <p:notesViewPr>
    <p:cSldViewPr>
      <p:cViewPr varScale="1">
        <p:scale>
          <a:sx n="95" d="100"/>
          <a:sy n="95" d="100"/>
        </p:scale>
        <p:origin x="-2514" y="-96"/>
      </p:cViewPr>
      <p:guideLst>
        <p:guide orient="horz" pos="2208"/>
        <p:guide pos="29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1639" y="0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8664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1639" y="6658664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85C0540-2735-4C90-A6E9-E5B1908156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255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33776" y="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65438" y="525463"/>
            <a:ext cx="3505200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1477" y="3329940"/>
            <a:ext cx="6773122" cy="3154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988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33776" y="665988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74CE81C-62CF-4B7A-9580-ADF406D942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453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981200"/>
            <a:ext cx="7772400" cy="685800"/>
          </a:xfrm>
        </p:spPr>
        <p:txBody>
          <a:bodyPr/>
          <a:lstStyle>
            <a:lvl1pPr algn="ctr">
              <a:defRPr b="1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2971800"/>
            <a:ext cx="6400800" cy="990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337449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43000" y="1295400"/>
            <a:ext cx="3505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295400"/>
            <a:ext cx="3505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568779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7010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295400"/>
            <a:ext cx="71628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ransition>
    <p:fade/>
  </p:transition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336699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336699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rgbClr val="336699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>
          <a:solidFill>
            <a:srgbClr val="336699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ctrTitle"/>
          </p:nvPr>
        </p:nvSpPr>
        <p:spPr>
          <a:xfrm>
            <a:off x="990600" y="1295400"/>
            <a:ext cx="7772400" cy="2209800"/>
          </a:xfrm>
        </p:spPr>
        <p:txBody>
          <a:bodyPr/>
          <a:lstStyle/>
          <a:p>
            <a:pPr eaLnBrk="1" hangingPunct="1"/>
            <a:r>
              <a:rPr lang="en-US" dirty="0" smtClean="0"/>
              <a:t>Terminal</a:t>
            </a:r>
            <a:br>
              <a:rPr lang="en-US" dirty="0" smtClean="0"/>
            </a:br>
            <a:r>
              <a:rPr lang="en-US" dirty="0" smtClean="0"/>
              <a:t>Draft 1</a:t>
            </a:r>
          </a:p>
        </p:txBody>
      </p:sp>
      <p:sp>
        <p:nvSpPr>
          <p:cNvPr id="15362" name="Subtitle 2"/>
          <p:cNvSpPr>
            <a:spLocks noGrp="1"/>
          </p:cNvSpPr>
          <p:nvPr>
            <p:ph type="subTitle" idx="1"/>
          </p:nvPr>
        </p:nvSpPr>
        <p:spPr>
          <a:xfrm>
            <a:off x="1676400" y="3657600"/>
            <a:ext cx="6553200" cy="22860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Walter Katz</a:t>
            </a:r>
          </a:p>
          <a:p>
            <a:pPr eaLnBrk="1" hangingPunct="1"/>
            <a:r>
              <a:rPr lang="en-US" dirty="0" smtClean="0"/>
              <a:t>Signal Integrity Software, Inc.</a:t>
            </a:r>
          </a:p>
          <a:p>
            <a:pPr eaLnBrk="1" hangingPunct="1"/>
            <a:r>
              <a:rPr lang="en-US" dirty="0" smtClean="0"/>
              <a:t>IBIS Interconnect</a:t>
            </a:r>
          </a:p>
          <a:p>
            <a:pPr eaLnBrk="1" hangingPunct="1"/>
            <a:r>
              <a:rPr lang="en-US" dirty="0" smtClean="0"/>
              <a:t>July 9, 2014</a:t>
            </a:r>
          </a:p>
        </p:txBody>
      </p:sp>
    </p:spTree>
    <p:extLst>
      <p:ext uri="{BB962C8B-B14F-4D97-AF65-F5344CB8AC3E}">
        <p14:creationId xmlns:p14="http://schemas.microsoft.com/office/powerpoint/2010/main" val="18059934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Post-Layout Model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Crosstalk (coupled)</a:t>
            </a:r>
          </a:p>
          <a:p>
            <a:r>
              <a:rPr lang="en-US" dirty="0" smtClean="0"/>
              <a:t>One DQ (A2) victim, two DQ (A1 and A3) aggressors</a:t>
            </a:r>
            <a:endParaRPr lang="en-US" dirty="0"/>
          </a:p>
          <a:p>
            <a:pPr lvl="1"/>
            <a:r>
              <a:rPr lang="en-US" dirty="0"/>
              <a:t>Terminal Pin A1 Aggressor </a:t>
            </a:r>
          </a:p>
          <a:p>
            <a:pPr lvl="1"/>
            <a:r>
              <a:rPr lang="en-US" dirty="0"/>
              <a:t>Terminal </a:t>
            </a:r>
            <a:r>
              <a:rPr lang="en-US" dirty="0" err="1"/>
              <a:t>Buf</a:t>
            </a:r>
            <a:r>
              <a:rPr lang="en-US" dirty="0"/>
              <a:t> A1 Aggressor </a:t>
            </a:r>
          </a:p>
          <a:p>
            <a:pPr lvl="1"/>
            <a:r>
              <a:rPr lang="en-US" dirty="0"/>
              <a:t>Terminal Pin A2</a:t>
            </a:r>
          </a:p>
          <a:p>
            <a:pPr lvl="1"/>
            <a:r>
              <a:rPr lang="en-US" dirty="0"/>
              <a:t>Terminal </a:t>
            </a:r>
            <a:r>
              <a:rPr lang="en-US" dirty="0" err="1"/>
              <a:t>Buf</a:t>
            </a:r>
            <a:r>
              <a:rPr lang="en-US" dirty="0"/>
              <a:t> A2</a:t>
            </a:r>
          </a:p>
          <a:p>
            <a:pPr lvl="1"/>
            <a:r>
              <a:rPr lang="en-US" dirty="0"/>
              <a:t>Terminal Pin A3 Aggressor </a:t>
            </a:r>
          </a:p>
          <a:p>
            <a:pPr lvl="1"/>
            <a:r>
              <a:rPr lang="en-US" dirty="0"/>
              <a:t>Terminal </a:t>
            </a:r>
            <a:r>
              <a:rPr lang="en-US" dirty="0" err="1"/>
              <a:t>Buf</a:t>
            </a:r>
            <a:r>
              <a:rPr lang="en-US" dirty="0"/>
              <a:t> A3 Aggressor 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10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146925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Post-Layout Model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VDD: All Pins </a:t>
            </a:r>
            <a:r>
              <a:rPr lang="en-US" dirty="0"/>
              <a:t>connected to VDD </a:t>
            </a:r>
            <a:r>
              <a:rPr lang="en-US" dirty="0" smtClean="0"/>
              <a:t>shorted, all buffers connected to VDD shorted </a:t>
            </a:r>
          </a:p>
          <a:p>
            <a:pPr lvl="1"/>
            <a:r>
              <a:rPr lang="en-US" dirty="0" smtClean="0"/>
              <a:t>Terminal </a:t>
            </a:r>
            <a:r>
              <a:rPr lang="en-US" dirty="0" err="1" smtClean="0"/>
              <a:t>Pin_Sig</a:t>
            </a:r>
            <a:r>
              <a:rPr lang="en-US" dirty="0" smtClean="0"/>
              <a:t> VDD</a:t>
            </a:r>
          </a:p>
          <a:p>
            <a:pPr lvl="1"/>
            <a:r>
              <a:rPr lang="en-US" dirty="0" smtClean="0"/>
              <a:t>Terminal </a:t>
            </a:r>
            <a:r>
              <a:rPr lang="en-US" dirty="0" err="1" smtClean="0"/>
              <a:t>Buf_Sig</a:t>
            </a:r>
            <a:r>
              <a:rPr lang="en-US" dirty="0" smtClean="0"/>
              <a:t> VDD</a:t>
            </a:r>
          </a:p>
          <a:p>
            <a:r>
              <a:rPr lang="en-US" dirty="0"/>
              <a:t>VDD: </a:t>
            </a:r>
            <a:r>
              <a:rPr lang="en-US" dirty="0" smtClean="0"/>
              <a:t>Pins </a:t>
            </a:r>
            <a:r>
              <a:rPr lang="en-US" dirty="0"/>
              <a:t>connected to </a:t>
            </a:r>
            <a:r>
              <a:rPr lang="en-US" dirty="0" smtClean="0"/>
              <a:t>board “bed spring” model, </a:t>
            </a:r>
            <a:r>
              <a:rPr lang="en-US" dirty="0"/>
              <a:t>all buffers connected to VDD shorted </a:t>
            </a:r>
            <a:endParaRPr lang="en-US" dirty="0" smtClean="0"/>
          </a:p>
          <a:p>
            <a:pPr lvl="1"/>
            <a:r>
              <a:rPr lang="en-US" dirty="0"/>
              <a:t>Terminal Pin </a:t>
            </a:r>
            <a:r>
              <a:rPr lang="en-US" dirty="0" smtClean="0"/>
              <a:t>P1</a:t>
            </a:r>
            <a:endParaRPr lang="en-US" dirty="0"/>
          </a:p>
          <a:p>
            <a:pPr lvl="1"/>
            <a:r>
              <a:rPr lang="en-US" dirty="0"/>
              <a:t>Terminal Pin </a:t>
            </a:r>
            <a:r>
              <a:rPr lang="en-US" dirty="0" smtClean="0"/>
              <a:t>P2</a:t>
            </a:r>
            <a:endParaRPr lang="en-US" dirty="0"/>
          </a:p>
          <a:p>
            <a:pPr lvl="1"/>
            <a:r>
              <a:rPr lang="en-US" dirty="0"/>
              <a:t>Terminal Pin </a:t>
            </a:r>
            <a:r>
              <a:rPr lang="en-US" dirty="0" smtClean="0"/>
              <a:t>P3</a:t>
            </a:r>
            <a:endParaRPr lang="en-US" dirty="0"/>
          </a:p>
          <a:p>
            <a:pPr lvl="1"/>
            <a:r>
              <a:rPr lang="en-US" dirty="0"/>
              <a:t>Terminal Pin </a:t>
            </a:r>
            <a:r>
              <a:rPr lang="en-US" dirty="0" smtClean="0"/>
              <a:t>P4</a:t>
            </a:r>
            <a:endParaRPr lang="en-US" dirty="0"/>
          </a:p>
          <a:p>
            <a:pPr lvl="1"/>
            <a:r>
              <a:rPr lang="en-US" dirty="0"/>
              <a:t>Terminal Pin </a:t>
            </a:r>
            <a:r>
              <a:rPr lang="en-US" dirty="0" smtClean="0"/>
              <a:t>P5</a:t>
            </a:r>
            <a:endParaRPr lang="en-US" dirty="0"/>
          </a:p>
          <a:p>
            <a:pPr lvl="1"/>
            <a:r>
              <a:rPr lang="en-US" dirty="0" smtClean="0"/>
              <a:t>Terminal </a:t>
            </a:r>
            <a:r>
              <a:rPr lang="en-US" dirty="0" err="1"/>
              <a:t>Buf_Sig</a:t>
            </a:r>
            <a:r>
              <a:rPr lang="en-US" dirty="0"/>
              <a:t> VDD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11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943976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Post-Layout Model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VDD</a:t>
            </a:r>
            <a:r>
              <a:rPr lang="en-US" dirty="0"/>
              <a:t>: </a:t>
            </a:r>
            <a:r>
              <a:rPr lang="en-US" dirty="0" smtClean="0"/>
              <a:t>Pin terminals </a:t>
            </a:r>
            <a:r>
              <a:rPr lang="en-US" dirty="0"/>
              <a:t>connected to </a:t>
            </a:r>
            <a:r>
              <a:rPr lang="en-US" dirty="0" smtClean="0"/>
              <a:t>board “bed spring” model, </a:t>
            </a:r>
            <a:r>
              <a:rPr lang="en-US" dirty="0"/>
              <a:t>buffer terminals connected to </a:t>
            </a:r>
            <a:r>
              <a:rPr lang="en-US" dirty="0" smtClean="0"/>
              <a:t>individual buffer Pullup Reference</a:t>
            </a:r>
          </a:p>
          <a:p>
            <a:pPr lvl="1"/>
            <a:r>
              <a:rPr lang="en-US" dirty="0"/>
              <a:t>Terminal Pin </a:t>
            </a:r>
            <a:r>
              <a:rPr lang="en-US" dirty="0" smtClean="0"/>
              <a:t>P1</a:t>
            </a:r>
            <a:endParaRPr lang="en-US" dirty="0"/>
          </a:p>
          <a:p>
            <a:pPr lvl="1"/>
            <a:r>
              <a:rPr lang="en-US" dirty="0"/>
              <a:t>Terminal Pin </a:t>
            </a:r>
            <a:r>
              <a:rPr lang="en-US" dirty="0" smtClean="0"/>
              <a:t>P2</a:t>
            </a:r>
            <a:endParaRPr lang="en-US" dirty="0"/>
          </a:p>
          <a:p>
            <a:pPr lvl="1"/>
            <a:r>
              <a:rPr lang="en-US" dirty="0"/>
              <a:t>Terminal Pin </a:t>
            </a:r>
            <a:r>
              <a:rPr lang="en-US" dirty="0" smtClean="0"/>
              <a:t>P3</a:t>
            </a:r>
            <a:endParaRPr lang="en-US" dirty="0"/>
          </a:p>
          <a:p>
            <a:pPr lvl="1"/>
            <a:r>
              <a:rPr lang="en-US" dirty="0"/>
              <a:t>Terminal Pin </a:t>
            </a:r>
            <a:r>
              <a:rPr lang="en-US" dirty="0" smtClean="0"/>
              <a:t>P4</a:t>
            </a:r>
            <a:endParaRPr lang="en-US" dirty="0"/>
          </a:p>
          <a:p>
            <a:pPr lvl="1"/>
            <a:r>
              <a:rPr lang="en-US" dirty="0"/>
              <a:t>Terminal Pin </a:t>
            </a:r>
            <a:r>
              <a:rPr lang="en-US" dirty="0" smtClean="0"/>
              <a:t>P5</a:t>
            </a:r>
            <a:endParaRPr lang="en-US" dirty="0"/>
          </a:p>
          <a:p>
            <a:pPr lvl="1"/>
            <a:r>
              <a:rPr lang="en-US" dirty="0" smtClean="0"/>
              <a:t>Terminal </a:t>
            </a:r>
            <a:r>
              <a:rPr lang="en-US" dirty="0" err="1" smtClean="0"/>
              <a:t>Buf_PUR</a:t>
            </a:r>
            <a:r>
              <a:rPr lang="en-US" dirty="0" smtClean="0"/>
              <a:t> A1</a:t>
            </a:r>
          </a:p>
          <a:p>
            <a:pPr lvl="1"/>
            <a:r>
              <a:rPr lang="en-US" dirty="0"/>
              <a:t>Terminal </a:t>
            </a:r>
            <a:r>
              <a:rPr lang="en-US" dirty="0" err="1"/>
              <a:t>Buf_PUR</a:t>
            </a:r>
            <a:r>
              <a:rPr lang="en-US" dirty="0"/>
              <a:t> </a:t>
            </a:r>
            <a:r>
              <a:rPr lang="en-US" dirty="0" smtClean="0"/>
              <a:t>A2</a:t>
            </a:r>
            <a:endParaRPr lang="en-US" dirty="0"/>
          </a:p>
          <a:p>
            <a:pPr lvl="1"/>
            <a:r>
              <a:rPr lang="en-US" dirty="0"/>
              <a:t>Terminal </a:t>
            </a:r>
            <a:r>
              <a:rPr lang="en-US" dirty="0" err="1"/>
              <a:t>Buf_PUR</a:t>
            </a:r>
            <a:r>
              <a:rPr lang="en-US" dirty="0"/>
              <a:t> </a:t>
            </a:r>
            <a:r>
              <a:rPr lang="en-US" dirty="0" smtClean="0"/>
              <a:t>A3</a:t>
            </a:r>
          </a:p>
          <a:p>
            <a:pPr lvl="1"/>
            <a:r>
              <a:rPr lang="en-US" dirty="0"/>
              <a:t>Terminal </a:t>
            </a:r>
            <a:r>
              <a:rPr lang="en-US" dirty="0" err="1"/>
              <a:t>Buf_PUR</a:t>
            </a:r>
            <a:r>
              <a:rPr lang="en-US" dirty="0"/>
              <a:t> </a:t>
            </a:r>
            <a:r>
              <a:rPr lang="en-US" dirty="0" smtClean="0"/>
              <a:t>A4</a:t>
            </a:r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12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897642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239000" cy="914400"/>
          </a:xfrm>
        </p:spPr>
        <p:txBody>
          <a:bodyPr/>
          <a:lstStyle/>
          <a:p>
            <a:r>
              <a:rPr lang="en-US" dirty="0"/>
              <a:t>Pre-Layout </a:t>
            </a:r>
            <a:r>
              <a:rPr lang="en-US" dirty="0" err="1"/>
              <a:t>Model_name</a:t>
            </a:r>
            <a:r>
              <a:rPr lang="en-US" dirty="0"/>
              <a:t> Qualifier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 is a </a:t>
            </a:r>
            <a:r>
              <a:rPr lang="en-US" dirty="0" err="1" smtClean="0"/>
              <a:t>Model_name</a:t>
            </a:r>
            <a:r>
              <a:rPr lang="en-US" dirty="0" smtClean="0"/>
              <a:t> or </a:t>
            </a:r>
            <a:r>
              <a:rPr lang="en-US" dirty="0" err="1" smtClean="0"/>
              <a:t>Model_selector</a:t>
            </a:r>
            <a:r>
              <a:rPr lang="en-US" dirty="0" smtClean="0"/>
              <a:t> name</a:t>
            </a:r>
          </a:p>
          <a:p>
            <a:r>
              <a:rPr lang="en-US" dirty="0" smtClean="0"/>
              <a:t>If [Model] is differential, Inverting or Non-Inverting Qualifier is required</a:t>
            </a:r>
          </a:p>
          <a:p>
            <a:r>
              <a:rPr lang="en-US" dirty="0" smtClean="0"/>
              <a:t>If more than one Connection, then Connection(n) is required</a:t>
            </a:r>
          </a:p>
          <a:p>
            <a:r>
              <a:rPr lang="en-US" dirty="0" smtClean="0"/>
              <a:t>Aggressor is optional</a:t>
            </a:r>
          </a:p>
          <a:p>
            <a:r>
              <a:rPr lang="en-US" dirty="0" smtClean="0"/>
              <a:t>Power supplied to buffer is either</a:t>
            </a:r>
          </a:p>
          <a:p>
            <a:pPr lvl="1"/>
            <a:r>
              <a:rPr lang="en-US" dirty="0" smtClean="0"/>
              <a:t>Generated by B-Element</a:t>
            </a:r>
          </a:p>
          <a:p>
            <a:pPr lvl="1"/>
            <a:r>
              <a:rPr lang="en-US" dirty="0" smtClean="0"/>
              <a:t>Generated by EDA tool</a:t>
            </a:r>
          </a:p>
          <a:p>
            <a:pPr lvl="1"/>
            <a:r>
              <a:rPr lang="en-US" dirty="0" smtClean="0"/>
              <a:t>From </a:t>
            </a:r>
            <a:r>
              <a:rPr lang="en-US" dirty="0" err="1" smtClean="0"/>
              <a:t>Buf_SIG</a:t>
            </a:r>
            <a:endParaRPr lang="en-US" dirty="0" smtClean="0"/>
          </a:p>
          <a:p>
            <a:pPr lvl="2"/>
            <a:r>
              <a:rPr lang="en-US" dirty="0" smtClean="0"/>
              <a:t>This can be problematic if different instances of the same model have different Pin-Mapping supply </a:t>
            </a:r>
            <a:r>
              <a:rPr lang="en-US" dirty="0" err="1" smtClean="0"/>
              <a:t>Signal_names</a:t>
            </a:r>
            <a:endParaRPr lang="en-US" dirty="0" smtClean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13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039306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Pre-Layout Model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One DQ</a:t>
            </a:r>
          </a:p>
          <a:p>
            <a:pPr lvl="1"/>
            <a:r>
              <a:rPr lang="en-US" dirty="0" smtClean="0"/>
              <a:t>Terminal Pin DQ </a:t>
            </a:r>
            <a:r>
              <a:rPr lang="en-US" dirty="0" err="1" smtClean="0"/>
              <a:t>Model_name</a:t>
            </a:r>
            <a:endParaRPr lang="en-US" dirty="0" smtClean="0"/>
          </a:p>
          <a:p>
            <a:pPr lvl="1"/>
            <a:r>
              <a:rPr lang="en-US" dirty="0" smtClean="0"/>
              <a:t>Terminal </a:t>
            </a:r>
            <a:r>
              <a:rPr lang="en-US" dirty="0" err="1" smtClean="0"/>
              <a:t>Buf</a:t>
            </a:r>
            <a:r>
              <a:rPr lang="en-US" dirty="0" smtClean="0"/>
              <a:t> DQ </a:t>
            </a:r>
            <a:r>
              <a:rPr lang="en-US" dirty="0" err="1" smtClean="0"/>
              <a:t>Model_name</a:t>
            </a:r>
            <a:endParaRPr lang="en-US" dirty="0" smtClean="0"/>
          </a:p>
          <a:p>
            <a:r>
              <a:rPr lang="en-US" sz="2000" dirty="0" smtClean="0"/>
              <a:t>One DQS</a:t>
            </a:r>
            <a:endParaRPr lang="en-US" sz="2000" dirty="0"/>
          </a:p>
          <a:p>
            <a:pPr lvl="1"/>
            <a:r>
              <a:rPr lang="en-US" dirty="0"/>
              <a:t>Terminal Pin DQS </a:t>
            </a:r>
            <a:r>
              <a:rPr lang="en-US" dirty="0" err="1"/>
              <a:t>Model_name</a:t>
            </a:r>
            <a:r>
              <a:rPr lang="en-US" dirty="0"/>
              <a:t> Non-Inverting </a:t>
            </a:r>
          </a:p>
          <a:p>
            <a:pPr lvl="1"/>
            <a:r>
              <a:rPr lang="en-US" dirty="0"/>
              <a:t>Terminal Pin DQS </a:t>
            </a:r>
            <a:r>
              <a:rPr lang="en-US" dirty="0" err="1"/>
              <a:t>Model_name</a:t>
            </a:r>
            <a:r>
              <a:rPr lang="en-US" dirty="0"/>
              <a:t> Inverting</a:t>
            </a:r>
          </a:p>
          <a:p>
            <a:pPr lvl="1"/>
            <a:r>
              <a:rPr lang="en-US" dirty="0"/>
              <a:t>Terminal </a:t>
            </a:r>
            <a:r>
              <a:rPr lang="en-US" dirty="0" err="1"/>
              <a:t>Buf</a:t>
            </a:r>
            <a:r>
              <a:rPr lang="en-US" dirty="0"/>
              <a:t> DQS </a:t>
            </a:r>
            <a:r>
              <a:rPr lang="en-US" dirty="0" err="1"/>
              <a:t>Model_name</a:t>
            </a:r>
            <a:r>
              <a:rPr lang="en-US" dirty="0"/>
              <a:t> Non-Inverting</a:t>
            </a:r>
          </a:p>
          <a:p>
            <a:pPr lvl="1"/>
            <a:r>
              <a:rPr lang="en-US" dirty="0"/>
              <a:t>Terminal </a:t>
            </a:r>
            <a:r>
              <a:rPr lang="en-US" dirty="0" err="1"/>
              <a:t>Buf</a:t>
            </a:r>
            <a:r>
              <a:rPr lang="en-US" dirty="0"/>
              <a:t> DQS </a:t>
            </a:r>
            <a:r>
              <a:rPr lang="en-US" dirty="0" err="1"/>
              <a:t>Model_name</a:t>
            </a:r>
            <a:r>
              <a:rPr lang="en-US" dirty="0"/>
              <a:t> Inverting</a:t>
            </a:r>
          </a:p>
          <a:p>
            <a:pPr lvl="1"/>
            <a:endParaRPr lang="en-US" sz="1800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14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11940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Pre-Layout Model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Crosstalk (coupled</a:t>
            </a:r>
            <a:r>
              <a:rPr lang="en-US" sz="1800" dirty="0" smtClean="0"/>
              <a:t>)</a:t>
            </a:r>
          </a:p>
          <a:p>
            <a:r>
              <a:rPr lang="en-US" sz="1800" dirty="0"/>
              <a:t>One DQ victim, two DQ </a:t>
            </a:r>
            <a:r>
              <a:rPr lang="en-US" sz="1800" dirty="0" smtClean="0"/>
              <a:t>aggressors</a:t>
            </a:r>
          </a:p>
          <a:p>
            <a:pPr lvl="1"/>
            <a:r>
              <a:rPr lang="en-US" sz="1800" dirty="0" smtClean="0"/>
              <a:t>Terminal Pin DQ </a:t>
            </a:r>
            <a:r>
              <a:rPr lang="en-US" sz="1800" dirty="0" err="1" smtClean="0"/>
              <a:t>Model_name</a:t>
            </a:r>
            <a:r>
              <a:rPr lang="en-US" sz="1800" dirty="0" smtClean="0"/>
              <a:t> Aggressor  Connection(1) </a:t>
            </a:r>
          </a:p>
          <a:p>
            <a:pPr lvl="1"/>
            <a:r>
              <a:rPr lang="en-US" sz="1800" dirty="0" smtClean="0"/>
              <a:t>Terminal </a:t>
            </a:r>
            <a:r>
              <a:rPr lang="en-US" sz="1800" dirty="0" err="1"/>
              <a:t>Buf</a:t>
            </a:r>
            <a:r>
              <a:rPr lang="en-US" sz="1800" dirty="0"/>
              <a:t> DQ </a:t>
            </a:r>
            <a:r>
              <a:rPr lang="en-US" sz="1800" dirty="0" err="1"/>
              <a:t>Model_name</a:t>
            </a:r>
            <a:r>
              <a:rPr lang="en-US" sz="1800" dirty="0"/>
              <a:t> Aggressor  Connection(1)</a:t>
            </a:r>
          </a:p>
          <a:p>
            <a:pPr lvl="1"/>
            <a:r>
              <a:rPr lang="en-US" sz="1800" dirty="0"/>
              <a:t>Terminal Pin DQ </a:t>
            </a:r>
            <a:r>
              <a:rPr lang="en-US" sz="1800" dirty="0" err="1"/>
              <a:t>Model_name</a:t>
            </a:r>
            <a:r>
              <a:rPr lang="en-US" sz="1800" dirty="0"/>
              <a:t> Connection(2)</a:t>
            </a:r>
          </a:p>
          <a:p>
            <a:pPr lvl="1"/>
            <a:r>
              <a:rPr lang="en-US" sz="1800" dirty="0"/>
              <a:t>Terminal </a:t>
            </a:r>
            <a:r>
              <a:rPr lang="en-US" sz="1800" dirty="0" err="1"/>
              <a:t>Buf</a:t>
            </a:r>
            <a:r>
              <a:rPr lang="en-US" sz="1800" dirty="0"/>
              <a:t> DQ </a:t>
            </a:r>
            <a:r>
              <a:rPr lang="en-US" sz="1800" dirty="0" err="1"/>
              <a:t>Model_name</a:t>
            </a:r>
            <a:r>
              <a:rPr lang="en-US" sz="1800" dirty="0"/>
              <a:t> Connection(2)</a:t>
            </a:r>
          </a:p>
          <a:p>
            <a:pPr lvl="1"/>
            <a:r>
              <a:rPr lang="en-US" sz="1800" dirty="0"/>
              <a:t>Terminal Pin DQ </a:t>
            </a:r>
            <a:r>
              <a:rPr lang="en-US" sz="1800" dirty="0" err="1"/>
              <a:t>Model_name</a:t>
            </a:r>
            <a:r>
              <a:rPr lang="en-US" sz="1800" dirty="0"/>
              <a:t> Aggressor Connection(3) </a:t>
            </a:r>
          </a:p>
          <a:p>
            <a:pPr lvl="1"/>
            <a:r>
              <a:rPr lang="en-US" sz="1800" dirty="0"/>
              <a:t>Terminal </a:t>
            </a:r>
            <a:r>
              <a:rPr lang="en-US" sz="1800" dirty="0" err="1"/>
              <a:t>Buf</a:t>
            </a:r>
            <a:r>
              <a:rPr lang="en-US" sz="1800" dirty="0"/>
              <a:t> DQ </a:t>
            </a:r>
            <a:r>
              <a:rPr lang="en-US" sz="1800" dirty="0" err="1"/>
              <a:t>Model_name</a:t>
            </a:r>
            <a:r>
              <a:rPr lang="en-US" sz="1800" dirty="0"/>
              <a:t> Aggressor Connection(3)</a:t>
            </a:r>
          </a:p>
          <a:p>
            <a:pPr lvl="1"/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15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696143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1600200"/>
          </a:xfrm>
        </p:spPr>
        <p:txBody>
          <a:bodyPr/>
          <a:lstStyle/>
          <a:p>
            <a:r>
              <a:rPr lang="en-US" dirty="0" smtClean="0"/>
              <a:t>Hybrid Pre-Layout and </a:t>
            </a:r>
            <a:r>
              <a:rPr lang="en-US" dirty="0" err="1" smtClean="0"/>
              <a:t>Post_Layout</a:t>
            </a:r>
            <a:r>
              <a:rPr lang="en-US" dirty="0" smtClean="0"/>
              <a:t> Model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828800"/>
            <a:ext cx="7162800" cy="3810000"/>
          </a:xfrm>
        </p:spPr>
        <p:txBody>
          <a:bodyPr/>
          <a:lstStyle/>
          <a:p>
            <a:r>
              <a:rPr lang="en-US" sz="1800" dirty="0"/>
              <a:t>Crosstalk (coupled</a:t>
            </a:r>
            <a:r>
              <a:rPr lang="en-US" sz="1800" dirty="0" smtClean="0"/>
              <a:t>)</a:t>
            </a:r>
          </a:p>
          <a:p>
            <a:r>
              <a:rPr lang="en-US" sz="1800" dirty="0" smtClean="0"/>
              <a:t>One DQ victim, two DQ aggressors, one DQS aggressor</a:t>
            </a:r>
          </a:p>
          <a:p>
            <a:pPr marL="457200" lvl="1" indent="0">
              <a:buNone/>
            </a:pPr>
            <a:endParaRPr lang="en-US" sz="1600" dirty="0" smtClean="0"/>
          </a:p>
          <a:p>
            <a:pPr marL="57150" indent="0">
              <a:buNone/>
            </a:pPr>
            <a:r>
              <a:rPr lang="en-US" sz="1600" dirty="0" smtClean="0"/>
              <a:t>Terminal </a:t>
            </a:r>
            <a:r>
              <a:rPr lang="en-US" sz="1600" dirty="0"/>
              <a:t>Pin DQ </a:t>
            </a:r>
            <a:r>
              <a:rPr lang="en-US" sz="1600" dirty="0" err="1" smtClean="0"/>
              <a:t>Model_name</a:t>
            </a:r>
            <a:r>
              <a:rPr lang="en-US" sz="1600" dirty="0" smtClean="0"/>
              <a:t> Aggressor  Connection(1) </a:t>
            </a:r>
            <a:endParaRPr lang="en-US" sz="1600" dirty="0"/>
          </a:p>
          <a:p>
            <a:pPr marL="57150" indent="0">
              <a:buNone/>
            </a:pPr>
            <a:r>
              <a:rPr lang="en-US" sz="1600" dirty="0"/>
              <a:t>Terminal </a:t>
            </a:r>
            <a:r>
              <a:rPr lang="en-US" sz="1600" dirty="0" err="1"/>
              <a:t>Buf</a:t>
            </a:r>
            <a:r>
              <a:rPr lang="en-US" sz="1600" dirty="0"/>
              <a:t> DQ </a:t>
            </a:r>
            <a:r>
              <a:rPr lang="en-US" sz="1600" dirty="0" err="1"/>
              <a:t>Model_name</a:t>
            </a:r>
            <a:r>
              <a:rPr lang="en-US" sz="1600" dirty="0"/>
              <a:t> </a:t>
            </a:r>
            <a:r>
              <a:rPr lang="en-US" sz="1600" dirty="0" smtClean="0"/>
              <a:t>Aggressor  Connection(1)</a:t>
            </a:r>
            <a:endParaRPr lang="en-US" sz="1600" dirty="0"/>
          </a:p>
          <a:p>
            <a:pPr marL="57150" indent="0">
              <a:buNone/>
            </a:pPr>
            <a:r>
              <a:rPr lang="en-US" sz="1600" dirty="0"/>
              <a:t>Terminal Pin </a:t>
            </a:r>
            <a:r>
              <a:rPr lang="en-US" sz="1600" dirty="0" smtClean="0"/>
              <a:t>A2</a:t>
            </a:r>
          </a:p>
          <a:p>
            <a:pPr marL="57150" indent="0">
              <a:buNone/>
            </a:pPr>
            <a:r>
              <a:rPr lang="en-US" sz="1600" dirty="0" smtClean="0"/>
              <a:t>Terminal </a:t>
            </a:r>
            <a:r>
              <a:rPr lang="en-US" sz="1600" dirty="0" err="1"/>
              <a:t>Buf</a:t>
            </a:r>
            <a:r>
              <a:rPr lang="en-US" sz="1600" dirty="0"/>
              <a:t> </a:t>
            </a:r>
            <a:r>
              <a:rPr lang="en-US" sz="1600" dirty="0" smtClean="0"/>
              <a:t>A2</a:t>
            </a:r>
            <a:endParaRPr lang="en-US" sz="1600" dirty="0"/>
          </a:p>
          <a:p>
            <a:pPr marL="57150" indent="0">
              <a:buNone/>
            </a:pPr>
            <a:r>
              <a:rPr lang="en-US" sz="1600" dirty="0"/>
              <a:t>Terminal Pin DQ </a:t>
            </a:r>
            <a:r>
              <a:rPr lang="en-US" sz="1600" dirty="0" err="1"/>
              <a:t>Model_name</a:t>
            </a:r>
            <a:r>
              <a:rPr lang="en-US" sz="1600" dirty="0"/>
              <a:t> </a:t>
            </a:r>
            <a:r>
              <a:rPr lang="en-US" sz="1600" dirty="0" smtClean="0"/>
              <a:t>Aggressor</a:t>
            </a:r>
            <a:r>
              <a:rPr lang="en-US" sz="1600" dirty="0"/>
              <a:t> </a:t>
            </a:r>
            <a:r>
              <a:rPr lang="en-US" sz="1600" dirty="0" smtClean="0"/>
              <a:t>Connection(2) </a:t>
            </a:r>
            <a:endParaRPr lang="en-US" sz="1600" dirty="0"/>
          </a:p>
          <a:p>
            <a:pPr marL="57150" indent="0">
              <a:buNone/>
            </a:pPr>
            <a:r>
              <a:rPr lang="en-US" sz="1600" dirty="0"/>
              <a:t>Terminal </a:t>
            </a:r>
            <a:r>
              <a:rPr lang="en-US" sz="1600" dirty="0" err="1"/>
              <a:t>Buf</a:t>
            </a:r>
            <a:r>
              <a:rPr lang="en-US" sz="1600" dirty="0"/>
              <a:t> DQ </a:t>
            </a:r>
            <a:r>
              <a:rPr lang="en-US" sz="1600" dirty="0" err="1"/>
              <a:t>Model_name</a:t>
            </a:r>
            <a:r>
              <a:rPr lang="en-US" sz="1600" dirty="0"/>
              <a:t> </a:t>
            </a:r>
            <a:r>
              <a:rPr lang="en-US" sz="1600" dirty="0" smtClean="0"/>
              <a:t>Aggressor Connection(2)</a:t>
            </a:r>
          </a:p>
          <a:p>
            <a:pPr marL="57150" indent="0">
              <a:buNone/>
            </a:pPr>
            <a:r>
              <a:rPr lang="en-US" sz="1600" dirty="0"/>
              <a:t>Terminal Pin </a:t>
            </a:r>
            <a:r>
              <a:rPr lang="en-US" sz="1600" dirty="0" smtClean="0"/>
              <a:t>DQS </a:t>
            </a:r>
            <a:r>
              <a:rPr lang="en-US" sz="1600" dirty="0" err="1"/>
              <a:t>Model_name</a:t>
            </a:r>
            <a:r>
              <a:rPr lang="en-US" sz="1600" dirty="0"/>
              <a:t> Aggressor </a:t>
            </a:r>
            <a:r>
              <a:rPr lang="en-US" sz="1600" dirty="0" smtClean="0"/>
              <a:t>Connection(3) Non-Inverting </a:t>
            </a:r>
            <a:endParaRPr lang="en-US" sz="1600" dirty="0"/>
          </a:p>
          <a:p>
            <a:pPr marL="57150" indent="0">
              <a:buNone/>
            </a:pPr>
            <a:r>
              <a:rPr lang="en-US" sz="1600" dirty="0"/>
              <a:t>Terminal </a:t>
            </a:r>
            <a:r>
              <a:rPr lang="en-US" sz="1600" dirty="0" err="1"/>
              <a:t>Buf</a:t>
            </a:r>
            <a:r>
              <a:rPr lang="en-US" sz="1600" dirty="0"/>
              <a:t> </a:t>
            </a:r>
            <a:r>
              <a:rPr lang="en-US" sz="1600" dirty="0" smtClean="0"/>
              <a:t>DQS </a:t>
            </a:r>
            <a:r>
              <a:rPr lang="en-US" sz="1600" dirty="0" err="1"/>
              <a:t>Model_name</a:t>
            </a:r>
            <a:r>
              <a:rPr lang="en-US" sz="1600" dirty="0"/>
              <a:t> Aggressor </a:t>
            </a:r>
            <a:r>
              <a:rPr lang="en-US" sz="1600" dirty="0" smtClean="0"/>
              <a:t>Connection(3)</a:t>
            </a:r>
            <a:r>
              <a:rPr lang="en-US" sz="1600" dirty="0"/>
              <a:t> </a:t>
            </a:r>
            <a:r>
              <a:rPr lang="en-US" sz="1600" dirty="0" smtClean="0"/>
              <a:t>Inverting</a:t>
            </a:r>
            <a:endParaRPr lang="en-US" sz="1600" dirty="0"/>
          </a:p>
          <a:p>
            <a:pPr marL="57150" indent="0">
              <a:buNone/>
            </a:pPr>
            <a:r>
              <a:rPr lang="en-US" sz="1600" dirty="0"/>
              <a:t>Terminal Pin </a:t>
            </a:r>
            <a:r>
              <a:rPr lang="en-US" sz="1600" dirty="0" smtClean="0"/>
              <a:t>DQS </a:t>
            </a:r>
            <a:r>
              <a:rPr lang="en-US" sz="1600" dirty="0" err="1"/>
              <a:t>Model_name</a:t>
            </a:r>
            <a:r>
              <a:rPr lang="en-US" sz="1600" dirty="0"/>
              <a:t> Aggressor </a:t>
            </a:r>
            <a:r>
              <a:rPr lang="en-US" sz="1600" dirty="0" smtClean="0"/>
              <a:t>Connection(3)</a:t>
            </a:r>
            <a:r>
              <a:rPr lang="en-US" sz="1600" dirty="0"/>
              <a:t> </a:t>
            </a:r>
            <a:r>
              <a:rPr lang="en-US" sz="1600" dirty="0" smtClean="0"/>
              <a:t>Non-Inverting </a:t>
            </a:r>
            <a:endParaRPr lang="en-US" sz="1600" dirty="0"/>
          </a:p>
          <a:p>
            <a:pPr marL="57150" indent="0">
              <a:buNone/>
            </a:pPr>
            <a:r>
              <a:rPr lang="en-US" sz="1600" dirty="0"/>
              <a:t>Terminal </a:t>
            </a:r>
            <a:r>
              <a:rPr lang="en-US" sz="1600" dirty="0" err="1"/>
              <a:t>Buf</a:t>
            </a:r>
            <a:r>
              <a:rPr lang="en-US" sz="1600" dirty="0"/>
              <a:t> </a:t>
            </a:r>
            <a:r>
              <a:rPr lang="en-US" sz="1600" dirty="0" smtClean="0"/>
              <a:t>DQS </a:t>
            </a:r>
            <a:r>
              <a:rPr lang="en-US" sz="1600" dirty="0" err="1"/>
              <a:t>Model_name</a:t>
            </a:r>
            <a:r>
              <a:rPr lang="en-US" sz="1600" dirty="0"/>
              <a:t> Aggressor </a:t>
            </a:r>
            <a:r>
              <a:rPr lang="en-US" sz="1600" dirty="0" smtClean="0"/>
              <a:t>Connection(3)</a:t>
            </a:r>
            <a:r>
              <a:rPr lang="en-US" sz="1600" dirty="0"/>
              <a:t> </a:t>
            </a:r>
            <a:r>
              <a:rPr lang="en-US" sz="1600" dirty="0" smtClean="0"/>
              <a:t>Inverting</a:t>
            </a:r>
            <a:endParaRPr lang="en-US" sz="1600" dirty="0"/>
          </a:p>
          <a:p>
            <a:pPr lvl="1"/>
            <a:endParaRPr lang="en-US" sz="18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16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623797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239000" cy="914400"/>
          </a:xfrm>
        </p:spPr>
        <p:txBody>
          <a:bodyPr/>
          <a:lstStyle/>
          <a:p>
            <a:r>
              <a:rPr lang="en-US" dirty="0"/>
              <a:t>Pre-Layout </a:t>
            </a:r>
            <a:r>
              <a:rPr lang="en-US" dirty="0" smtClean="0"/>
              <a:t>Default </a:t>
            </a:r>
            <a:r>
              <a:rPr lang="en-US" dirty="0"/>
              <a:t>Qualifier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 is Default also</a:t>
            </a:r>
          </a:p>
          <a:p>
            <a:r>
              <a:rPr lang="en-US" dirty="0" smtClean="0"/>
              <a:t>If differential, Inverting or Non-Inverting Qualifier is required</a:t>
            </a:r>
          </a:p>
          <a:p>
            <a:r>
              <a:rPr lang="en-US" dirty="0" smtClean="0"/>
              <a:t>If more than one Connection, then Connection(n) is required</a:t>
            </a:r>
          </a:p>
          <a:p>
            <a:r>
              <a:rPr lang="en-US" dirty="0" smtClean="0"/>
              <a:t>Aggressor is optional</a:t>
            </a:r>
          </a:p>
          <a:p>
            <a:r>
              <a:rPr lang="en-US" dirty="0" smtClean="0"/>
              <a:t>Power supplied to buffer is either</a:t>
            </a:r>
          </a:p>
          <a:p>
            <a:pPr lvl="1"/>
            <a:r>
              <a:rPr lang="en-US" dirty="0" smtClean="0"/>
              <a:t>Generated by B-Element</a:t>
            </a:r>
          </a:p>
          <a:p>
            <a:pPr lvl="1"/>
            <a:r>
              <a:rPr lang="en-US" dirty="0" smtClean="0"/>
              <a:t>Generated by EDA tool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17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113220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Pre-Layout Model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Single Ended</a:t>
            </a:r>
          </a:p>
          <a:p>
            <a:pPr lvl="1"/>
            <a:r>
              <a:rPr lang="en-US" sz="2400" dirty="0" smtClean="0"/>
              <a:t>Terminal Pin Default </a:t>
            </a:r>
            <a:r>
              <a:rPr lang="en-US" sz="2400" dirty="0" err="1" smtClean="0"/>
              <a:t>Default</a:t>
            </a:r>
            <a:endParaRPr lang="en-US" sz="2400" dirty="0" smtClean="0"/>
          </a:p>
          <a:p>
            <a:pPr lvl="1"/>
            <a:r>
              <a:rPr lang="en-US" sz="2400" dirty="0" smtClean="0"/>
              <a:t>Terminal </a:t>
            </a:r>
            <a:r>
              <a:rPr lang="en-US" sz="2400" dirty="0" err="1" smtClean="0"/>
              <a:t>Buf</a:t>
            </a:r>
            <a:r>
              <a:rPr lang="en-US" sz="2400" dirty="0" smtClean="0"/>
              <a:t> </a:t>
            </a:r>
            <a:r>
              <a:rPr lang="en-US" sz="2400" dirty="0"/>
              <a:t>Default </a:t>
            </a:r>
            <a:r>
              <a:rPr lang="en-US" sz="2400" dirty="0" err="1" smtClean="0"/>
              <a:t>Default</a:t>
            </a:r>
            <a:endParaRPr lang="en-US" sz="2400" dirty="0" smtClean="0"/>
          </a:p>
          <a:p>
            <a:r>
              <a:rPr lang="en-US" dirty="0" smtClean="0"/>
              <a:t>One Differential</a:t>
            </a:r>
            <a:endParaRPr lang="en-US" dirty="0"/>
          </a:p>
          <a:p>
            <a:pPr lvl="1"/>
            <a:r>
              <a:rPr lang="en-US" sz="2400" dirty="0"/>
              <a:t>Terminal Pin Default </a:t>
            </a:r>
            <a:r>
              <a:rPr lang="en-US" sz="2400" dirty="0" err="1"/>
              <a:t>Default</a:t>
            </a:r>
            <a:r>
              <a:rPr lang="en-US" sz="2400" dirty="0"/>
              <a:t> Non-Inverting </a:t>
            </a:r>
          </a:p>
          <a:p>
            <a:pPr lvl="1"/>
            <a:r>
              <a:rPr lang="en-US" sz="2400" dirty="0"/>
              <a:t>Terminal Pin Default </a:t>
            </a:r>
            <a:r>
              <a:rPr lang="en-US" sz="2400" dirty="0" err="1"/>
              <a:t>Default</a:t>
            </a:r>
            <a:r>
              <a:rPr lang="en-US" sz="2400" dirty="0"/>
              <a:t> Inverting</a:t>
            </a:r>
          </a:p>
          <a:p>
            <a:pPr lvl="1"/>
            <a:r>
              <a:rPr lang="en-US" sz="2400" dirty="0"/>
              <a:t>Terminal </a:t>
            </a:r>
            <a:r>
              <a:rPr lang="en-US" sz="2400" dirty="0" err="1"/>
              <a:t>Buf</a:t>
            </a:r>
            <a:r>
              <a:rPr lang="en-US" sz="2400" dirty="0"/>
              <a:t> Default </a:t>
            </a:r>
            <a:r>
              <a:rPr lang="en-US" sz="2400" dirty="0" err="1"/>
              <a:t>Default</a:t>
            </a:r>
            <a:r>
              <a:rPr lang="en-US" sz="2400" dirty="0"/>
              <a:t> Non-Inverting</a:t>
            </a:r>
          </a:p>
          <a:p>
            <a:pPr lvl="1"/>
            <a:r>
              <a:rPr lang="en-US" sz="2400" dirty="0"/>
              <a:t>Terminal </a:t>
            </a:r>
            <a:r>
              <a:rPr lang="en-US" sz="2400" dirty="0" err="1"/>
              <a:t>Buf</a:t>
            </a:r>
            <a:r>
              <a:rPr lang="en-US" sz="2400" dirty="0"/>
              <a:t> Default </a:t>
            </a:r>
            <a:r>
              <a:rPr lang="en-US" sz="2400" dirty="0" err="1"/>
              <a:t>Default</a:t>
            </a:r>
            <a:r>
              <a:rPr lang="en-US" sz="2400" dirty="0"/>
              <a:t> Inverting</a:t>
            </a:r>
          </a:p>
          <a:p>
            <a:pPr lvl="1"/>
            <a:endParaRPr lang="en-US" sz="18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18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839327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Pre-Layout Model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Crosstalk (coupled</a:t>
            </a:r>
            <a:r>
              <a:rPr lang="en-US" sz="2000" dirty="0" smtClean="0"/>
              <a:t>)</a:t>
            </a:r>
          </a:p>
          <a:p>
            <a:r>
              <a:rPr lang="en-US" sz="2000" dirty="0" smtClean="0"/>
              <a:t>Three Single Ended: one </a:t>
            </a:r>
            <a:r>
              <a:rPr lang="en-US" sz="2000" dirty="0"/>
              <a:t>victim, two aggressors</a:t>
            </a:r>
          </a:p>
          <a:p>
            <a:pPr marL="57150" indent="0">
              <a:buNone/>
            </a:pPr>
            <a:endParaRPr lang="en-US" sz="2000" dirty="0" smtClean="0"/>
          </a:p>
          <a:p>
            <a:pPr marL="57150" indent="0">
              <a:buNone/>
            </a:pPr>
            <a:r>
              <a:rPr lang="en-US" sz="2000" dirty="0" smtClean="0"/>
              <a:t>Terminal </a:t>
            </a:r>
            <a:r>
              <a:rPr lang="en-US" sz="2000" dirty="0"/>
              <a:t>Pin Default </a:t>
            </a:r>
            <a:r>
              <a:rPr lang="en-US" sz="2000" dirty="0" err="1"/>
              <a:t>Default</a:t>
            </a:r>
            <a:r>
              <a:rPr lang="en-US" sz="2000" dirty="0"/>
              <a:t> Aggressor  Connection(1) </a:t>
            </a:r>
          </a:p>
          <a:p>
            <a:pPr marL="57150" indent="0">
              <a:buNone/>
            </a:pPr>
            <a:r>
              <a:rPr lang="en-US" sz="2000" dirty="0"/>
              <a:t>Terminal </a:t>
            </a:r>
            <a:r>
              <a:rPr lang="en-US" sz="2000" dirty="0" err="1"/>
              <a:t>Buf</a:t>
            </a:r>
            <a:r>
              <a:rPr lang="en-US" sz="2000" dirty="0"/>
              <a:t> Default </a:t>
            </a:r>
            <a:r>
              <a:rPr lang="en-US" sz="2000" dirty="0" err="1"/>
              <a:t>Default</a:t>
            </a:r>
            <a:r>
              <a:rPr lang="en-US" sz="2000" dirty="0"/>
              <a:t> Aggressor  Connection(1)</a:t>
            </a:r>
          </a:p>
          <a:p>
            <a:pPr marL="57150" indent="0">
              <a:buNone/>
            </a:pPr>
            <a:r>
              <a:rPr lang="en-US" sz="2000" dirty="0"/>
              <a:t>Terminal Pin Default </a:t>
            </a:r>
            <a:r>
              <a:rPr lang="en-US" sz="2000" dirty="0" err="1"/>
              <a:t>Default</a:t>
            </a:r>
            <a:r>
              <a:rPr lang="en-US" sz="2000" dirty="0"/>
              <a:t> Connection(2)</a:t>
            </a:r>
          </a:p>
          <a:p>
            <a:pPr marL="57150" indent="0">
              <a:buNone/>
            </a:pPr>
            <a:r>
              <a:rPr lang="en-US" sz="2000" dirty="0"/>
              <a:t>Terminal </a:t>
            </a:r>
            <a:r>
              <a:rPr lang="en-US" sz="2000" dirty="0" err="1"/>
              <a:t>Buf</a:t>
            </a:r>
            <a:r>
              <a:rPr lang="en-US" sz="2000" dirty="0"/>
              <a:t> Default </a:t>
            </a:r>
            <a:r>
              <a:rPr lang="en-US" sz="2000" dirty="0" err="1"/>
              <a:t>Default</a:t>
            </a:r>
            <a:r>
              <a:rPr lang="en-US" sz="2000" dirty="0"/>
              <a:t> Connection(2)</a:t>
            </a:r>
          </a:p>
          <a:p>
            <a:pPr marL="57150" indent="0">
              <a:buNone/>
            </a:pPr>
            <a:r>
              <a:rPr lang="en-US" sz="2000" dirty="0"/>
              <a:t>Terminal Pin Default </a:t>
            </a:r>
            <a:r>
              <a:rPr lang="en-US" sz="2000" dirty="0" err="1"/>
              <a:t>Default</a:t>
            </a:r>
            <a:r>
              <a:rPr lang="en-US" sz="2000" dirty="0"/>
              <a:t> Aggressor Connection(3) </a:t>
            </a:r>
          </a:p>
          <a:p>
            <a:pPr marL="57150" indent="0">
              <a:buNone/>
            </a:pPr>
            <a:r>
              <a:rPr lang="en-US" sz="2000" dirty="0"/>
              <a:t>Terminal </a:t>
            </a:r>
            <a:r>
              <a:rPr lang="en-US" sz="2000" dirty="0" err="1"/>
              <a:t>Buf</a:t>
            </a:r>
            <a:r>
              <a:rPr lang="en-US" sz="2000" dirty="0"/>
              <a:t> Default </a:t>
            </a:r>
            <a:r>
              <a:rPr lang="en-US" sz="2000" dirty="0" err="1"/>
              <a:t>Default</a:t>
            </a:r>
            <a:r>
              <a:rPr lang="en-US" sz="2000" dirty="0"/>
              <a:t> Aggressor Connection(3)</a:t>
            </a:r>
          </a:p>
          <a:p>
            <a:pPr lvl="1"/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19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187297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685800"/>
          </a:xfrm>
        </p:spPr>
        <p:txBody>
          <a:bodyPr/>
          <a:lstStyle/>
          <a:p>
            <a:r>
              <a:rPr lang="en-US" b="1" dirty="0" smtClean="0"/>
              <a:t>Overview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914400"/>
            <a:ext cx="7162800" cy="5486400"/>
          </a:xfrm>
        </p:spPr>
        <p:txBody>
          <a:bodyPr/>
          <a:lstStyle/>
          <a:p>
            <a:r>
              <a:rPr lang="en-US" sz="2000" dirty="0" smtClean="0"/>
              <a:t>Terminal record is restructured a bit to make Post-Layout terminals simple</a:t>
            </a:r>
          </a:p>
          <a:p>
            <a:r>
              <a:rPr lang="en-US" sz="2000" dirty="0" smtClean="0"/>
              <a:t>Pre-Layout terminals associated with a specific </a:t>
            </a:r>
            <a:r>
              <a:rPr lang="en-US" sz="2000" dirty="0" err="1" smtClean="0"/>
              <a:t>Model_name</a:t>
            </a:r>
            <a:r>
              <a:rPr lang="en-US" sz="2000" dirty="0" smtClean="0"/>
              <a:t> (or a Default package model) use trailing Qualifier names to determine interconnect </a:t>
            </a:r>
          </a:p>
          <a:p>
            <a:pPr lvl="1"/>
            <a:r>
              <a:rPr lang="en-US" sz="1600" dirty="0" smtClean="0"/>
              <a:t>Connections</a:t>
            </a:r>
          </a:p>
          <a:p>
            <a:pPr lvl="1"/>
            <a:r>
              <a:rPr lang="en-US" sz="1600" dirty="0" smtClean="0"/>
              <a:t>Inverting and Non-Inverting pins on differential models</a:t>
            </a:r>
          </a:p>
          <a:p>
            <a:r>
              <a:rPr lang="en-US" sz="1800" dirty="0" smtClean="0"/>
              <a:t>The explanation will seem overly complex but the examples show how simple it really is, so start off looking at the examples in slides 9:12,14:16 and 18:20</a:t>
            </a:r>
            <a:endParaRPr lang="en-US" sz="1800" dirty="0"/>
          </a:p>
          <a:p>
            <a:endParaRPr lang="en-US" sz="1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2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857802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1600200"/>
          </a:xfrm>
        </p:spPr>
        <p:txBody>
          <a:bodyPr/>
          <a:lstStyle/>
          <a:p>
            <a:r>
              <a:rPr lang="en-US" dirty="0" smtClean="0"/>
              <a:t>Hybrid Pre-Layout and </a:t>
            </a:r>
            <a:r>
              <a:rPr lang="en-US" dirty="0" err="1" smtClean="0"/>
              <a:t>Post_Layout</a:t>
            </a:r>
            <a:r>
              <a:rPr lang="en-US" dirty="0" smtClean="0"/>
              <a:t> Model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600200"/>
            <a:ext cx="7162800" cy="4267200"/>
          </a:xfrm>
        </p:spPr>
        <p:txBody>
          <a:bodyPr/>
          <a:lstStyle/>
          <a:p>
            <a:r>
              <a:rPr lang="en-US" sz="1800" dirty="0"/>
              <a:t>Crosstalk (coupled)</a:t>
            </a:r>
          </a:p>
          <a:p>
            <a:r>
              <a:rPr lang="en-US" sz="1800" dirty="0" smtClean="0"/>
              <a:t>One DQ victim, two single ended aggressors, one differential aggressor</a:t>
            </a:r>
            <a:endParaRPr lang="en-US" sz="1800" dirty="0"/>
          </a:p>
          <a:p>
            <a:pPr marL="57150" indent="0">
              <a:buNone/>
            </a:pPr>
            <a:r>
              <a:rPr lang="en-US" sz="1800" dirty="0" smtClean="0"/>
              <a:t>Terminal </a:t>
            </a:r>
            <a:r>
              <a:rPr lang="en-US" sz="1800" dirty="0"/>
              <a:t>Pin Default </a:t>
            </a:r>
            <a:r>
              <a:rPr lang="en-US" sz="1800" dirty="0" err="1"/>
              <a:t>Default</a:t>
            </a:r>
            <a:r>
              <a:rPr lang="en-US" sz="1800" dirty="0"/>
              <a:t> </a:t>
            </a:r>
            <a:r>
              <a:rPr lang="en-US" sz="1800" dirty="0" smtClean="0"/>
              <a:t>Aggressor  Connection(1) </a:t>
            </a:r>
            <a:endParaRPr lang="en-US" sz="1800" dirty="0"/>
          </a:p>
          <a:p>
            <a:pPr marL="57150" indent="0">
              <a:buNone/>
            </a:pPr>
            <a:r>
              <a:rPr lang="en-US" sz="1800" dirty="0"/>
              <a:t>Terminal </a:t>
            </a:r>
            <a:r>
              <a:rPr lang="en-US" sz="1800" dirty="0" err="1"/>
              <a:t>Buf</a:t>
            </a:r>
            <a:r>
              <a:rPr lang="en-US" sz="1800" dirty="0"/>
              <a:t> Default </a:t>
            </a:r>
            <a:r>
              <a:rPr lang="en-US" sz="1800" dirty="0" err="1"/>
              <a:t>Default</a:t>
            </a:r>
            <a:r>
              <a:rPr lang="en-US" sz="1800" dirty="0"/>
              <a:t> </a:t>
            </a:r>
            <a:r>
              <a:rPr lang="en-US" sz="1800" dirty="0" smtClean="0"/>
              <a:t>Aggressor  Connection(1)</a:t>
            </a:r>
            <a:endParaRPr lang="en-US" sz="1800" dirty="0"/>
          </a:p>
          <a:p>
            <a:pPr marL="57150" indent="0">
              <a:buNone/>
            </a:pPr>
            <a:r>
              <a:rPr lang="en-US" sz="1800" dirty="0"/>
              <a:t>Terminal Pin </a:t>
            </a:r>
            <a:r>
              <a:rPr lang="en-US" sz="1800" dirty="0" smtClean="0"/>
              <a:t>A2</a:t>
            </a:r>
          </a:p>
          <a:p>
            <a:pPr marL="57150" indent="0">
              <a:buNone/>
            </a:pPr>
            <a:r>
              <a:rPr lang="en-US" sz="1800" dirty="0" smtClean="0"/>
              <a:t>Terminal </a:t>
            </a:r>
            <a:r>
              <a:rPr lang="en-US" sz="1800" dirty="0" err="1"/>
              <a:t>Buf</a:t>
            </a:r>
            <a:r>
              <a:rPr lang="en-US" sz="1800" dirty="0"/>
              <a:t> </a:t>
            </a:r>
            <a:r>
              <a:rPr lang="en-US" sz="1800" dirty="0" smtClean="0"/>
              <a:t>A2</a:t>
            </a:r>
            <a:endParaRPr lang="en-US" sz="1800" dirty="0"/>
          </a:p>
          <a:p>
            <a:pPr marL="57150" indent="0">
              <a:buNone/>
            </a:pPr>
            <a:r>
              <a:rPr lang="en-US" sz="1800" dirty="0"/>
              <a:t>Terminal Pin Default </a:t>
            </a:r>
            <a:r>
              <a:rPr lang="en-US" sz="1800" dirty="0" err="1"/>
              <a:t>Default</a:t>
            </a:r>
            <a:r>
              <a:rPr lang="en-US" sz="1800" dirty="0"/>
              <a:t> </a:t>
            </a:r>
            <a:r>
              <a:rPr lang="en-US" sz="1800" dirty="0" smtClean="0"/>
              <a:t>Aggressor Connection(2) </a:t>
            </a:r>
            <a:endParaRPr lang="en-US" sz="1800" dirty="0"/>
          </a:p>
          <a:p>
            <a:pPr marL="57150" indent="0">
              <a:buNone/>
            </a:pPr>
            <a:r>
              <a:rPr lang="en-US" sz="1800" dirty="0"/>
              <a:t>Terminal </a:t>
            </a:r>
            <a:r>
              <a:rPr lang="en-US" sz="1800" dirty="0" err="1"/>
              <a:t>Buf</a:t>
            </a:r>
            <a:r>
              <a:rPr lang="en-US" sz="1800" dirty="0"/>
              <a:t> Default </a:t>
            </a:r>
            <a:r>
              <a:rPr lang="en-US" sz="1800" dirty="0" err="1"/>
              <a:t>Default</a:t>
            </a:r>
            <a:r>
              <a:rPr lang="en-US" sz="1800" dirty="0"/>
              <a:t> </a:t>
            </a:r>
            <a:r>
              <a:rPr lang="en-US" sz="1800" dirty="0" smtClean="0"/>
              <a:t>Aggressor Connection(2)</a:t>
            </a:r>
          </a:p>
          <a:p>
            <a:pPr marL="57150" indent="0">
              <a:buNone/>
            </a:pPr>
            <a:r>
              <a:rPr lang="en-US" sz="1800" dirty="0"/>
              <a:t>Terminal Pin Default </a:t>
            </a:r>
            <a:r>
              <a:rPr lang="en-US" sz="1800" dirty="0" err="1"/>
              <a:t>Default</a:t>
            </a:r>
            <a:r>
              <a:rPr lang="en-US" sz="1800" dirty="0"/>
              <a:t> </a:t>
            </a:r>
            <a:r>
              <a:rPr lang="en-US" sz="1800" dirty="0" smtClean="0"/>
              <a:t>Aggressor Connection(3) Non-Inverting </a:t>
            </a:r>
            <a:endParaRPr lang="en-US" sz="1800" dirty="0"/>
          </a:p>
          <a:p>
            <a:pPr marL="57150" indent="0">
              <a:buNone/>
            </a:pPr>
            <a:r>
              <a:rPr lang="en-US" sz="1800" dirty="0"/>
              <a:t>Terminal </a:t>
            </a:r>
            <a:r>
              <a:rPr lang="en-US" sz="1800" dirty="0" err="1"/>
              <a:t>Buf</a:t>
            </a:r>
            <a:r>
              <a:rPr lang="en-US" sz="1800" dirty="0"/>
              <a:t> Default </a:t>
            </a:r>
            <a:r>
              <a:rPr lang="en-US" sz="1800" dirty="0" err="1"/>
              <a:t>Default</a:t>
            </a:r>
            <a:r>
              <a:rPr lang="en-US" sz="1800" dirty="0"/>
              <a:t> </a:t>
            </a:r>
            <a:r>
              <a:rPr lang="en-US" sz="1800" dirty="0" smtClean="0"/>
              <a:t>Aggressor Connection(3)</a:t>
            </a:r>
            <a:r>
              <a:rPr lang="en-US" sz="1800" dirty="0"/>
              <a:t> </a:t>
            </a:r>
            <a:r>
              <a:rPr lang="en-US" sz="1800" dirty="0" smtClean="0"/>
              <a:t>Inverting</a:t>
            </a:r>
            <a:endParaRPr lang="en-US" sz="1800" dirty="0"/>
          </a:p>
          <a:p>
            <a:pPr marL="57150" indent="0">
              <a:buNone/>
            </a:pPr>
            <a:r>
              <a:rPr lang="en-US" sz="1800" dirty="0"/>
              <a:t>Terminal Pin Default </a:t>
            </a:r>
            <a:r>
              <a:rPr lang="en-US" sz="1800" dirty="0" err="1"/>
              <a:t>Default</a:t>
            </a:r>
            <a:r>
              <a:rPr lang="en-US" sz="1800" dirty="0"/>
              <a:t> </a:t>
            </a:r>
            <a:r>
              <a:rPr lang="en-US" sz="1800" dirty="0" smtClean="0"/>
              <a:t>Aggressor Connection(3)</a:t>
            </a:r>
            <a:r>
              <a:rPr lang="en-US" sz="1800" dirty="0"/>
              <a:t> </a:t>
            </a:r>
            <a:r>
              <a:rPr lang="en-US" sz="1800" dirty="0" smtClean="0"/>
              <a:t>Non-Inverting </a:t>
            </a:r>
            <a:endParaRPr lang="en-US" sz="1800" dirty="0"/>
          </a:p>
          <a:p>
            <a:pPr marL="57150" indent="0">
              <a:buNone/>
            </a:pPr>
            <a:r>
              <a:rPr lang="en-US" sz="1800" dirty="0"/>
              <a:t>Terminal </a:t>
            </a:r>
            <a:r>
              <a:rPr lang="en-US" sz="1800" dirty="0" err="1"/>
              <a:t>Buf</a:t>
            </a:r>
            <a:r>
              <a:rPr lang="en-US" sz="1800" dirty="0"/>
              <a:t> Default </a:t>
            </a:r>
            <a:r>
              <a:rPr lang="en-US" sz="1800" dirty="0" err="1"/>
              <a:t>Default</a:t>
            </a:r>
            <a:r>
              <a:rPr lang="en-US" sz="1800" dirty="0"/>
              <a:t> </a:t>
            </a:r>
            <a:r>
              <a:rPr lang="en-US" sz="1800" dirty="0" smtClean="0"/>
              <a:t>Aggressor Connection(3) Inverting</a:t>
            </a:r>
          </a:p>
          <a:p>
            <a:pPr lvl="1"/>
            <a:endParaRPr lang="en-US" sz="1800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20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166531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33400"/>
            <a:ext cx="7467600" cy="685800"/>
          </a:xfrm>
        </p:spPr>
        <p:txBody>
          <a:bodyPr/>
          <a:lstStyle/>
          <a:p>
            <a:r>
              <a:rPr lang="en-US" sz="3200" dirty="0" smtClean="0"/>
              <a:t>Terminal Record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143000"/>
            <a:ext cx="7162800" cy="4953000"/>
          </a:xfrm>
        </p:spPr>
        <p:txBody>
          <a:bodyPr/>
          <a:lstStyle/>
          <a:p>
            <a:r>
              <a:rPr lang="en-US" dirty="0" smtClean="0"/>
              <a:t>Terminal &lt;#&gt; &lt;location&gt; &lt;ID&gt; {Qualifiers}</a:t>
            </a:r>
          </a:p>
          <a:p>
            <a:pPr lvl="1"/>
            <a:r>
              <a:rPr lang="en-US" sz="2000" dirty="0" smtClean="0"/>
              <a:t>&lt;#&gt;</a:t>
            </a:r>
          </a:p>
          <a:p>
            <a:pPr lvl="2"/>
            <a:r>
              <a:rPr lang="en-US" sz="1600" dirty="0" smtClean="0"/>
              <a:t>&gt;= 1</a:t>
            </a:r>
          </a:p>
          <a:p>
            <a:pPr lvl="2"/>
            <a:r>
              <a:rPr lang="en-US" sz="1600" dirty="0" smtClean="0"/>
              <a:t>&lt;= Number of Terminals</a:t>
            </a:r>
          </a:p>
          <a:p>
            <a:pPr lvl="2"/>
            <a:r>
              <a:rPr lang="en-US" sz="1600" dirty="0" smtClean="0"/>
              <a:t>Unique</a:t>
            </a:r>
          </a:p>
          <a:p>
            <a:pPr lvl="2"/>
            <a:r>
              <a:rPr lang="en-US" sz="1600" dirty="0" smtClean="0"/>
              <a:t>Terminals of an interconnect model that do not have a Terminal record are considered unconnected, and the</a:t>
            </a:r>
          </a:p>
          <a:p>
            <a:pPr lvl="1"/>
            <a:r>
              <a:rPr lang="en-US" sz="2000" dirty="0" smtClean="0"/>
              <a:t>&lt;location&gt;</a:t>
            </a:r>
          </a:p>
          <a:p>
            <a:pPr lvl="2"/>
            <a:r>
              <a:rPr lang="en-US" sz="1600" dirty="0" err="1" smtClean="0"/>
              <a:t>Pin|Pin_Sig</a:t>
            </a:r>
            <a:endParaRPr lang="en-US" sz="1600" dirty="0" smtClean="0"/>
          </a:p>
          <a:p>
            <a:pPr lvl="2"/>
            <a:r>
              <a:rPr lang="en-US" sz="1600" dirty="0" err="1" smtClean="0"/>
              <a:t>Pad|Pad_Sig</a:t>
            </a:r>
            <a:endParaRPr lang="en-US" sz="1600" dirty="0" smtClean="0"/>
          </a:p>
          <a:p>
            <a:pPr lvl="2"/>
            <a:r>
              <a:rPr lang="en-US" sz="1600" dirty="0" err="1" smtClean="0"/>
              <a:t>Buf|Buf_PCR|Buf_GCR|Buf_PUR|Buf_PDR|Buf_Xref|Buf_Sig</a:t>
            </a:r>
            <a:endParaRPr lang="en-US" sz="1600" dirty="0" smtClean="0"/>
          </a:p>
          <a:p>
            <a:pPr lvl="1"/>
            <a:r>
              <a:rPr lang="en-US" dirty="0" smtClean="0"/>
              <a:t>&lt;ID&gt;</a:t>
            </a:r>
          </a:p>
          <a:p>
            <a:pPr lvl="2"/>
            <a:r>
              <a:rPr lang="en-US" sz="1600" dirty="0" smtClean="0"/>
              <a:t>&lt;Pin_name&gt;|&lt;</a:t>
            </a:r>
            <a:r>
              <a:rPr lang="en-US" sz="1600" dirty="0" err="1" smtClean="0"/>
              <a:t>Signal_name</a:t>
            </a:r>
            <a:r>
              <a:rPr lang="en-US" sz="1600" dirty="0" smtClean="0"/>
              <a:t>&gt;|&lt;</a:t>
            </a:r>
            <a:r>
              <a:rPr lang="en-US" sz="1600" dirty="0" err="1" smtClean="0"/>
              <a:t>Model_name</a:t>
            </a:r>
            <a:r>
              <a:rPr lang="en-US" sz="1600" dirty="0" smtClean="0"/>
              <a:t>&gt;|Default</a:t>
            </a:r>
          </a:p>
          <a:p>
            <a:pPr lvl="1"/>
            <a:r>
              <a:rPr lang="en-US" dirty="0" smtClean="0"/>
              <a:t>Qualifiers</a:t>
            </a:r>
          </a:p>
          <a:p>
            <a:pPr lvl="2"/>
            <a:r>
              <a:rPr lang="en-US" sz="1600" dirty="0" err="1" smtClean="0"/>
              <a:t>Aggressor|Model_name|Default|Inverting|Non-Inverting|Connection</a:t>
            </a:r>
            <a:r>
              <a:rPr lang="en-US" sz="1600" dirty="0" smtClean="0"/>
              <a:t>(n)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3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36166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239000" cy="914400"/>
          </a:xfrm>
        </p:spPr>
        <p:txBody>
          <a:bodyPr/>
          <a:lstStyle/>
          <a:p>
            <a:r>
              <a:rPr lang="en-US" dirty="0" smtClean="0"/>
              <a:t>Pre-Layout and Post-Layout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90600"/>
            <a:ext cx="7162800" cy="5029200"/>
          </a:xfrm>
        </p:spPr>
        <p:txBody>
          <a:bodyPr/>
          <a:lstStyle/>
          <a:p>
            <a:r>
              <a:rPr lang="en-US" sz="1800" dirty="0" smtClean="0"/>
              <a:t>A Terminal is Post-Layout if it has no Qualifiers (other than Aggressor)</a:t>
            </a:r>
          </a:p>
          <a:p>
            <a:pPr lvl="1"/>
            <a:r>
              <a:rPr lang="en-US" sz="1800" dirty="0" smtClean="0"/>
              <a:t>ID can only be</a:t>
            </a:r>
          </a:p>
          <a:p>
            <a:pPr lvl="2"/>
            <a:r>
              <a:rPr lang="en-US" dirty="0"/>
              <a:t>&lt;Pin_name&gt;|&lt;</a:t>
            </a:r>
            <a:r>
              <a:rPr lang="en-US" dirty="0" err="1" smtClean="0"/>
              <a:t>Signal_name</a:t>
            </a:r>
            <a:r>
              <a:rPr lang="en-US" dirty="0" smtClean="0"/>
              <a:t>&gt;</a:t>
            </a:r>
          </a:p>
          <a:p>
            <a:r>
              <a:rPr lang="en-US" sz="1800" dirty="0" smtClean="0"/>
              <a:t>A Terminal is Pre-Layout if it has one or more Terminals with Qualifier </a:t>
            </a:r>
            <a:r>
              <a:rPr lang="en-US" sz="1800" dirty="0" err="1"/>
              <a:t>Model_name</a:t>
            </a:r>
            <a:r>
              <a:rPr lang="en-US" sz="1800" dirty="0"/>
              <a:t> or Default </a:t>
            </a:r>
            <a:endParaRPr lang="en-US" sz="1800" dirty="0" smtClean="0"/>
          </a:p>
          <a:p>
            <a:pPr lvl="1"/>
            <a:r>
              <a:rPr lang="en-US" sz="1800" dirty="0" smtClean="0"/>
              <a:t>Pre-Layout </a:t>
            </a:r>
            <a:r>
              <a:rPr lang="en-US" sz="1800" dirty="0"/>
              <a:t>Terminal Record </a:t>
            </a:r>
            <a:r>
              <a:rPr lang="en-US" sz="1800" dirty="0" smtClean="0"/>
              <a:t>ID </a:t>
            </a:r>
            <a:r>
              <a:rPr lang="en-US" sz="1800" dirty="0"/>
              <a:t>can only be</a:t>
            </a:r>
          </a:p>
          <a:p>
            <a:pPr lvl="2"/>
            <a:r>
              <a:rPr lang="en-US" dirty="0" smtClean="0"/>
              <a:t>&lt;</a:t>
            </a:r>
            <a:r>
              <a:rPr lang="en-US" dirty="0" err="1" smtClean="0"/>
              <a:t>Signal_name</a:t>
            </a:r>
            <a:r>
              <a:rPr lang="en-US" dirty="0"/>
              <a:t>&gt;|&lt;</a:t>
            </a:r>
            <a:r>
              <a:rPr lang="en-US" dirty="0" err="1"/>
              <a:t>Model_name</a:t>
            </a:r>
            <a:r>
              <a:rPr lang="en-US" dirty="0"/>
              <a:t>&gt;|</a:t>
            </a:r>
            <a:r>
              <a:rPr lang="en-US" dirty="0" smtClean="0"/>
              <a:t>Default</a:t>
            </a:r>
          </a:p>
          <a:p>
            <a:pPr lvl="1"/>
            <a:r>
              <a:rPr lang="en-US" sz="1800" dirty="0" smtClean="0"/>
              <a:t>Additional </a:t>
            </a:r>
            <a:r>
              <a:rPr lang="en-US" sz="1800" dirty="0"/>
              <a:t>Pre-Layout Terminal Record </a:t>
            </a:r>
            <a:r>
              <a:rPr lang="en-US" sz="1800" dirty="0" smtClean="0"/>
              <a:t>optional Qualifiers:</a:t>
            </a:r>
          </a:p>
          <a:p>
            <a:pPr lvl="2"/>
            <a:r>
              <a:rPr lang="en-US" dirty="0" smtClean="0"/>
              <a:t>Aggressor</a:t>
            </a:r>
          </a:p>
          <a:p>
            <a:pPr lvl="2"/>
            <a:r>
              <a:rPr lang="en-US" dirty="0" err="1" smtClean="0"/>
              <a:t>Inverting|Non-Inverting</a:t>
            </a:r>
            <a:endParaRPr lang="en-US" dirty="0" smtClean="0"/>
          </a:p>
          <a:p>
            <a:pPr lvl="2"/>
            <a:r>
              <a:rPr lang="en-US" dirty="0"/>
              <a:t>Connection(n</a:t>
            </a:r>
            <a:r>
              <a:rPr lang="en-US" dirty="0" smtClean="0"/>
              <a:t>)</a:t>
            </a:r>
          </a:p>
          <a:p>
            <a:r>
              <a:rPr lang="en-US" sz="1800" dirty="0" smtClean="0"/>
              <a:t>An Interconnect Model is Post-Layout if all of its Terminals are Post-Layout</a:t>
            </a:r>
          </a:p>
          <a:p>
            <a:r>
              <a:rPr lang="en-US" sz="1800" dirty="0" smtClean="0"/>
              <a:t>An Interconnect Model is Pre-Layout if any of its Terminal are Pre-Layout</a:t>
            </a: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4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8536769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Post-Layout &lt;ID&gt;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838200"/>
            <a:ext cx="7162800" cy="5334000"/>
          </a:xfrm>
        </p:spPr>
        <p:txBody>
          <a:bodyPr/>
          <a:lstStyle/>
          <a:p>
            <a:r>
              <a:rPr lang="en-US" sz="2000" dirty="0" smtClean="0"/>
              <a:t>Pin</a:t>
            </a:r>
          </a:p>
          <a:p>
            <a:pPr lvl="1"/>
            <a:r>
              <a:rPr lang="en-US" dirty="0" smtClean="0"/>
              <a:t>Pin_name</a:t>
            </a:r>
          </a:p>
          <a:p>
            <a:r>
              <a:rPr lang="en-US" sz="2000" dirty="0" err="1" smtClean="0"/>
              <a:t>Pin_Sig</a:t>
            </a:r>
            <a:endParaRPr lang="en-US" sz="2000" dirty="0" smtClean="0"/>
          </a:p>
          <a:p>
            <a:pPr lvl="1"/>
            <a:r>
              <a:rPr lang="en-US" dirty="0" err="1" smtClean="0"/>
              <a:t>Signal_name</a:t>
            </a:r>
            <a:endParaRPr lang="en-US" dirty="0" smtClean="0"/>
          </a:p>
          <a:p>
            <a:pPr lvl="2"/>
            <a:r>
              <a:rPr lang="en-US" dirty="0" smtClean="0"/>
              <a:t>All pins of </a:t>
            </a:r>
            <a:r>
              <a:rPr lang="en-US" dirty="0" err="1" smtClean="0"/>
              <a:t>Signal_name</a:t>
            </a:r>
            <a:r>
              <a:rPr lang="en-US" dirty="0" smtClean="0"/>
              <a:t> are shorted to this one node</a:t>
            </a:r>
            <a:endParaRPr lang="en-US" dirty="0"/>
          </a:p>
          <a:p>
            <a:r>
              <a:rPr lang="en-US" sz="2000" dirty="0" smtClean="0"/>
              <a:t>Pad</a:t>
            </a:r>
          </a:p>
          <a:p>
            <a:pPr lvl="1"/>
            <a:r>
              <a:rPr lang="en-US" dirty="0" smtClean="0"/>
              <a:t>Pin_name (or </a:t>
            </a:r>
            <a:r>
              <a:rPr lang="en-US" dirty="0" err="1" smtClean="0"/>
              <a:t>Die_pad_name</a:t>
            </a:r>
            <a:r>
              <a:rPr lang="en-US" dirty="0" smtClean="0"/>
              <a:t>)</a:t>
            </a:r>
          </a:p>
          <a:p>
            <a:r>
              <a:rPr lang="en-US" sz="2000" dirty="0" err="1" smtClean="0"/>
              <a:t>Pad_Sig</a:t>
            </a:r>
            <a:endParaRPr lang="en-US" sz="2000" dirty="0" smtClean="0"/>
          </a:p>
          <a:p>
            <a:pPr lvl="1"/>
            <a:r>
              <a:rPr lang="en-US" dirty="0" err="1" smtClean="0"/>
              <a:t>Signal_name</a:t>
            </a:r>
            <a:endParaRPr lang="en-US" dirty="0" smtClean="0"/>
          </a:p>
          <a:p>
            <a:pPr lvl="2"/>
            <a:r>
              <a:rPr lang="en-US" dirty="0"/>
              <a:t>All </a:t>
            </a:r>
            <a:r>
              <a:rPr lang="en-US" dirty="0" smtClean="0"/>
              <a:t>pads </a:t>
            </a:r>
            <a:r>
              <a:rPr lang="en-US" dirty="0"/>
              <a:t>of </a:t>
            </a:r>
            <a:r>
              <a:rPr lang="en-US" dirty="0" err="1"/>
              <a:t>Signal_name</a:t>
            </a:r>
            <a:r>
              <a:rPr lang="en-US" dirty="0"/>
              <a:t> are shorted to this one </a:t>
            </a:r>
            <a:r>
              <a:rPr lang="en-US" dirty="0" smtClean="0"/>
              <a:t>node</a:t>
            </a:r>
          </a:p>
          <a:p>
            <a:r>
              <a:rPr lang="en-US" sz="2000" dirty="0" err="1" smtClean="0"/>
              <a:t>Buf|Buf_PCR|Buf_GCR|Buf_PUR|Buf_PDR|Buf_Xref</a:t>
            </a:r>
            <a:endParaRPr lang="en-US" sz="2000" dirty="0" smtClean="0"/>
          </a:p>
          <a:p>
            <a:pPr marL="742950" lvl="2" indent="-342900"/>
            <a:r>
              <a:rPr lang="en-US" sz="2000" dirty="0" smtClean="0"/>
              <a:t>Pin_name</a:t>
            </a:r>
          </a:p>
          <a:p>
            <a:r>
              <a:rPr lang="en-US" sz="2000" dirty="0" err="1" smtClean="0"/>
              <a:t>Buf_Sig</a:t>
            </a:r>
            <a:endParaRPr lang="en-US" sz="2000" dirty="0" smtClean="0"/>
          </a:p>
          <a:p>
            <a:pPr marL="742950" lvl="2" indent="-342900"/>
            <a:r>
              <a:rPr lang="en-US" sz="2000" dirty="0" err="1" smtClean="0"/>
              <a:t>Signal_name</a:t>
            </a:r>
            <a:endParaRPr lang="en-US" sz="2000" dirty="0" smtClean="0"/>
          </a:p>
          <a:p>
            <a:pPr marL="1200150" lvl="3" indent="-342900"/>
            <a:r>
              <a:rPr lang="en-US" dirty="0"/>
              <a:t>All </a:t>
            </a:r>
            <a:r>
              <a:rPr lang="en-US" dirty="0" smtClean="0"/>
              <a:t>buffer supply </a:t>
            </a:r>
            <a:r>
              <a:rPr lang="en-US" dirty="0"/>
              <a:t>of </a:t>
            </a:r>
            <a:r>
              <a:rPr lang="en-US" dirty="0" err="1"/>
              <a:t>Signal_name</a:t>
            </a:r>
            <a:r>
              <a:rPr lang="en-US" dirty="0"/>
              <a:t> are shorted to this one </a:t>
            </a:r>
            <a:r>
              <a:rPr lang="en-US" dirty="0" smtClean="0"/>
              <a:t>node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5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320870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Post-Layout {Qualifiers</a:t>
            </a:r>
            <a:r>
              <a:rPr lang="en-US" dirty="0"/>
              <a:t>}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Post-Layout Qualifiers are optional and limited to</a:t>
            </a:r>
          </a:p>
          <a:p>
            <a:pPr lvl="1"/>
            <a:r>
              <a:rPr lang="en-US" dirty="0" smtClean="0"/>
              <a:t>Aggressor</a:t>
            </a:r>
          </a:p>
          <a:p>
            <a:r>
              <a:rPr lang="en-US" sz="2000" dirty="0" smtClean="0"/>
              <a:t>Limited to Interconnect Models that contain two or more I/O buffers.</a:t>
            </a:r>
          </a:p>
          <a:p>
            <a:r>
              <a:rPr lang="en-US" sz="2000" dirty="0" smtClean="0"/>
              <a:t>If an I/O buffer is an Aggressor, its interconnect does not include all of the crosstalk from its aggressors.</a:t>
            </a:r>
          </a:p>
          <a:p>
            <a:r>
              <a:rPr lang="en-US" sz="2000" dirty="0" smtClean="0"/>
              <a:t>Limited to only Terminal records that have Pin_name records.</a:t>
            </a:r>
          </a:p>
          <a:p>
            <a:r>
              <a:rPr lang="en-US" sz="2000" dirty="0" smtClean="0"/>
              <a:t>Limited to only Pin_names that are buffer I/O pins.</a:t>
            </a:r>
          </a:p>
          <a:p>
            <a:r>
              <a:rPr lang="en-US" sz="2000" dirty="0" smtClean="0"/>
              <a:t>If any buffer I/O Pin_name is Aggressor then that I/O buffer shall be considered a Aggressor.</a:t>
            </a:r>
          </a:p>
          <a:p>
            <a:r>
              <a:rPr lang="en-US" sz="2000" dirty="0" smtClean="0"/>
              <a:t>At least one I/O buffer cannot be an Aggressor.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6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071362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Post-Layout Differential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Differential buffers can be represented as two instances of a single ended buffer, or as “True Differentials” when using [External Models].</a:t>
            </a:r>
          </a:p>
          <a:p>
            <a:pPr lvl="1"/>
            <a:r>
              <a:rPr lang="en-US" dirty="0" smtClean="0"/>
              <a:t>Two single ended buffer instances can have independent supply voltages, or they can share the same supply voltages. When defining supply voltage nodes using </a:t>
            </a:r>
            <a:r>
              <a:rPr lang="en-US" dirty="0" err="1" smtClean="0"/>
              <a:t>Buf_PCR</a:t>
            </a:r>
            <a:r>
              <a:rPr lang="en-US" dirty="0" smtClean="0"/>
              <a:t>, </a:t>
            </a:r>
            <a:r>
              <a:rPr lang="en-US" dirty="0" err="1" smtClean="0"/>
              <a:t>Buf_GCR</a:t>
            </a:r>
            <a:r>
              <a:rPr lang="en-US" dirty="0" smtClean="0"/>
              <a:t>, </a:t>
            </a:r>
            <a:r>
              <a:rPr lang="en-US" dirty="0" err="1" smtClean="0"/>
              <a:t>Buf_PUR</a:t>
            </a:r>
            <a:r>
              <a:rPr lang="en-US" dirty="0" smtClean="0"/>
              <a:t>, </a:t>
            </a:r>
            <a:r>
              <a:rPr lang="en-US" dirty="0" err="1" smtClean="0"/>
              <a:t>Buf_PDR</a:t>
            </a:r>
            <a:r>
              <a:rPr lang="en-US" dirty="0" smtClean="0"/>
              <a:t>, </a:t>
            </a:r>
            <a:r>
              <a:rPr lang="en-US" dirty="0" err="1" smtClean="0"/>
              <a:t>Buf_Xref</a:t>
            </a:r>
            <a:r>
              <a:rPr lang="en-US" dirty="0" smtClean="0"/>
              <a:t> keywords the model may choose to have a single node using either the Inverting or Non-Inverting Pin_name, or have two nodes with both the </a:t>
            </a:r>
            <a:r>
              <a:rPr lang="en-US" dirty="0"/>
              <a:t>Inverting </a:t>
            </a:r>
            <a:r>
              <a:rPr lang="en-US" dirty="0" smtClean="0"/>
              <a:t>and Non-Inverting Pin_names.</a:t>
            </a:r>
          </a:p>
          <a:p>
            <a:pPr lvl="1"/>
            <a:r>
              <a:rPr lang="en-US" dirty="0" smtClean="0"/>
              <a:t>A True Differential buffer can only have a single set of supply voltage nodes and can use either the </a:t>
            </a:r>
            <a:r>
              <a:rPr lang="en-US" dirty="0"/>
              <a:t>Inverting or Non-Inverting </a:t>
            </a:r>
            <a:r>
              <a:rPr lang="en-US" dirty="0" smtClean="0"/>
              <a:t>Pin_name.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7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528960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Post-Layout Terminal Inferences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I/O Connections are defined</a:t>
            </a:r>
          </a:p>
          <a:p>
            <a:r>
              <a:rPr lang="en-US" dirty="0" smtClean="0"/>
              <a:t>Buffer instance supply nodes are either</a:t>
            </a:r>
          </a:p>
          <a:p>
            <a:pPr lvl="1"/>
            <a:r>
              <a:rPr lang="en-US" dirty="0" smtClean="0"/>
              <a:t>Generated by the IBIS B element</a:t>
            </a:r>
          </a:p>
          <a:p>
            <a:pPr lvl="1"/>
            <a:r>
              <a:rPr lang="en-US" dirty="0" smtClean="0"/>
              <a:t>Generated by the EDA tool</a:t>
            </a:r>
          </a:p>
          <a:p>
            <a:pPr lvl="1"/>
            <a:r>
              <a:rPr lang="en-US" dirty="0" smtClean="0"/>
              <a:t>Generated from interconnect model using the BUF_PUR, BUF_PDR</a:t>
            </a:r>
            <a:r>
              <a:rPr lang="en-US" dirty="0"/>
              <a:t>, </a:t>
            </a:r>
            <a:r>
              <a:rPr lang="en-US" dirty="0" smtClean="0"/>
              <a:t>BUF_PCR nodes BUF_GCR</a:t>
            </a:r>
          </a:p>
          <a:p>
            <a:pPr lvl="1"/>
            <a:r>
              <a:rPr lang="en-US" dirty="0" smtClean="0"/>
              <a:t>Generated from a </a:t>
            </a:r>
            <a:r>
              <a:rPr lang="en-US" dirty="0" err="1" smtClean="0"/>
              <a:t>Buf_Sig</a:t>
            </a:r>
            <a:r>
              <a:rPr lang="en-US" dirty="0" smtClean="0"/>
              <a:t> node in conjunction with the Pin-Mapping record that associates </a:t>
            </a:r>
            <a:r>
              <a:rPr lang="en-US" dirty="0" err="1" smtClean="0"/>
              <a:t>Signal_name</a:t>
            </a:r>
            <a:r>
              <a:rPr lang="en-US" dirty="0" smtClean="0"/>
              <a:t> with buffer supply nodes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8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686056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Post-Layout Model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Single DQ (A1)</a:t>
            </a:r>
          </a:p>
          <a:p>
            <a:pPr lvl="1"/>
            <a:r>
              <a:rPr lang="en-US" dirty="0" smtClean="0"/>
              <a:t>Terminal Pin A1</a:t>
            </a:r>
          </a:p>
          <a:p>
            <a:pPr lvl="1"/>
            <a:r>
              <a:rPr lang="en-US" dirty="0" smtClean="0"/>
              <a:t>Terminal </a:t>
            </a:r>
            <a:r>
              <a:rPr lang="en-US" dirty="0" err="1" smtClean="0"/>
              <a:t>Buf</a:t>
            </a:r>
            <a:r>
              <a:rPr lang="en-US" dirty="0" smtClean="0"/>
              <a:t> A1</a:t>
            </a:r>
          </a:p>
          <a:p>
            <a:r>
              <a:rPr lang="en-US" dirty="0"/>
              <a:t>Single </a:t>
            </a:r>
            <a:r>
              <a:rPr lang="en-US" smtClean="0"/>
              <a:t>DQS (D1,D2) (Differential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dirty="0"/>
              <a:t>Terminal Pin D1</a:t>
            </a:r>
          </a:p>
          <a:p>
            <a:pPr lvl="1"/>
            <a:r>
              <a:rPr lang="en-US" dirty="0"/>
              <a:t>Terminal Pin D2</a:t>
            </a:r>
          </a:p>
          <a:p>
            <a:pPr lvl="1"/>
            <a:r>
              <a:rPr lang="en-US" dirty="0"/>
              <a:t>Terminal </a:t>
            </a:r>
            <a:r>
              <a:rPr lang="en-US" dirty="0" err="1"/>
              <a:t>Buf</a:t>
            </a:r>
            <a:r>
              <a:rPr lang="en-US" dirty="0"/>
              <a:t> D1</a:t>
            </a:r>
          </a:p>
          <a:p>
            <a:pPr lvl="1"/>
            <a:r>
              <a:rPr lang="en-US" dirty="0"/>
              <a:t>Terminal </a:t>
            </a:r>
            <a:r>
              <a:rPr lang="en-US" dirty="0" err="1"/>
              <a:t>Buf</a:t>
            </a:r>
            <a:r>
              <a:rPr lang="en-US" dirty="0"/>
              <a:t> D2</a:t>
            </a:r>
          </a:p>
          <a:p>
            <a:pPr lvl="1"/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9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040457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Blank Presentation">
  <a:themeElements>
    <a:clrScheme name="Blank Presentation 14">
      <a:dk1>
        <a:srgbClr val="336699"/>
      </a:dk1>
      <a:lt1>
        <a:srgbClr val="FFFFFF"/>
      </a:lt1>
      <a:dk2>
        <a:srgbClr val="336699"/>
      </a:dk2>
      <a:lt2>
        <a:srgbClr val="505050"/>
      </a:lt2>
      <a:accent1>
        <a:srgbClr val="BBE0E3"/>
      </a:accent1>
      <a:accent2>
        <a:srgbClr val="FFFC6D"/>
      </a:accent2>
      <a:accent3>
        <a:srgbClr val="FFFFFF"/>
      </a:accent3>
      <a:accent4>
        <a:srgbClr val="2A5682"/>
      </a:accent4>
      <a:accent5>
        <a:srgbClr val="DAEDEF"/>
      </a:accent5>
      <a:accent6>
        <a:srgbClr val="E7E462"/>
      </a:accent6>
      <a:hlink>
        <a:srgbClr val="0000FF"/>
      </a:hlink>
      <a:folHlink>
        <a:srgbClr val="CF1FA1"/>
      </a:folHlink>
    </a:clrScheme>
    <a:fontScheme name="Blank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8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80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5D87A1"/>
        </a:dk1>
        <a:lt1>
          <a:srgbClr val="FFFFFF"/>
        </a:lt1>
        <a:dk2>
          <a:srgbClr val="5D87A1"/>
        </a:dk2>
        <a:lt2>
          <a:srgbClr val="505050"/>
        </a:lt2>
        <a:accent1>
          <a:srgbClr val="BBE0E3"/>
        </a:accent1>
        <a:accent2>
          <a:srgbClr val="FFFC6D"/>
        </a:accent2>
        <a:accent3>
          <a:srgbClr val="FFFFFF"/>
        </a:accent3>
        <a:accent4>
          <a:srgbClr val="4E7289"/>
        </a:accent4>
        <a:accent5>
          <a:srgbClr val="DAEDEF"/>
        </a:accent5>
        <a:accent6>
          <a:srgbClr val="E7E462"/>
        </a:accent6>
        <a:hlink>
          <a:srgbClr val="0000FF"/>
        </a:hlink>
        <a:folHlink>
          <a:srgbClr val="82AD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336699"/>
        </a:dk1>
        <a:lt1>
          <a:srgbClr val="FFFFFF"/>
        </a:lt1>
        <a:dk2>
          <a:srgbClr val="336699"/>
        </a:dk2>
        <a:lt2>
          <a:srgbClr val="505050"/>
        </a:lt2>
        <a:accent1>
          <a:srgbClr val="BBE0E3"/>
        </a:accent1>
        <a:accent2>
          <a:srgbClr val="FFFC6D"/>
        </a:accent2>
        <a:accent3>
          <a:srgbClr val="FFFFFF"/>
        </a:accent3>
        <a:accent4>
          <a:srgbClr val="2A5682"/>
        </a:accent4>
        <a:accent5>
          <a:srgbClr val="DAEDEF"/>
        </a:accent5>
        <a:accent6>
          <a:srgbClr val="E7E462"/>
        </a:accent6>
        <a:hlink>
          <a:srgbClr val="0000FF"/>
        </a:hlink>
        <a:folHlink>
          <a:srgbClr val="CF1F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4303</TotalTime>
  <Words>1227</Words>
  <Application>Microsoft Office PowerPoint</Application>
  <PresentationFormat>On-screen Show (4:3)</PresentationFormat>
  <Paragraphs>232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Blank Presentation</vt:lpstr>
      <vt:lpstr>Terminal Draft 1</vt:lpstr>
      <vt:lpstr>Overview</vt:lpstr>
      <vt:lpstr>Terminal Record</vt:lpstr>
      <vt:lpstr>Pre-Layout and Post-Layout Rules</vt:lpstr>
      <vt:lpstr>Post-Layout &lt;ID&gt; Rules</vt:lpstr>
      <vt:lpstr>Post-Layout {Qualifiers}</vt:lpstr>
      <vt:lpstr>Post-Layout Differential Rules</vt:lpstr>
      <vt:lpstr>Post-Layout Terminal Inferences</vt:lpstr>
      <vt:lpstr>Post-Layout Model Examples</vt:lpstr>
      <vt:lpstr>Post-Layout Model Examples</vt:lpstr>
      <vt:lpstr>Post-Layout Model Examples</vt:lpstr>
      <vt:lpstr>Post-Layout Model Examples</vt:lpstr>
      <vt:lpstr>Pre-Layout Model_name Qualifier</vt:lpstr>
      <vt:lpstr>Pre-Layout Model Examples</vt:lpstr>
      <vt:lpstr>Pre-Layout Model Examples</vt:lpstr>
      <vt:lpstr>Hybrid Pre-Layout and Post_Layout Model Example</vt:lpstr>
      <vt:lpstr>Pre-Layout Default Qualifier</vt:lpstr>
      <vt:lpstr>Pre-Layout Model Examples</vt:lpstr>
      <vt:lpstr>Pre-Layout Model Examples</vt:lpstr>
      <vt:lpstr>Hybrid Pre-Layout and Post_Layout Model Example</vt:lpstr>
    </vt:vector>
  </TitlesOfParts>
  <Company>Think Marketing,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Ronald Smith</dc:creator>
  <cp:lastModifiedBy>wkatz</cp:lastModifiedBy>
  <cp:revision>310</cp:revision>
  <cp:lastPrinted>2014-01-15T15:39:02Z</cp:lastPrinted>
  <dcterms:created xsi:type="dcterms:W3CDTF">2010-01-20T19:11:57Z</dcterms:created>
  <dcterms:modified xsi:type="dcterms:W3CDTF">2014-07-07T22:36:27Z</dcterms:modified>
</cp:coreProperties>
</file>