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10" r:id="rId2"/>
    <p:sldId id="312" r:id="rId3"/>
    <p:sldId id="361" r:id="rId4"/>
    <p:sldId id="378" r:id="rId5"/>
    <p:sldId id="359" r:id="rId6"/>
    <p:sldId id="362" r:id="rId7"/>
    <p:sldId id="377" r:id="rId8"/>
    <p:sldId id="383" r:id="rId9"/>
    <p:sldId id="382" r:id="rId10"/>
    <p:sldId id="386" r:id="rId11"/>
    <p:sldId id="384" r:id="rId12"/>
    <p:sldId id="387" r:id="rId13"/>
    <p:sldId id="388" r:id="rId14"/>
    <p:sldId id="389" r:id="rId15"/>
    <p:sldId id="390" r:id="rId16"/>
    <p:sldId id="391" r:id="rId17"/>
    <p:sldId id="392" r:id="rId18"/>
    <p:sldId id="395" r:id="rId19"/>
    <p:sldId id="396" r:id="rId20"/>
    <p:sldId id="397" r:id="rId21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0000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800" autoAdjust="0"/>
    <p:restoredTop sz="94591" autoAdjust="0"/>
  </p:normalViewPr>
  <p:slideViewPr>
    <p:cSldViewPr>
      <p:cViewPr>
        <p:scale>
          <a:sx n="93" d="100"/>
          <a:sy n="93" d="100"/>
        </p:scale>
        <p:origin x="-954" y="-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Terminal</a:t>
            </a:r>
            <a:br>
              <a:rPr lang="en-US" dirty="0" smtClean="0"/>
            </a:br>
            <a:r>
              <a:rPr lang="en-US" smtClean="0"/>
              <a:t>Draft </a:t>
            </a:r>
            <a:r>
              <a:rPr lang="en-US" smtClean="0"/>
              <a:t>2</a:t>
            </a:r>
            <a:endParaRPr lang="en-US" dirty="0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dirty="0" smtClean="0"/>
              <a:t>Signal Integrity Software, Inc.</a:t>
            </a:r>
          </a:p>
          <a:p>
            <a:pPr eaLnBrk="1" hangingPunct="1"/>
            <a:r>
              <a:rPr lang="en-US" dirty="0" smtClean="0"/>
              <a:t>IBIS Interconnect</a:t>
            </a:r>
          </a:p>
          <a:p>
            <a:pPr eaLnBrk="1" hangingPunct="1"/>
            <a:r>
              <a:rPr lang="en-US" dirty="0" smtClean="0"/>
              <a:t>July 9, 2014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Crosstalk (coupled)</a:t>
            </a:r>
          </a:p>
          <a:p>
            <a:r>
              <a:rPr lang="en-US" dirty="0" smtClean="0"/>
              <a:t>One DQ (A2) victim, two DQ (A1 and A3) aggressors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1 Pin </a:t>
            </a:r>
            <a:r>
              <a:rPr lang="en-US" dirty="0"/>
              <a:t>A1 Aggressor 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2 </a:t>
            </a:r>
            <a:r>
              <a:rPr lang="en-US" dirty="0" err="1" smtClean="0"/>
              <a:t>Buf</a:t>
            </a:r>
            <a:r>
              <a:rPr lang="en-US" dirty="0" smtClean="0"/>
              <a:t> </a:t>
            </a:r>
            <a:r>
              <a:rPr lang="en-US" dirty="0"/>
              <a:t>A1 Aggressor 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3 Pin </a:t>
            </a:r>
            <a:r>
              <a:rPr lang="en-US" dirty="0"/>
              <a:t>A2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4 </a:t>
            </a:r>
            <a:r>
              <a:rPr lang="en-US" dirty="0" err="1" smtClean="0"/>
              <a:t>Buf</a:t>
            </a:r>
            <a:r>
              <a:rPr lang="en-US" dirty="0" smtClean="0"/>
              <a:t> </a:t>
            </a:r>
            <a:r>
              <a:rPr lang="en-US" dirty="0"/>
              <a:t>A2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5 Pin </a:t>
            </a:r>
            <a:r>
              <a:rPr lang="en-US" dirty="0"/>
              <a:t>A3 Aggressor 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6 </a:t>
            </a:r>
            <a:r>
              <a:rPr lang="en-US" dirty="0" err="1" smtClean="0"/>
              <a:t>Buf</a:t>
            </a:r>
            <a:r>
              <a:rPr lang="en-US" dirty="0" smtClean="0"/>
              <a:t> </a:t>
            </a:r>
            <a:r>
              <a:rPr lang="en-US" dirty="0"/>
              <a:t>A3 Aggressor 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10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14692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VDD: All Pins </a:t>
            </a:r>
            <a:r>
              <a:rPr lang="en-US" dirty="0"/>
              <a:t>connected to VDD </a:t>
            </a:r>
            <a:r>
              <a:rPr lang="en-US" dirty="0" smtClean="0"/>
              <a:t>shorted, all buffers connected to VDD shorted </a:t>
            </a:r>
          </a:p>
          <a:p>
            <a:pPr lvl="1"/>
            <a:r>
              <a:rPr lang="en-US" dirty="0" smtClean="0"/>
              <a:t>Terminal </a:t>
            </a:r>
            <a:r>
              <a:rPr lang="en-US" dirty="0" smtClean="0"/>
              <a:t>1 </a:t>
            </a:r>
            <a:r>
              <a:rPr lang="en-US" dirty="0" err="1" smtClean="0"/>
              <a:t>Pin_Signal_name</a:t>
            </a:r>
            <a:r>
              <a:rPr lang="en-US" dirty="0" smtClean="0"/>
              <a:t> VDD</a:t>
            </a:r>
            <a:endParaRPr lang="en-US" dirty="0" smtClean="0"/>
          </a:p>
          <a:p>
            <a:pPr lvl="1"/>
            <a:r>
              <a:rPr lang="en-US" dirty="0" smtClean="0"/>
              <a:t>Terminal </a:t>
            </a:r>
            <a:r>
              <a:rPr lang="en-US" dirty="0" smtClean="0"/>
              <a:t>2 </a:t>
            </a:r>
            <a:r>
              <a:rPr lang="en-US" dirty="0" err="1" smtClean="0"/>
              <a:t>Buf_Sig</a:t>
            </a:r>
            <a:r>
              <a:rPr lang="en-US" dirty="0" smtClean="0"/>
              <a:t> </a:t>
            </a:r>
            <a:r>
              <a:rPr lang="en-US" dirty="0" smtClean="0"/>
              <a:t>VDD</a:t>
            </a:r>
          </a:p>
          <a:p>
            <a:r>
              <a:rPr lang="en-US" dirty="0"/>
              <a:t>VDD: </a:t>
            </a:r>
            <a:r>
              <a:rPr lang="en-US" dirty="0" smtClean="0"/>
              <a:t>Pins </a:t>
            </a:r>
            <a:r>
              <a:rPr lang="en-US" dirty="0"/>
              <a:t>connected to </a:t>
            </a:r>
            <a:r>
              <a:rPr lang="en-US" dirty="0" smtClean="0"/>
              <a:t>board “bed spring” model, </a:t>
            </a:r>
            <a:r>
              <a:rPr lang="en-US" dirty="0"/>
              <a:t>all buffers connected to VDD shorted </a:t>
            </a:r>
            <a:endParaRPr lang="en-US" dirty="0" smtClean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1 Pin </a:t>
            </a:r>
            <a:r>
              <a:rPr lang="en-US" dirty="0" smtClean="0"/>
              <a:t>P1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2 Pin </a:t>
            </a:r>
            <a:r>
              <a:rPr lang="en-US" dirty="0" smtClean="0"/>
              <a:t>P2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3 Pin </a:t>
            </a:r>
            <a:r>
              <a:rPr lang="en-US" dirty="0" smtClean="0"/>
              <a:t>P3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4 Pin </a:t>
            </a:r>
            <a:r>
              <a:rPr lang="en-US" dirty="0" smtClean="0"/>
              <a:t>P4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5 Pin </a:t>
            </a:r>
            <a:r>
              <a:rPr lang="en-US" dirty="0" smtClean="0"/>
              <a:t>P5</a:t>
            </a:r>
            <a:endParaRPr lang="en-US" dirty="0"/>
          </a:p>
          <a:p>
            <a:pPr lvl="1"/>
            <a:r>
              <a:rPr lang="en-US" dirty="0" smtClean="0"/>
              <a:t>Terminal </a:t>
            </a:r>
            <a:r>
              <a:rPr lang="en-US" dirty="0" smtClean="0"/>
              <a:t>6 </a:t>
            </a:r>
            <a:r>
              <a:rPr lang="en-US" dirty="0" err="1" smtClean="0"/>
              <a:t>Buf_Sig</a:t>
            </a:r>
            <a:r>
              <a:rPr lang="en-US" dirty="0" smtClean="0"/>
              <a:t> </a:t>
            </a:r>
            <a:r>
              <a:rPr lang="en-US" dirty="0"/>
              <a:t>VDD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11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94397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VDD</a:t>
            </a:r>
            <a:r>
              <a:rPr lang="en-US" dirty="0"/>
              <a:t>: </a:t>
            </a:r>
            <a:r>
              <a:rPr lang="en-US" dirty="0" smtClean="0"/>
              <a:t>Pin terminals </a:t>
            </a:r>
            <a:r>
              <a:rPr lang="en-US" dirty="0"/>
              <a:t>connected to </a:t>
            </a:r>
            <a:r>
              <a:rPr lang="en-US" dirty="0" smtClean="0"/>
              <a:t>board “bed spring” model, </a:t>
            </a:r>
            <a:r>
              <a:rPr lang="en-US" dirty="0"/>
              <a:t>buffer terminals connected to </a:t>
            </a:r>
            <a:r>
              <a:rPr lang="en-US" dirty="0" smtClean="0"/>
              <a:t>individual buffer Pullup Reference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1 Pin </a:t>
            </a:r>
            <a:r>
              <a:rPr lang="en-US" dirty="0" smtClean="0"/>
              <a:t>P1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2 Pin </a:t>
            </a:r>
            <a:r>
              <a:rPr lang="en-US" dirty="0" smtClean="0"/>
              <a:t>P2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3 Pin </a:t>
            </a:r>
            <a:r>
              <a:rPr lang="en-US" dirty="0" smtClean="0"/>
              <a:t>P3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4 Pin </a:t>
            </a:r>
            <a:r>
              <a:rPr lang="en-US" dirty="0" smtClean="0"/>
              <a:t>P4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5 Pin </a:t>
            </a:r>
            <a:r>
              <a:rPr lang="en-US" dirty="0" smtClean="0"/>
              <a:t>P5</a:t>
            </a:r>
            <a:endParaRPr lang="en-US" dirty="0"/>
          </a:p>
          <a:p>
            <a:pPr lvl="1"/>
            <a:r>
              <a:rPr lang="en-US" dirty="0" smtClean="0"/>
              <a:t>Terminal </a:t>
            </a:r>
            <a:r>
              <a:rPr lang="en-US" dirty="0" smtClean="0"/>
              <a:t>6 </a:t>
            </a:r>
            <a:r>
              <a:rPr lang="en-US" dirty="0" err="1" smtClean="0"/>
              <a:t>Buf_PUR</a:t>
            </a:r>
            <a:r>
              <a:rPr lang="en-US" dirty="0" smtClean="0"/>
              <a:t> </a:t>
            </a:r>
            <a:r>
              <a:rPr lang="en-US" dirty="0" smtClean="0"/>
              <a:t>A1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7 </a:t>
            </a:r>
            <a:r>
              <a:rPr lang="en-US" dirty="0" err="1" smtClean="0"/>
              <a:t>Buf_PUR</a:t>
            </a:r>
            <a:r>
              <a:rPr lang="en-US" dirty="0" smtClean="0"/>
              <a:t> </a:t>
            </a:r>
            <a:r>
              <a:rPr lang="en-US" dirty="0" smtClean="0"/>
              <a:t>A2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8 </a:t>
            </a:r>
            <a:r>
              <a:rPr lang="en-US" dirty="0" err="1" smtClean="0"/>
              <a:t>Buf_PUR</a:t>
            </a:r>
            <a:r>
              <a:rPr lang="en-US" dirty="0" smtClean="0"/>
              <a:t> </a:t>
            </a:r>
            <a:r>
              <a:rPr lang="en-US" dirty="0" smtClean="0"/>
              <a:t>A3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9 </a:t>
            </a:r>
            <a:r>
              <a:rPr lang="en-US" dirty="0" err="1" smtClean="0"/>
              <a:t>Buf_PUR</a:t>
            </a:r>
            <a:r>
              <a:rPr lang="en-US" dirty="0" smtClean="0"/>
              <a:t> </a:t>
            </a:r>
            <a:r>
              <a:rPr lang="en-US" dirty="0" smtClean="0"/>
              <a:t>A4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12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897642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239000" cy="914400"/>
          </a:xfrm>
        </p:spPr>
        <p:txBody>
          <a:bodyPr/>
          <a:lstStyle/>
          <a:p>
            <a:r>
              <a:rPr lang="en-US" dirty="0"/>
              <a:t>Pre-Layout </a:t>
            </a:r>
            <a:r>
              <a:rPr lang="en-US" dirty="0" err="1"/>
              <a:t>Model_name</a:t>
            </a:r>
            <a:r>
              <a:rPr lang="en-US" dirty="0"/>
              <a:t> Qualifier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 is a </a:t>
            </a:r>
            <a:r>
              <a:rPr lang="en-US" dirty="0" err="1" smtClean="0"/>
              <a:t>Model_name</a:t>
            </a:r>
            <a:r>
              <a:rPr lang="en-US" dirty="0" smtClean="0"/>
              <a:t> or </a:t>
            </a:r>
            <a:r>
              <a:rPr lang="en-US" dirty="0" err="1" smtClean="0"/>
              <a:t>Model_selector</a:t>
            </a:r>
            <a:r>
              <a:rPr lang="en-US" dirty="0" smtClean="0"/>
              <a:t> name</a:t>
            </a:r>
          </a:p>
          <a:p>
            <a:r>
              <a:rPr lang="en-US" dirty="0" smtClean="0"/>
              <a:t>If [Model] is differential, Inverting or Non-Inverting Qualifier is required</a:t>
            </a:r>
          </a:p>
          <a:p>
            <a:r>
              <a:rPr lang="en-US" dirty="0" smtClean="0"/>
              <a:t>If more than one Connection, then Connection(n) is required</a:t>
            </a:r>
          </a:p>
          <a:p>
            <a:r>
              <a:rPr lang="en-US" dirty="0" smtClean="0"/>
              <a:t>Aggressor is optional</a:t>
            </a:r>
          </a:p>
          <a:p>
            <a:r>
              <a:rPr lang="en-US" dirty="0" smtClean="0"/>
              <a:t>Power supplied to buffer is either</a:t>
            </a:r>
          </a:p>
          <a:p>
            <a:pPr lvl="1"/>
            <a:r>
              <a:rPr lang="en-US" dirty="0" smtClean="0"/>
              <a:t>Generated by B-Element</a:t>
            </a:r>
          </a:p>
          <a:p>
            <a:pPr lvl="1"/>
            <a:r>
              <a:rPr lang="en-US" dirty="0" smtClean="0"/>
              <a:t>Generated by EDA tool</a:t>
            </a:r>
          </a:p>
          <a:p>
            <a:pPr lvl="1"/>
            <a:r>
              <a:rPr lang="en-US" dirty="0" smtClean="0"/>
              <a:t>From </a:t>
            </a:r>
            <a:r>
              <a:rPr lang="en-US" dirty="0" err="1" smtClean="0"/>
              <a:t>Buf_SIG</a:t>
            </a:r>
            <a:endParaRPr lang="en-US" dirty="0" smtClean="0"/>
          </a:p>
          <a:p>
            <a:pPr lvl="2"/>
            <a:r>
              <a:rPr lang="en-US" dirty="0" smtClean="0"/>
              <a:t>This can be problematic if different instances of the same model have different Pin-Mapping supply </a:t>
            </a:r>
            <a:r>
              <a:rPr lang="en-US" dirty="0" err="1" smtClean="0"/>
              <a:t>Signal_names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3930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One DQ</a:t>
            </a:r>
          </a:p>
          <a:p>
            <a:pPr lvl="1"/>
            <a:r>
              <a:rPr lang="en-US" dirty="0" smtClean="0"/>
              <a:t>Terminal </a:t>
            </a:r>
            <a:r>
              <a:rPr lang="en-US" dirty="0" smtClean="0"/>
              <a:t>1 Pin </a:t>
            </a:r>
            <a:r>
              <a:rPr lang="en-US" dirty="0" smtClean="0"/>
              <a:t>DQ </a:t>
            </a:r>
            <a:r>
              <a:rPr lang="en-US" dirty="0" err="1" smtClean="0"/>
              <a:t>Model_name</a:t>
            </a:r>
            <a:endParaRPr lang="en-US" dirty="0" smtClean="0"/>
          </a:p>
          <a:p>
            <a:pPr lvl="1"/>
            <a:r>
              <a:rPr lang="en-US" dirty="0" smtClean="0"/>
              <a:t>Terminal </a:t>
            </a:r>
            <a:r>
              <a:rPr lang="en-US" dirty="0" smtClean="0"/>
              <a:t>2 </a:t>
            </a:r>
            <a:r>
              <a:rPr lang="en-US" dirty="0" err="1" smtClean="0"/>
              <a:t>Buf</a:t>
            </a:r>
            <a:r>
              <a:rPr lang="en-US" dirty="0" smtClean="0"/>
              <a:t> </a:t>
            </a:r>
            <a:r>
              <a:rPr lang="en-US" dirty="0" smtClean="0"/>
              <a:t>DQ </a:t>
            </a:r>
            <a:r>
              <a:rPr lang="en-US" dirty="0" err="1" smtClean="0"/>
              <a:t>Model_name</a:t>
            </a:r>
            <a:endParaRPr lang="en-US" dirty="0" smtClean="0"/>
          </a:p>
          <a:p>
            <a:r>
              <a:rPr lang="en-US" sz="2000" dirty="0" smtClean="0"/>
              <a:t>One DQS</a:t>
            </a:r>
            <a:endParaRPr lang="en-US" sz="2000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1 Pin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r>
              <a:rPr lang="en-US" dirty="0"/>
              <a:t> Non-Inverting 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2 Pin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r>
              <a:rPr lang="en-US" dirty="0"/>
              <a:t> Inverting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3 </a:t>
            </a:r>
            <a:r>
              <a:rPr lang="en-US" dirty="0" err="1" smtClean="0"/>
              <a:t>Buf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r>
              <a:rPr lang="en-US" dirty="0"/>
              <a:t> Non-Inverting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4 </a:t>
            </a:r>
            <a:r>
              <a:rPr lang="en-US" dirty="0" err="1" smtClean="0"/>
              <a:t>Buf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r>
              <a:rPr lang="en-US" dirty="0"/>
              <a:t> Inverting</a:t>
            </a:r>
          </a:p>
          <a:p>
            <a:pPr lvl="1"/>
            <a:endParaRPr lang="en-US" sz="1800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1194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Crosstalk (coupled</a:t>
            </a:r>
            <a:r>
              <a:rPr lang="en-US" sz="1800" dirty="0" smtClean="0"/>
              <a:t>)</a:t>
            </a:r>
          </a:p>
          <a:p>
            <a:r>
              <a:rPr lang="en-US" sz="1800" dirty="0"/>
              <a:t>One DQ victim, two DQ </a:t>
            </a:r>
            <a:r>
              <a:rPr lang="en-US" sz="1800" dirty="0" smtClean="0"/>
              <a:t>aggressors</a:t>
            </a:r>
          </a:p>
          <a:p>
            <a:pPr lvl="1"/>
            <a:r>
              <a:rPr lang="en-US" sz="1800" dirty="0" smtClean="0"/>
              <a:t>Terminal </a:t>
            </a:r>
            <a:r>
              <a:rPr lang="en-US" sz="1800" dirty="0" smtClean="0"/>
              <a:t>1 Pin </a:t>
            </a:r>
            <a:r>
              <a:rPr lang="en-US" sz="1800" dirty="0" smtClean="0"/>
              <a:t>DQ </a:t>
            </a:r>
            <a:r>
              <a:rPr lang="en-US" sz="1800" dirty="0" err="1" smtClean="0"/>
              <a:t>Model_name</a:t>
            </a:r>
            <a:r>
              <a:rPr lang="en-US" sz="1800" dirty="0" smtClean="0"/>
              <a:t> Aggressor  Connection(1) </a:t>
            </a:r>
          </a:p>
          <a:p>
            <a:pPr lvl="1"/>
            <a:r>
              <a:rPr lang="en-US" sz="1800" dirty="0" smtClean="0"/>
              <a:t>Terminal </a:t>
            </a:r>
            <a:r>
              <a:rPr lang="en-US" sz="1800" dirty="0" smtClean="0"/>
              <a:t>2 </a:t>
            </a:r>
            <a:r>
              <a:rPr lang="en-US" sz="1800" dirty="0" err="1" smtClean="0"/>
              <a:t>Buf</a:t>
            </a:r>
            <a:r>
              <a:rPr lang="en-US" sz="1800" dirty="0" smtClean="0"/>
              <a:t> </a:t>
            </a:r>
            <a:r>
              <a:rPr lang="en-US" sz="1800" dirty="0"/>
              <a:t>DQ </a:t>
            </a:r>
            <a:r>
              <a:rPr lang="en-US" sz="1800" dirty="0" err="1"/>
              <a:t>Model_name</a:t>
            </a:r>
            <a:r>
              <a:rPr lang="en-US" sz="1800" dirty="0"/>
              <a:t> Aggressor  Connection(1)</a:t>
            </a:r>
          </a:p>
          <a:p>
            <a:pPr lvl="1"/>
            <a:r>
              <a:rPr lang="en-US" sz="1800" dirty="0"/>
              <a:t>Terminal </a:t>
            </a:r>
            <a:r>
              <a:rPr lang="en-US" sz="1800" dirty="0" smtClean="0"/>
              <a:t>3 Pin </a:t>
            </a:r>
            <a:r>
              <a:rPr lang="en-US" sz="1800" dirty="0"/>
              <a:t>DQ </a:t>
            </a:r>
            <a:r>
              <a:rPr lang="en-US" sz="1800" dirty="0" err="1"/>
              <a:t>Model_name</a:t>
            </a:r>
            <a:r>
              <a:rPr lang="en-US" sz="1800" dirty="0"/>
              <a:t> Connection(2)</a:t>
            </a:r>
          </a:p>
          <a:p>
            <a:pPr lvl="1"/>
            <a:r>
              <a:rPr lang="en-US" sz="1800" dirty="0"/>
              <a:t>Terminal </a:t>
            </a:r>
            <a:r>
              <a:rPr lang="en-US" sz="1800" dirty="0" smtClean="0"/>
              <a:t>4 </a:t>
            </a:r>
            <a:r>
              <a:rPr lang="en-US" sz="1800" dirty="0" err="1" smtClean="0"/>
              <a:t>Buf</a:t>
            </a:r>
            <a:r>
              <a:rPr lang="en-US" sz="1800" dirty="0" smtClean="0"/>
              <a:t> </a:t>
            </a:r>
            <a:r>
              <a:rPr lang="en-US" sz="1800" dirty="0"/>
              <a:t>DQ </a:t>
            </a:r>
            <a:r>
              <a:rPr lang="en-US" sz="1800" dirty="0" err="1"/>
              <a:t>Model_name</a:t>
            </a:r>
            <a:r>
              <a:rPr lang="en-US" sz="1800" dirty="0"/>
              <a:t> Connection(2)</a:t>
            </a:r>
          </a:p>
          <a:p>
            <a:pPr lvl="1"/>
            <a:r>
              <a:rPr lang="en-US" sz="1800" dirty="0"/>
              <a:t>Terminal </a:t>
            </a:r>
            <a:r>
              <a:rPr lang="en-US" sz="1800" dirty="0" smtClean="0"/>
              <a:t>5 Pin </a:t>
            </a:r>
            <a:r>
              <a:rPr lang="en-US" sz="1800" dirty="0"/>
              <a:t>DQ </a:t>
            </a:r>
            <a:r>
              <a:rPr lang="en-US" sz="1800" dirty="0" err="1"/>
              <a:t>Model_name</a:t>
            </a:r>
            <a:r>
              <a:rPr lang="en-US" sz="1800" dirty="0"/>
              <a:t> Aggressor Connection(3) </a:t>
            </a:r>
          </a:p>
          <a:p>
            <a:pPr lvl="1"/>
            <a:r>
              <a:rPr lang="en-US" sz="1800" dirty="0"/>
              <a:t>Terminal </a:t>
            </a:r>
            <a:r>
              <a:rPr lang="en-US" sz="1800" dirty="0" smtClean="0"/>
              <a:t>6 </a:t>
            </a:r>
            <a:r>
              <a:rPr lang="en-US" sz="1800" dirty="0" err="1" smtClean="0"/>
              <a:t>Buf</a:t>
            </a:r>
            <a:r>
              <a:rPr lang="en-US" sz="1800" dirty="0" smtClean="0"/>
              <a:t> </a:t>
            </a:r>
            <a:r>
              <a:rPr lang="en-US" sz="1800" dirty="0"/>
              <a:t>DQ </a:t>
            </a:r>
            <a:r>
              <a:rPr lang="en-US" sz="1800" dirty="0" err="1"/>
              <a:t>Model_name</a:t>
            </a:r>
            <a:r>
              <a:rPr lang="en-US" sz="1800" dirty="0"/>
              <a:t> Aggressor Connection(3)</a:t>
            </a:r>
          </a:p>
          <a:p>
            <a:pPr lvl="1"/>
            <a:r>
              <a:rPr lang="en-US" dirty="0" smtClean="0"/>
              <a:t>[Pin]</a:t>
            </a:r>
          </a:p>
          <a:p>
            <a:pPr lvl="1"/>
            <a:r>
              <a:rPr lang="en-US" dirty="0" smtClean="0"/>
              <a:t>A1 DQ1 DQ</a:t>
            </a:r>
          </a:p>
          <a:p>
            <a:pPr lvl="1"/>
            <a:r>
              <a:rPr lang="en-US" dirty="0" smtClean="0"/>
              <a:t>[Model] DQ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69614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600200"/>
          </a:xfrm>
        </p:spPr>
        <p:txBody>
          <a:bodyPr/>
          <a:lstStyle/>
          <a:p>
            <a:r>
              <a:rPr lang="en-US" dirty="0" smtClean="0"/>
              <a:t>Hybrid Pre-Layout and </a:t>
            </a:r>
            <a:r>
              <a:rPr lang="en-US" dirty="0" err="1" smtClean="0"/>
              <a:t>Post_Layout</a:t>
            </a:r>
            <a:r>
              <a:rPr lang="en-US" dirty="0" smtClean="0"/>
              <a:t> Model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828800"/>
            <a:ext cx="7162800" cy="3810000"/>
          </a:xfrm>
        </p:spPr>
        <p:txBody>
          <a:bodyPr/>
          <a:lstStyle/>
          <a:p>
            <a:r>
              <a:rPr lang="en-US" sz="1800" dirty="0"/>
              <a:t>Crosstalk (coupled</a:t>
            </a:r>
            <a:r>
              <a:rPr lang="en-US" sz="1800" dirty="0" smtClean="0"/>
              <a:t>)</a:t>
            </a:r>
          </a:p>
          <a:p>
            <a:r>
              <a:rPr lang="en-US" sz="1800" dirty="0" smtClean="0"/>
              <a:t>One DQ victim, two DQ aggressors, one DQS aggressor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pPr marL="57150" indent="0">
              <a:buNone/>
            </a:pPr>
            <a:r>
              <a:rPr lang="en-US" sz="1600" dirty="0" smtClean="0"/>
              <a:t>Terminal </a:t>
            </a:r>
            <a:r>
              <a:rPr lang="en-US" sz="1600" dirty="0" smtClean="0"/>
              <a:t>1 Pin </a:t>
            </a:r>
            <a:r>
              <a:rPr lang="en-US" sz="1600" dirty="0"/>
              <a:t>DQ </a:t>
            </a:r>
            <a:r>
              <a:rPr lang="en-US" sz="1600" dirty="0" err="1" smtClean="0"/>
              <a:t>Model_name</a:t>
            </a:r>
            <a:r>
              <a:rPr lang="en-US" sz="1600" dirty="0" smtClean="0"/>
              <a:t> Aggressor  Connection(1) 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2 </a:t>
            </a:r>
            <a:r>
              <a:rPr lang="en-US" sz="1600" dirty="0" err="1" smtClean="0"/>
              <a:t>Buf</a:t>
            </a:r>
            <a:r>
              <a:rPr lang="en-US" sz="1600" dirty="0" smtClean="0"/>
              <a:t> </a:t>
            </a:r>
            <a:r>
              <a:rPr lang="en-US" sz="1600" dirty="0"/>
              <a:t>DQ </a:t>
            </a:r>
            <a:r>
              <a:rPr lang="en-US" sz="1600" dirty="0" err="1"/>
              <a:t>Model_name</a:t>
            </a:r>
            <a:r>
              <a:rPr lang="en-US" sz="1600" dirty="0"/>
              <a:t> </a:t>
            </a:r>
            <a:r>
              <a:rPr lang="en-US" sz="1600" dirty="0" smtClean="0"/>
              <a:t>Aggressor  Connection(1)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3 Pin </a:t>
            </a:r>
            <a:r>
              <a:rPr lang="en-US" sz="1600" dirty="0" smtClean="0"/>
              <a:t>A2</a:t>
            </a:r>
          </a:p>
          <a:p>
            <a:pPr marL="57150" indent="0">
              <a:buNone/>
            </a:pPr>
            <a:r>
              <a:rPr lang="en-US" sz="1600" dirty="0" smtClean="0"/>
              <a:t>Terminal </a:t>
            </a:r>
            <a:r>
              <a:rPr lang="en-US" sz="1600" dirty="0" smtClean="0"/>
              <a:t>4 </a:t>
            </a:r>
            <a:r>
              <a:rPr lang="en-US" sz="1600" dirty="0" err="1" smtClean="0"/>
              <a:t>Buf</a:t>
            </a:r>
            <a:r>
              <a:rPr lang="en-US" sz="1600" dirty="0" smtClean="0"/>
              <a:t> </a:t>
            </a:r>
            <a:r>
              <a:rPr lang="en-US" sz="1600" dirty="0" smtClean="0"/>
              <a:t>A2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5 Pin </a:t>
            </a:r>
            <a:r>
              <a:rPr lang="en-US" sz="1600" dirty="0"/>
              <a:t>DQ </a:t>
            </a:r>
            <a:r>
              <a:rPr lang="en-US" sz="1600" dirty="0" err="1"/>
              <a:t>Model_name</a:t>
            </a:r>
            <a:r>
              <a:rPr lang="en-US" sz="1600" dirty="0"/>
              <a:t> </a:t>
            </a:r>
            <a:r>
              <a:rPr lang="en-US" sz="1600" dirty="0" smtClean="0"/>
              <a:t>Aggressor</a:t>
            </a:r>
            <a:r>
              <a:rPr lang="en-US" sz="1600" dirty="0"/>
              <a:t> </a:t>
            </a:r>
            <a:r>
              <a:rPr lang="en-US" sz="1600" dirty="0" smtClean="0"/>
              <a:t>Connection(2) 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6 </a:t>
            </a:r>
            <a:r>
              <a:rPr lang="en-US" sz="1600" dirty="0" err="1" smtClean="0"/>
              <a:t>Buf</a:t>
            </a:r>
            <a:r>
              <a:rPr lang="en-US" sz="1600" dirty="0" smtClean="0"/>
              <a:t> </a:t>
            </a:r>
            <a:r>
              <a:rPr lang="en-US" sz="1600" dirty="0"/>
              <a:t>DQ </a:t>
            </a:r>
            <a:r>
              <a:rPr lang="en-US" sz="1600" dirty="0" err="1"/>
              <a:t>Model_name</a:t>
            </a:r>
            <a:r>
              <a:rPr lang="en-US" sz="1600" dirty="0"/>
              <a:t> </a:t>
            </a:r>
            <a:r>
              <a:rPr lang="en-US" sz="1600" dirty="0" smtClean="0"/>
              <a:t>Aggressor Connection(2)</a:t>
            </a:r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7 Pin </a:t>
            </a:r>
            <a:r>
              <a:rPr lang="en-US" sz="1600" dirty="0" smtClean="0"/>
              <a:t>DQS </a:t>
            </a:r>
            <a:r>
              <a:rPr lang="en-US" sz="1600" dirty="0" err="1"/>
              <a:t>Model_name</a:t>
            </a:r>
            <a:r>
              <a:rPr lang="en-US" sz="1600" dirty="0"/>
              <a:t> Aggressor </a:t>
            </a:r>
            <a:r>
              <a:rPr lang="en-US" sz="1600" dirty="0" smtClean="0"/>
              <a:t>Connection(3) Non-Inverting 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8 </a:t>
            </a:r>
            <a:r>
              <a:rPr lang="en-US" sz="1600" dirty="0" err="1" smtClean="0"/>
              <a:t>Buf</a:t>
            </a:r>
            <a:r>
              <a:rPr lang="en-US" sz="1600" dirty="0" smtClean="0"/>
              <a:t> </a:t>
            </a:r>
            <a:r>
              <a:rPr lang="en-US" sz="1600" dirty="0" smtClean="0"/>
              <a:t>DQS </a:t>
            </a:r>
            <a:r>
              <a:rPr lang="en-US" sz="1600" dirty="0" err="1"/>
              <a:t>Model_name</a:t>
            </a:r>
            <a:r>
              <a:rPr lang="en-US" sz="1600" dirty="0"/>
              <a:t> Aggressor </a:t>
            </a:r>
            <a:r>
              <a:rPr lang="en-US" sz="1600" dirty="0" smtClean="0"/>
              <a:t>Connection(3)</a:t>
            </a:r>
            <a:r>
              <a:rPr lang="en-US" sz="1600" dirty="0"/>
              <a:t> </a:t>
            </a:r>
            <a:r>
              <a:rPr lang="en-US" sz="1600" dirty="0" smtClean="0"/>
              <a:t>Inverting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/>
              <a:t>9</a:t>
            </a:r>
            <a:r>
              <a:rPr lang="en-US" sz="1600" dirty="0" smtClean="0"/>
              <a:t> Pin </a:t>
            </a:r>
            <a:r>
              <a:rPr lang="en-US" sz="1600" dirty="0" smtClean="0"/>
              <a:t>DQS </a:t>
            </a:r>
            <a:r>
              <a:rPr lang="en-US" sz="1600" dirty="0" err="1"/>
              <a:t>Model_name</a:t>
            </a:r>
            <a:r>
              <a:rPr lang="en-US" sz="1600" dirty="0"/>
              <a:t> Aggressor </a:t>
            </a:r>
            <a:r>
              <a:rPr lang="en-US" sz="1600" dirty="0" smtClean="0"/>
              <a:t>Connection(3)</a:t>
            </a:r>
            <a:r>
              <a:rPr lang="en-US" sz="1600" dirty="0"/>
              <a:t> </a:t>
            </a:r>
            <a:r>
              <a:rPr lang="en-US" sz="1600" dirty="0" smtClean="0"/>
              <a:t>Non-Inverting </a:t>
            </a:r>
            <a:endParaRPr lang="en-US" sz="1600" dirty="0"/>
          </a:p>
          <a:p>
            <a:pPr marL="57150" indent="0">
              <a:buNone/>
            </a:pPr>
            <a:r>
              <a:rPr lang="en-US" sz="1600" dirty="0"/>
              <a:t>Terminal </a:t>
            </a:r>
            <a:r>
              <a:rPr lang="en-US" sz="1600" dirty="0" smtClean="0"/>
              <a:t>10 </a:t>
            </a:r>
            <a:r>
              <a:rPr lang="en-US" sz="1600" dirty="0" err="1" smtClean="0"/>
              <a:t>Buf</a:t>
            </a:r>
            <a:r>
              <a:rPr lang="en-US" sz="1600" dirty="0" smtClean="0"/>
              <a:t> </a:t>
            </a:r>
            <a:r>
              <a:rPr lang="en-US" sz="1600" dirty="0" smtClean="0"/>
              <a:t>DQS </a:t>
            </a:r>
            <a:r>
              <a:rPr lang="en-US" sz="1600" dirty="0" err="1"/>
              <a:t>Model_name</a:t>
            </a:r>
            <a:r>
              <a:rPr lang="en-US" sz="1600" dirty="0"/>
              <a:t> Aggressor </a:t>
            </a:r>
            <a:r>
              <a:rPr lang="en-US" sz="1600" dirty="0" smtClean="0"/>
              <a:t>Connection(3)</a:t>
            </a:r>
            <a:r>
              <a:rPr lang="en-US" sz="1600" dirty="0"/>
              <a:t> </a:t>
            </a:r>
            <a:r>
              <a:rPr lang="en-US" sz="1600" dirty="0" smtClean="0"/>
              <a:t>Inverting</a:t>
            </a:r>
            <a:endParaRPr lang="en-US" sz="1600" dirty="0"/>
          </a:p>
          <a:p>
            <a:pPr lvl="1"/>
            <a:endParaRPr lang="en-US" sz="1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623797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239000" cy="914400"/>
          </a:xfrm>
        </p:spPr>
        <p:txBody>
          <a:bodyPr/>
          <a:lstStyle/>
          <a:p>
            <a:r>
              <a:rPr lang="en-US" dirty="0"/>
              <a:t>Pre-Layout </a:t>
            </a:r>
            <a:r>
              <a:rPr lang="en-US" dirty="0" smtClean="0"/>
              <a:t>Default </a:t>
            </a:r>
            <a:r>
              <a:rPr lang="en-US" dirty="0"/>
              <a:t>Qualifier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 is Default also</a:t>
            </a:r>
          </a:p>
          <a:p>
            <a:r>
              <a:rPr lang="en-US" dirty="0" smtClean="0"/>
              <a:t>If differential, Inverting or Non-Inverting Qualifier is required</a:t>
            </a:r>
          </a:p>
          <a:p>
            <a:r>
              <a:rPr lang="en-US" dirty="0" smtClean="0"/>
              <a:t>If more than one Connection, then Connection(n) is required</a:t>
            </a:r>
          </a:p>
          <a:p>
            <a:r>
              <a:rPr lang="en-US" dirty="0" smtClean="0"/>
              <a:t>Aggressor is optional</a:t>
            </a:r>
          </a:p>
          <a:p>
            <a:r>
              <a:rPr lang="en-US" dirty="0" smtClean="0"/>
              <a:t>Power supplied to buffer is either</a:t>
            </a:r>
          </a:p>
          <a:p>
            <a:pPr lvl="1"/>
            <a:r>
              <a:rPr lang="en-US" dirty="0" smtClean="0"/>
              <a:t>Generated by B-Element</a:t>
            </a:r>
          </a:p>
          <a:p>
            <a:pPr lvl="1"/>
            <a:r>
              <a:rPr lang="en-US" dirty="0" smtClean="0"/>
              <a:t>Generated by EDA tool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11322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Single Ended</a:t>
            </a:r>
          </a:p>
          <a:p>
            <a:pPr lvl="1"/>
            <a:r>
              <a:rPr lang="en-US" sz="2400" dirty="0" smtClean="0"/>
              <a:t>Terminal </a:t>
            </a:r>
            <a:r>
              <a:rPr lang="en-US" sz="2400" dirty="0" smtClean="0"/>
              <a:t>1 Pin </a:t>
            </a:r>
            <a:r>
              <a:rPr lang="en-US" sz="2400" dirty="0" smtClean="0"/>
              <a:t>Default </a:t>
            </a:r>
            <a:r>
              <a:rPr lang="en-US" sz="2400" dirty="0" err="1" smtClean="0"/>
              <a:t>Default</a:t>
            </a:r>
            <a:endParaRPr lang="en-US" sz="2400" dirty="0" smtClean="0"/>
          </a:p>
          <a:p>
            <a:pPr lvl="1"/>
            <a:r>
              <a:rPr lang="en-US" sz="2400" dirty="0" smtClean="0"/>
              <a:t>Terminal </a:t>
            </a:r>
            <a:r>
              <a:rPr lang="en-US" sz="2400" dirty="0" smtClean="0"/>
              <a:t>2 </a:t>
            </a:r>
            <a:r>
              <a:rPr lang="en-US" sz="2400" dirty="0" err="1" smtClean="0"/>
              <a:t>Buf</a:t>
            </a:r>
            <a:r>
              <a:rPr lang="en-US" sz="2400" dirty="0" smtClean="0"/>
              <a:t> </a:t>
            </a:r>
            <a:r>
              <a:rPr lang="en-US" sz="2400" dirty="0"/>
              <a:t>Default </a:t>
            </a:r>
            <a:r>
              <a:rPr lang="en-US" sz="2400" dirty="0" err="1" smtClean="0"/>
              <a:t>Default</a:t>
            </a:r>
            <a:endParaRPr lang="en-US" sz="2400" dirty="0" smtClean="0"/>
          </a:p>
          <a:p>
            <a:r>
              <a:rPr lang="en-US" dirty="0" smtClean="0"/>
              <a:t>One Differential</a:t>
            </a:r>
            <a:endParaRPr lang="en-US" dirty="0"/>
          </a:p>
          <a:p>
            <a:pPr lvl="1"/>
            <a:r>
              <a:rPr lang="en-US" sz="2400" dirty="0"/>
              <a:t>Terminal </a:t>
            </a:r>
            <a:r>
              <a:rPr lang="en-US" sz="2400" dirty="0" smtClean="0"/>
              <a:t>1 Pin </a:t>
            </a:r>
            <a:r>
              <a:rPr lang="en-US" sz="2400" dirty="0"/>
              <a:t>Default </a:t>
            </a:r>
            <a:r>
              <a:rPr lang="en-US" sz="2400" dirty="0" err="1"/>
              <a:t>Default</a:t>
            </a:r>
            <a:r>
              <a:rPr lang="en-US" sz="2400" dirty="0"/>
              <a:t> Non-Inverting </a:t>
            </a:r>
          </a:p>
          <a:p>
            <a:pPr lvl="1"/>
            <a:r>
              <a:rPr lang="en-US" sz="2400" dirty="0"/>
              <a:t>Terminal </a:t>
            </a:r>
            <a:r>
              <a:rPr lang="en-US" sz="2400" dirty="0" smtClean="0"/>
              <a:t>2 Pin </a:t>
            </a:r>
            <a:r>
              <a:rPr lang="en-US" sz="2400" dirty="0"/>
              <a:t>Default </a:t>
            </a:r>
            <a:r>
              <a:rPr lang="en-US" sz="2400" dirty="0" err="1"/>
              <a:t>Default</a:t>
            </a:r>
            <a:r>
              <a:rPr lang="en-US" sz="2400" dirty="0"/>
              <a:t> Inverting</a:t>
            </a:r>
          </a:p>
          <a:p>
            <a:pPr lvl="1"/>
            <a:r>
              <a:rPr lang="en-US" sz="2400" dirty="0"/>
              <a:t>Terminal </a:t>
            </a:r>
            <a:r>
              <a:rPr lang="en-US" sz="2400" dirty="0" smtClean="0"/>
              <a:t>3 </a:t>
            </a:r>
            <a:r>
              <a:rPr lang="en-US" sz="2400" dirty="0" err="1" smtClean="0"/>
              <a:t>Buf</a:t>
            </a:r>
            <a:r>
              <a:rPr lang="en-US" sz="2400" dirty="0" smtClean="0"/>
              <a:t> </a:t>
            </a:r>
            <a:r>
              <a:rPr lang="en-US" sz="2400" dirty="0"/>
              <a:t>Default </a:t>
            </a:r>
            <a:r>
              <a:rPr lang="en-US" sz="2400" dirty="0" err="1"/>
              <a:t>Default</a:t>
            </a:r>
            <a:r>
              <a:rPr lang="en-US" sz="2400" dirty="0"/>
              <a:t> Non-Inverting</a:t>
            </a:r>
          </a:p>
          <a:p>
            <a:pPr lvl="1"/>
            <a:r>
              <a:rPr lang="en-US" sz="2400" dirty="0"/>
              <a:t>Terminal </a:t>
            </a:r>
            <a:r>
              <a:rPr lang="en-US" sz="2400" dirty="0" smtClean="0"/>
              <a:t>4 </a:t>
            </a:r>
            <a:r>
              <a:rPr lang="en-US" sz="2400" dirty="0" err="1" smtClean="0"/>
              <a:t>Buf</a:t>
            </a:r>
            <a:r>
              <a:rPr lang="en-US" sz="2400" dirty="0" smtClean="0"/>
              <a:t> </a:t>
            </a:r>
            <a:r>
              <a:rPr lang="en-US" sz="2400" dirty="0"/>
              <a:t>Default </a:t>
            </a:r>
            <a:r>
              <a:rPr lang="en-US" sz="2400" dirty="0" err="1"/>
              <a:t>Default</a:t>
            </a:r>
            <a:r>
              <a:rPr lang="en-US" sz="2400" dirty="0"/>
              <a:t> Inverting</a:t>
            </a:r>
          </a:p>
          <a:p>
            <a:pPr lvl="1"/>
            <a:endParaRPr lang="en-US" sz="1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18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83932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Crosstalk (coupled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Three Single Ended: one </a:t>
            </a:r>
            <a:r>
              <a:rPr lang="en-US" sz="2000" dirty="0"/>
              <a:t>victim, two aggressors</a:t>
            </a:r>
          </a:p>
          <a:p>
            <a:pPr marL="57150" indent="0">
              <a:buNone/>
            </a:pPr>
            <a:endParaRPr lang="en-US" sz="2000" dirty="0" smtClean="0"/>
          </a:p>
          <a:p>
            <a:pPr marL="57150" indent="0">
              <a:buNone/>
            </a:pPr>
            <a:r>
              <a:rPr lang="en-US" sz="2000" dirty="0" smtClean="0"/>
              <a:t>Terminal </a:t>
            </a:r>
            <a:r>
              <a:rPr lang="en-US" sz="2000" dirty="0" smtClean="0"/>
              <a:t>1 Pin </a:t>
            </a:r>
            <a:r>
              <a:rPr lang="en-US" sz="2000" dirty="0"/>
              <a:t>Default </a:t>
            </a:r>
            <a:r>
              <a:rPr lang="en-US" sz="2000" dirty="0" err="1"/>
              <a:t>Default</a:t>
            </a:r>
            <a:r>
              <a:rPr lang="en-US" sz="2000" dirty="0"/>
              <a:t> Aggressor  Connection(1) </a:t>
            </a:r>
          </a:p>
          <a:p>
            <a:pPr marL="57150" indent="0">
              <a:buNone/>
            </a:pPr>
            <a:r>
              <a:rPr lang="en-US" sz="2000" dirty="0"/>
              <a:t>Terminal </a:t>
            </a:r>
            <a:r>
              <a:rPr lang="en-US" sz="2000" dirty="0" smtClean="0"/>
              <a:t>2 </a:t>
            </a:r>
            <a:r>
              <a:rPr lang="en-US" sz="2000" dirty="0" err="1" smtClean="0"/>
              <a:t>Buf</a:t>
            </a:r>
            <a:r>
              <a:rPr lang="en-US" sz="2000" dirty="0" smtClean="0"/>
              <a:t> </a:t>
            </a:r>
            <a:r>
              <a:rPr lang="en-US" sz="2000" dirty="0"/>
              <a:t>Default </a:t>
            </a:r>
            <a:r>
              <a:rPr lang="en-US" sz="2000" dirty="0" err="1"/>
              <a:t>Default</a:t>
            </a:r>
            <a:r>
              <a:rPr lang="en-US" sz="2000" dirty="0"/>
              <a:t> Aggressor  Connection(1)</a:t>
            </a:r>
          </a:p>
          <a:p>
            <a:pPr marL="57150" indent="0">
              <a:buNone/>
            </a:pPr>
            <a:r>
              <a:rPr lang="en-US" sz="2000" dirty="0"/>
              <a:t>Terminal </a:t>
            </a:r>
            <a:r>
              <a:rPr lang="en-US" sz="2000" dirty="0" smtClean="0"/>
              <a:t>3 Pin </a:t>
            </a:r>
            <a:r>
              <a:rPr lang="en-US" sz="2000" dirty="0"/>
              <a:t>Default </a:t>
            </a:r>
            <a:r>
              <a:rPr lang="en-US" sz="2000" dirty="0" err="1"/>
              <a:t>Default</a:t>
            </a:r>
            <a:r>
              <a:rPr lang="en-US" sz="2000" dirty="0"/>
              <a:t> Connection(2)</a:t>
            </a:r>
          </a:p>
          <a:p>
            <a:pPr marL="57150" indent="0">
              <a:buNone/>
            </a:pPr>
            <a:r>
              <a:rPr lang="en-US" sz="2000" dirty="0"/>
              <a:t>Terminal </a:t>
            </a:r>
            <a:r>
              <a:rPr lang="en-US" sz="2000" dirty="0" smtClean="0"/>
              <a:t>4 </a:t>
            </a:r>
            <a:r>
              <a:rPr lang="en-US" sz="2000" dirty="0" err="1" smtClean="0"/>
              <a:t>Buf</a:t>
            </a:r>
            <a:r>
              <a:rPr lang="en-US" sz="2000" dirty="0" smtClean="0"/>
              <a:t> </a:t>
            </a:r>
            <a:r>
              <a:rPr lang="en-US" sz="2000" dirty="0"/>
              <a:t>Default </a:t>
            </a:r>
            <a:r>
              <a:rPr lang="en-US" sz="2000" dirty="0" err="1"/>
              <a:t>Default</a:t>
            </a:r>
            <a:r>
              <a:rPr lang="en-US" sz="2000" dirty="0"/>
              <a:t> Connection(2)</a:t>
            </a:r>
          </a:p>
          <a:p>
            <a:pPr marL="57150" indent="0">
              <a:buNone/>
            </a:pPr>
            <a:r>
              <a:rPr lang="en-US" sz="2000" dirty="0"/>
              <a:t>Terminal </a:t>
            </a:r>
            <a:r>
              <a:rPr lang="en-US" sz="2000" dirty="0" smtClean="0"/>
              <a:t>5 Pin </a:t>
            </a:r>
            <a:r>
              <a:rPr lang="en-US" sz="2000" dirty="0"/>
              <a:t>Default </a:t>
            </a:r>
            <a:r>
              <a:rPr lang="en-US" sz="2000" dirty="0" err="1"/>
              <a:t>Default</a:t>
            </a:r>
            <a:r>
              <a:rPr lang="en-US" sz="2000" dirty="0"/>
              <a:t> Aggressor Connection(3) </a:t>
            </a:r>
          </a:p>
          <a:p>
            <a:pPr marL="57150" indent="0">
              <a:buNone/>
            </a:pPr>
            <a:r>
              <a:rPr lang="en-US" sz="2000" dirty="0"/>
              <a:t>Terminal </a:t>
            </a:r>
            <a:r>
              <a:rPr lang="en-US" sz="2000" dirty="0" smtClean="0"/>
              <a:t>6 </a:t>
            </a:r>
            <a:r>
              <a:rPr lang="en-US" sz="2000" dirty="0" err="1" smtClean="0"/>
              <a:t>Buf</a:t>
            </a:r>
            <a:r>
              <a:rPr lang="en-US" sz="2000" dirty="0" smtClean="0"/>
              <a:t> </a:t>
            </a:r>
            <a:r>
              <a:rPr lang="en-US" sz="2000" dirty="0"/>
              <a:t>Default </a:t>
            </a:r>
            <a:r>
              <a:rPr lang="en-US" sz="2000" dirty="0" err="1"/>
              <a:t>Default</a:t>
            </a:r>
            <a:r>
              <a:rPr lang="en-US" sz="2000" dirty="0"/>
              <a:t> Aggressor Connection(3)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19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18729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685800"/>
          </a:xfrm>
        </p:spPr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7162800" cy="5486400"/>
          </a:xfrm>
        </p:spPr>
        <p:txBody>
          <a:bodyPr/>
          <a:lstStyle/>
          <a:p>
            <a:r>
              <a:rPr lang="en-US" sz="2000" dirty="0" smtClean="0"/>
              <a:t>Terminal record is restructured a bit to make Post-Layout terminals simple</a:t>
            </a:r>
          </a:p>
          <a:p>
            <a:r>
              <a:rPr lang="en-US" sz="2000" dirty="0" smtClean="0"/>
              <a:t>Pre-Layout terminals associated with a specific </a:t>
            </a:r>
            <a:r>
              <a:rPr lang="en-US" sz="2000" dirty="0" err="1" smtClean="0"/>
              <a:t>Model_name</a:t>
            </a:r>
            <a:r>
              <a:rPr lang="en-US" sz="2000" dirty="0" smtClean="0"/>
              <a:t> (or a Default package model) use trailing Qualifier names to determine interconnect </a:t>
            </a:r>
          </a:p>
          <a:p>
            <a:pPr lvl="1"/>
            <a:r>
              <a:rPr lang="en-US" sz="1600" dirty="0" smtClean="0"/>
              <a:t>Connections</a:t>
            </a:r>
          </a:p>
          <a:p>
            <a:pPr lvl="1"/>
            <a:r>
              <a:rPr lang="en-US" sz="1600" dirty="0" smtClean="0"/>
              <a:t>Inverting and Non-Inverting pins on differential models</a:t>
            </a:r>
          </a:p>
          <a:p>
            <a:r>
              <a:rPr lang="en-US" sz="1800" dirty="0" smtClean="0"/>
              <a:t>The explanation will seem overly complex but the examples show how simple it really is, so start off looking at the examples in slides 9:12,14:16 and 18:20</a:t>
            </a:r>
            <a:endParaRPr lang="en-US" sz="1800" dirty="0"/>
          </a:p>
          <a:p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57802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600200"/>
          </a:xfrm>
        </p:spPr>
        <p:txBody>
          <a:bodyPr/>
          <a:lstStyle/>
          <a:p>
            <a:r>
              <a:rPr lang="en-US" dirty="0" smtClean="0"/>
              <a:t>Hybrid Pre-Layout and </a:t>
            </a:r>
            <a:r>
              <a:rPr lang="en-US" dirty="0" err="1" smtClean="0"/>
              <a:t>Post_Layout</a:t>
            </a:r>
            <a:r>
              <a:rPr lang="en-US" dirty="0" smtClean="0"/>
              <a:t> Model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162800" cy="4267200"/>
          </a:xfrm>
        </p:spPr>
        <p:txBody>
          <a:bodyPr/>
          <a:lstStyle/>
          <a:p>
            <a:r>
              <a:rPr lang="en-US" sz="1800" dirty="0"/>
              <a:t>Crosstalk (coupled)</a:t>
            </a:r>
          </a:p>
          <a:p>
            <a:r>
              <a:rPr lang="en-US" sz="1800" dirty="0" smtClean="0"/>
              <a:t>One DQ victim, two single ended aggressors, one differential aggressor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 smtClean="0"/>
              <a:t>Terminal </a:t>
            </a:r>
            <a:r>
              <a:rPr lang="en-US" sz="1800" dirty="0"/>
              <a:t>Pin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 Connection(1) 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 Connection(1)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Pin </a:t>
            </a:r>
            <a:r>
              <a:rPr lang="en-US" sz="1800" dirty="0" smtClean="0"/>
              <a:t>A2</a:t>
            </a:r>
          </a:p>
          <a:p>
            <a:pPr marL="57150" indent="0">
              <a:buNone/>
            </a:pPr>
            <a:r>
              <a:rPr lang="en-US" sz="1800" dirty="0" smtClean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</a:t>
            </a:r>
            <a:r>
              <a:rPr lang="en-US" sz="1800" dirty="0" smtClean="0"/>
              <a:t>A2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Pin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Connection(2) 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Connection(2)</a:t>
            </a:r>
          </a:p>
          <a:p>
            <a:pPr marL="57150" indent="0">
              <a:buNone/>
            </a:pPr>
            <a:r>
              <a:rPr lang="en-US" sz="1800" dirty="0"/>
              <a:t>Terminal Pin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Connection(3) Non-Inverting 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Connection(3)</a:t>
            </a:r>
            <a:r>
              <a:rPr lang="en-US" sz="1800" dirty="0"/>
              <a:t> </a:t>
            </a:r>
            <a:r>
              <a:rPr lang="en-US" sz="1800" dirty="0" smtClean="0"/>
              <a:t>Inverting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Pin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Connection(3)</a:t>
            </a:r>
            <a:r>
              <a:rPr lang="en-US" sz="1800" dirty="0"/>
              <a:t> </a:t>
            </a:r>
            <a:r>
              <a:rPr lang="en-US" sz="1800" dirty="0" smtClean="0"/>
              <a:t>Non-Inverting </a:t>
            </a:r>
            <a:endParaRPr lang="en-US" sz="1800" dirty="0"/>
          </a:p>
          <a:p>
            <a:pPr marL="57150" indent="0">
              <a:buNone/>
            </a:pPr>
            <a:r>
              <a:rPr lang="en-US" sz="1800" dirty="0"/>
              <a:t>Terminal </a:t>
            </a:r>
            <a:r>
              <a:rPr lang="en-US" sz="1800" dirty="0" err="1"/>
              <a:t>Buf</a:t>
            </a:r>
            <a:r>
              <a:rPr lang="en-US" sz="1800" dirty="0"/>
              <a:t> Default </a:t>
            </a:r>
            <a:r>
              <a:rPr lang="en-US" sz="1800" dirty="0" err="1"/>
              <a:t>Default</a:t>
            </a:r>
            <a:r>
              <a:rPr lang="en-US" sz="1800" dirty="0"/>
              <a:t> </a:t>
            </a:r>
            <a:r>
              <a:rPr lang="en-US" sz="1800" dirty="0" smtClean="0"/>
              <a:t>Aggressor Connection(3) Inverting</a:t>
            </a:r>
          </a:p>
          <a:p>
            <a:pPr lvl="1"/>
            <a:endParaRPr lang="en-US" sz="1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20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16653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467600" cy="685800"/>
          </a:xfrm>
        </p:spPr>
        <p:txBody>
          <a:bodyPr/>
          <a:lstStyle/>
          <a:p>
            <a:r>
              <a:rPr lang="en-US" sz="3200" dirty="0" smtClean="0"/>
              <a:t>Terminal Record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4953000"/>
          </a:xfrm>
        </p:spPr>
        <p:txBody>
          <a:bodyPr/>
          <a:lstStyle/>
          <a:p>
            <a:r>
              <a:rPr lang="en-US" dirty="0" smtClean="0"/>
              <a:t>Terminal &lt;#&gt; &lt;location&gt; &lt;ID&gt; {Qualifiers}</a:t>
            </a:r>
          </a:p>
          <a:p>
            <a:pPr lvl="1"/>
            <a:r>
              <a:rPr lang="en-US" sz="2000" dirty="0" smtClean="0"/>
              <a:t>&lt;#&gt;</a:t>
            </a:r>
          </a:p>
          <a:p>
            <a:pPr lvl="2"/>
            <a:r>
              <a:rPr lang="en-US" sz="1600" dirty="0" smtClean="0"/>
              <a:t>&gt;= 1</a:t>
            </a:r>
          </a:p>
          <a:p>
            <a:pPr lvl="2"/>
            <a:r>
              <a:rPr lang="en-US" sz="1600" dirty="0" smtClean="0"/>
              <a:t>&lt;= Number of Terminals</a:t>
            </a:r>
          </a:p>
          <a:p>
            <a:pPr lvl="2"/>
            <a:r>
              <a:rPr lang="en-US" sz="1600" dirty="0" smtClean="0"/>
              <a:t>Unique</a:t>
            </a:r>
          </a:p>
          <a:p>
            <a:pPr lvl="2"/>
            <a:r>
              <a:rPr lang="en-US" sz="1600" dirty="0" smtClean="0"/>
              <a:t>Terminals of an interconnect model that do not have a Terminal record are considered unconnected, and the</a:t>
            </a:r>
          </a:p>
          <a:p>
            <a:pPr lvl="1"/>
            <a:r>
              <a:rPr lang="en-US" sz="2000" dirty="0" smtClean="0"/>
              <a:t>&lt;location&gt;</a:t>
            </a:r>
          </a:p>
          <a:p>
            <a:pPr lvl="2"/>
            <a:r>
              <a:rPr lang="en-US" sz="1600" dirty="0" err="1" smtClean="0"/>
              <a:t>Pin|Pin_Sig</a:t>
            </a:r>
            <a:endParaRPr lang="en-US" sz="1600" dirty="0" smtClean="0"/>
          </a:p>
          <a:p>
            <a:pPr lvl="2"/>
            <a:r>
              <a:rPr lang="en-US" sz="1600" dirty="0" err="1" smtClean="0"/>
              <a:t>Pad|Pad_Sig</a:t>
            </a:r>
            <a:endParaRPr lang="en-US" sz="1600" dirty="0" smtClean="0"/>
          </a:p>
          <a:p>
            <a:pPr lvl="2"/>
            <a:r>
              <a:rPr lang="en-US" sz="1600" dirty="0" err="1" smtClean="0"/>
              <a:t>Buf|Buf_PCR|Buf_GCR|Buf_PUR|Buf_PDR|Buf_Xref|Buf_Sig</a:t>
            </a:r>
            <a:endParaRPr lang="en-US" sz="1600" dirty="0" smtClean="0"/>
          </a:p>
          <a:p>
            <a:pPr lvl="1"/>
            <a:r>
              <a:rPr lang="en-US" dirty="0" smtClean="0"/>
              <a:t>&lt;ID&gt;</a:t>
            </a:r>
          </a:p>
          <a:p>
            <a:pPr lvl="2"/>
            <a:r>
              <a:rPr lang="en-US" sz="1600" dirty="0" smtClean="0"/>
              <a:t>&lt;Pin_name&gt;|&lt;</a:t>
            </a:r>
            <a:r>
              <a:rPr lang="en-US" sz="1600" dirty="0" err="1" smtClean="0"/>
              <a:t>Signal_name</a:t>
            </a:r>
            <a:r>
              <a:rPr lang="en-US" sz="1600" dirty="0" smtClean="0"/>
              <a:t>&gt;|&lt;</a:t>
            </a:r>
            <a:r>
              <a:rPr lang="en-US" sz="1600" dirty="0" err="1" smtClean="0"/>
              <a:t>Model_name</a:t>
            </a:r>
            <a:r>
              <a:rPr lang="en-US" sz="1600" dirty="0" smtClean="0"/>
              <a:t>&gt;|Default</a:t>
            </a:r>
          </a:p>
          <a:p>
            <a:pPr lvl="1"/>
            <a:r>
              <a:rPr lang="en-US" dirty="0" smtClean="0"/>
              <a:t>Qualifiers</a:t>
            </a:r>
          </a:p>
          <a:p>
            <a:pPr lvl="2"/>
            <a:r>
              <a:rPr lang="en-US" sz="1600" dirty="0" err="1" smtClean="0"/>
              <a:t>Aggressor|Model_name|Default|Inverting|Non-Inverting|Connection</a:t>
            </a:r>
            <a:r>
              <a:rPr lang="en-US" sz="1600" dirty="0" smtClean="0"/>
              <a:t>(n)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3616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239000" cy="914400"/>
          </a:xfrm>
        </p:spPr>
        <p:txBody>
          <a:bodyPr/>
          <a:lstStyle/>
          <a:p>
            <a:r>
              <a:rPr lang="en-US" dirty="0" smtClean="0"/>
              <a:t>Pre-Layout and Post-Layout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7162800" cy="5029200"/>
          </a:xfrm>
        </p:spPr>
        <p:txBody>
          <a:bodyPr/>
          <a:lstStyle/>
          <a:p>
            <a:r>
              <a:rPr lang="en-US" sz="1800" dirty="0" smtClean="0"/>
              <a:t>A Terminal is Post-Layout if it has no Qualifiers (other than Aggressor)</a:t>
            </a:r>
          </a:p>
          <a:p>
            <a:pPr lvl="1"/>
            <a:r>
              <a:rPr lang="en-US" sz="1800" dirty="0" smtClean="0"/>
              <a:t>ID can only be</a:t>
            </a:r>
          </a:p>
          <a:p>
            <a:pPr lvl="2"/>
            <a:r>
              <a:rPr lang="en-US" dirty="0"/>
              <a:t>&lt;Pin_name&gt;|&lt;</a:t>
            </a:r>
            <a:r>
              <a:rPr lang="en-US" dirty="0" err="1" smtClean="0"/>
              <a:t>Signal_name</a:t>
            </a:r>
            <a:r>
              <a:rPr lang="en-US" dirty="0" smtClean="0"/>
              <a:t>&gt;</a:t>
            </a:r>
          </a:p>
          <a:p>
            <a:r>
              <a:rPr lang="en-US" sz="1800" dirty="0" smtClean="0"/>
              <a:t>A Terminal is Pre-Layout if it has one or more Terminals with Qualifier </a:t>
            </a:r>
            <a:r>
              <a:rPr lang="en-US" sz="1800" dirty="0" err="1"/>
              <a:t>Model_name</a:t>
            </a:r>
            <a:r>
              <a:rPr lang="en-US" sz="1800" dirty="0"/>
              <a:t> or Default </a:t>
            </a:r>
            <a:endParaRPr lang="en-US" sz="1800" dirty="0" smtClean="0"/>
          </a:p>
          <a:p>
            <a:pPr lvl="1"/>
            <a:r>
              <a:rPr lang="en-US" sz="1800" dirty="0" smtClean="0"/>
              <a:t>Pre-Layout </a:t>
            </a:r>
            <a:r>
              <a:rPr lang="en-US" sz="1800" dirty="0"/>
              <a:t>Terminal Record </a:t>
            </a:r>
            <a:r>
              <a:rPr lang="en-US" sz="1800" dirty="0" smtClean="0"/>
              <a:t>ID </a:t>
            </a:r>
            <a:r>
              <a:rPr lang="en-US" sz="1800" dirty="0"/>
              <a:t>can only be</a:t>
            </a:r>
          </a:p>
          <a:p>
            <a:pPr lvl="2"/>
            <a:r>
              <a:rPr lang="en-US" dirty="0" smtClean="0"/>
              <a:t>&lt;</a:t>
            </a:r>
            <a:r>
              <a:rPr lang="en-US" dirty="0" err="1" smtClean="0"/>
              <a:t>Signal_name</a:t>
            </a:r>
            <a:r>
              <a:rPr lang="en-US" dirty="0"/>
              <a:t>&gt;|&lt;</a:t>
            </a:r>
            <a:r>
              <a:rPr lang="en-US" dirty="0" err="1"/>
              <a:t>Model_name</a:t>
            </a:r>
            <a:r>
              <a:rPr lang="en-US" dirty="0"/>
              <a:t>&gt;|</a:t>
            </a:r>
            <a:r>
              <a:rPr lang="en-US" dirty="0" smtClean="0"/>
              <a:t>Default</a:t>
            </a:r>
          </a:p>
          <a:p>
            <a:pPr lvl="1"/>
            <a:r>
              <a:rPr lang="en-US" sz="1800" dirty="0" smtClean="0"/>
              <a:t>Additional </a:t>
            </a:r>
            <a:r>
              <a:rPr lang="en-US" sz="1800" dirty="0"/>
              <a:t>Pre-Layout Terminal Record </a:t>
            </a:r>
            <a:r>
              <a:rPr lang="en-US" sz="1800" dirty="0" smtClean="0"/>
              <a:t>optional Qualifiers:</a:t>
            </a:r>
          </a:p>
          <a:p>
            <a:pPr lvl="2"/>
            <a:r>
              <a:rPr lang="en-US" dirty="0" smtClean="0"/>
              <a:t>Aggressor</a:t>
            </a:r>
          </a:p>
          <a:p>
            <a:pPr lvl="2"/>
            <a:r>
              <a:rPr lang="en-US" dirty="0" err="1" smtClean="0"/>
              <a:t>Inverting|Non-Inverting</a:t>
            </a:r>
            <a:endParaRPr lang="en-US" dirty="0" smtClean="0"/>
          </a:p>
          <a:p>
            <a:pPr lvl="2"/>
            <a:r>
              <a:rPr lang="en-US" dirty="0"/>
              <a:t>Connection(n</a:t>
            </a:r>
            <a:r>
              <a:rPr lang="en-US" dirty="0" smtClean="0"/>
              <a:t>)</a:t>
            </a:r>
          </a:p>
          <a:p>
            <a:r>
              <a:rPr lang="en-US" sz="1800" dirty="0" smtClean="0"/>
              <a:t>An Interconnect Model is Post-Layout if all of its Terminals are Post-Layout</a:t>
            </a:r>
          </a:p>
          <a:p>
            <a:r>
              <a:rPr lang="en-US" sz="1800" dirty="0" smtClean="0"/>
              <a:t>An Interconnect Model is Pre-Layout if any of its Terminal are Pre-Layout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5367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Post-Layout &lt;ID&gt;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38200"/>
            <a:ext cx="7162800" cy="5334000"/>
          </a:xfrm>
        </p:spPr>
        <p:txBody>
          <a:bodyPr/>
          <a:lstStyle/>
          <a:p>
            <a:r>
              <a:rPr lang="en-US" sz="2000" dirty="0" smtClean="0"/>
              <a:t>Pin</a:t>
            </a:r>
          </a:p>
          <a:p>
            <a:pPr lvl="1"/>
            <a:r>
              <a:rPr lang="en-US" dirty="0" smtClean="0"/>
              <a:t>Pin_name</a:t>
            </a:r>
          </a:p>
          <a:p>
            <a:r>
              <a:rPr lang="en-US" sz="2000" dirty="0" err="1" smtClean="0"/>
              <a:t>Pin_Sig</a:t>
            </a:r>
            <a:endParaRPr lang="en-US" sz="2000" dirty="0" smtClean="0"/>
          </a:p>
          <a:p>
            <a:pPr lvl="1"/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 smtClean="0"/>
              <a:t>All pins of </a:t>
            </a:r>
            <a:r>
              <a:rPr lang="en-US" dirty="0" err="1" smtClean="0"/>
              <a:t>Signal_name</a:t>
            </a:r>
            <a:r>
              <a:rPr lang="en-US" dirty="0" smtClean="0"/>
              <a:t> are shorted to this one node</a:t>
            </a:r>
            <a:endParaRPr lang="en-US" dirty="0"/>
          </a:p>
          <a:p>
            <a:r>
              <a:rPr lang="en-US" sz="2000" dirty="0" smtClean="0"/>
              <a:t>Pad</a:t>
            </a:r>
          </a:p>
          <a:p>
            <a:pPr lvl="1"/>
            <a:r>
              <a:rPr lang="en-US" dirty="0" smtClean="0"/>
              <a:t>Pin_name (or </a:t>
            </a:r>
            <a:r>
              <a:rPr lang="en-US" dirty="0" err="1" smtClean="0"/>
              <a:t>Die_pad_name</a:t>
            </a:r>
            <a:r>
              <a:rPr lang="en-US" dirty="0" smtClean="0"/>
              <a:t>)</a:t>
            </a:r>
          </a:p>
          <a:p>
            <a:r>
              <a:rPr lang="en-US" sz="2000" dirty="0" err="1" smtClean="0"/>
              <a:t>Pad_Sig</a:t>
            </a:r>
            <a:endParaRPr lang="en-US" sz="2000" dirty="0" smtClean="0"/>
          </a:p>
          <a:p>
            <a:pPr lvl="1"/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/>
              <a:t>All </a:t>
            </a:r>
            <a:r>
              <a:rPr lang="en-US" dirty="0" smtClean="0"/>
              <a:t>pads </a:t>
            </a:r>
            <a:r>
              <a:rPr lang="en-US" dirty="0"/>
              <a:t>of </a:t>
            </a:r>
            <a:r>
              <a:rPr lang="en-US" dirty="0" err="1"/>
              <a:t>Signal_name</a:t>
            </a:r>
            <a:r>
              <a:rPr lang="en-US" dirty="0"/>
              <a:t> are shorted to this one </a:t>
            </a:r>
            <a:r>
              <a:rPr lang="en-US" dirty="0" smtClean="0"/>
              <a:t>node</a:t>
            </a:r>
          </a:p>
          <a:p>
            <a:r>
              <a:rPr lang="en-US" sz="2000" dirty="0" err="1" smtClean="0"/>
              <a:t>Buf|Buf_PCR|Buf_GCR|Buf_PUR|Buf_PDR|Buf_Xref</a:t>
            </a:r>
            <a:endParaRPr lang="en-US" sz="2000" dirty="0" smtClean="0"/>
          </a:p>
          <a:p>
            <a:pPr marL="742950" lvl="2" indent="-342900"/>
            <a:r>
              <a:rPr lang="en-US" sz="2000" dirty="0" smtClean="0"/>
              <a:t>Pin_name</a:t>
            </a:r>
          </a:p>
          <a:p>
            <a:r>
              <a:rPr lang="en-US" sz="2000" dirty="0" err="1" smtClean="0"/>
              <a:t>Buf_Sig</a:t>
            </a:r>
            <a:endParaRPr lang="en-US" sz="2000" dirty="0" smtClean="0"/>
          </a:p>
          <a:p>
            <a:pPr marL="742950" lvl="2" indent="-342900"/>
            <a:r>
              <a:rPr lang="en-US" sz="2000" dirty="0" err="1" smtClean="0"/>
              <a:t>Signal_name</a:t>
            </a:r>
            <a:endParaRPr lang="en-US" sz="2000" dirty="0" smtClean="0"/>
          </a:p>
          <a:p>
            <a:pPr marL="1200150" lvl="3" indent="-342900"/>
            <a:r>
              <a:rPr lang="en-US" dirty="0"/>
              <a:t>All </a:t>
            </a:r>
            <a:r>
              <a:rPr lang="en-US" dirty="0" smtClean="0"/>
              <a:t>buffer supply </a:t>
            </a:r>
            <a:r>
              <a:rPr lang="en-US" dirty="0"/>
              <a:t>of </a:t>
            </a:r>
            <a:r>
              <a:rPr lang="en-US" dirty="0" err="1"/>
              <a:t>Signal_name</a:t>
            </a:r>
            <a:r>
              <a:rPr lang="en-US" dirty="0"/>
              <a:t> are shorted to this one </a:t>
            </a:r>
            <a:r>
              <a:rPr lang="en-US" dirty="0" smtClean="0"/>
              <a:t>node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32087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{Qualifiers</a:t>
            </a:r>
            <a:r>
              <a:rPr lang="en-US" dirty="0"/>
              <a:t>}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Post-Layout Qualifiers are optional and limited to</a:t>
            </a:r>
          </a:p>
          <a:p>
            <a:pPr lvl="1"/>
            <a:r>
              <a:rPr lang="en-US" dirty="0" smtClean="0"/>
              <a:t>Aggressor</a:t>
            </a:r>
          </a:p>
          <a:p>
            <a:r>
              <a:rPr lang="en-US" sz="2000" dirty="0" smtClean="0"/>
              <a:t>Limited to Interconnect Models that contain two or more I/O buffers.</a:t>
            </a:r>
          </a:p>
          <a:p>
            <a:r>
              <a:rPr lang="en-US" sz="2000" dirty="0" smtClean="0"/>
              <a:t>If an I/O buffer is an Aggressor, its interconnect does not include all of the crosstalk from its aggressors.</a:t>
            </a:r>
          </a:p>
          <a:p>
            <a:r>
              <a:rPr lang="en-US" sz="2000" dirty="0" smtClean="0"/>
              <a:t>Limited to only Terminal records that have Pin_name records.</a:t>
            </a:r>
          </a:p>
          <a:p>
            <a:r>
              <a:rPr lang="en-US" sz="2000" dirty="0" smtClean="0"/>
              <a:t>Limited to only Pin_names that are buffer I/O pins.</a:t>
            </a:r>
          </a:p>
          <a:p>
            <a:r>
              <a:rPr lang="en-US" sz="2000" dirty="0" smtClean="0"/>
              <a:t>If any buffer I/O Pin_name is Aggressor then that I/O buffer shall be considered a Aggressor.</a:t>
            </a:r>
          </a:p>
          <a:p>
            <a:r>
              <a:rPr lang="en-US" sz="2000" dirty="0" smtClean="0"/>
              <a:t>At least one I/O buffer cannot be an Aggressor.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07136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Differential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Differential buffers can be represented as two instances of a single ended buffer, or as “True Differentials” when using [External Models].</a:t>
            </a:r>
          </a:p>
          <a:p>
            <a:pPr lvl="1"/>
            <a:r>
              <a:rPr lang="en-US" dirty="0" smtClean="0"/>
              <a:t>Two single ended buffer instances can have independent supply voltages, or they can share the same supply voltages. When defining supply voltage nodes using </a:t>
            </a:r>
            <a:r>
              <a:rPr lang="en-US" dirty="0" err="1" smtClean="0"/>
              <a:t>Buf_PCR</a:t>
            </a:r>
            <a:r>
              <a:rPr lang="en-US" dirty="0" smtClean="0"/>
              <a:t>, </a:t>
            </a:r>
            <a:r>
              <a:rPr lang="en-US" dirty="0" err="1" smtClean="0"/>
              <a:t>Buf_GCR</a:t>
            </a:r>
            <a:r>
              <a:rPr lang="en-US" dirty="0" smtClean="0"/>
              <a:t>, </a:t>
            </a:r>
            <a:r>
              <a:rPr lang="en-US" dirty="0" err="1" smtClean="0"/>
              <a:t>Buf_PUR</a:t>
            </a:r>
            <a:r>
              <a:rPr lang="en-US" dirty="0" smtClean="0"/>
              <a:t>, </a:t>
            </a:r>
            <a:r>
              <a:rPr lang="en-US" dirty="0" err="1" smtClean="0"/>
              <a:t>Buf_PDR</a:t>
            </a:r>
            <a:r>
              <a:rPr lang="en-US" dirty="0" smtClean="0"/>
              <a:t>, </a:t>
            </a:r>
            <a:r>
              <a:rPr lang="en-US" dirty="0" err="1" smtClean="0"/>
              <a:t>Buf_Xref</a:t>
            </a:r>
            <a:r>
              <a:rPr lang="en-US" dirty="0" smtClean="0"/>
              <a:t> keywords the model may choose to have a single node using either the Inverting or Non-Inverting Pin_name, or have two nodes with both the </a:t>
            </a:r>
            <a:r>
              <a:rPr lang="en-US" dirty="0"/>
              <a:t>Inverting </a:t>
            </a:r>
            <a:r>
              <a:rPr lang="en-US" dirty="0" smtClean="0"/>
              <a:t>and Non-Inverting Pin_names.</a:t>
            </a:r>
          </a:p>
          <a:p>
            <a:pPr lvl="1"/>
            <a:r>
              <a:rPr lang="en-US" dirty="0" smtClean="0"/>
              <a:t>A True Differential buffer can only have a single set of supply voltage nodes and can use either the </a:t>
            </a:r>
            <a:r>
              <a:rPr lang="en-US" dirty="0"/>
              <a:t>Inverting or Non-Inverting </a:t>
            </a:r>
            <a:r>
              <a:rPr lang="en-US" dirty="0" smtClean="0"/>
              <a:t>Pin_name.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2896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Terminal Inferences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I/O Connections are defined</a:t>
            </a:r>
          </a:p>
          <a:p>
            <a:r>
              <a:rPr lang="en-US" dirty="0" smtClean="0"/>
              <a:t>Buffer instance supply nodes are either</a:t>
            </a:r>
          </a:p>
          <a:p>
            <a:pPr lvl="1"/>
            <a:r>
              <a:rPr lang="en-US" dirty="0" smtClean="0"/>
              <a:t>Generated by the IBIS B element</a:t>
            </a:r>
          </a:p>
          <a:p>
            <a:pPr lvl="1"/>
            <a:r>
              <a:rPr lang="en-US" dirty="0" smtClean="0"/>
              <a:t>Generated by the EDA tool</a:t>
            </a:r>
          </a:p>
          <a:p>
            <a:pPr lvl="1"/>
            <a:r>
              <a:rPr lang="en-US" dirty="0" smtClean="0"/>
              <a:t>Generated from interconnect model using the BUF_PUR, BUF_PDR</a:t>
            </a:r>
            <a:r>
              <a:rPr lang="en-US" dirty="0"/>
              <a:t>, </a:t>
            </a:r>
            <a:r>
              <a:rPr lang="en-US" dirty="0" smtClean="0"/>
              <a:t>BUF_PCR nodes BUF_GCR</a:t>
            </a:r>
          </a:p>
          <a:p>
            <a:pPr lvl="1"/>
            <a:r>
              <a:rPr lang="en-US" dirty="0" smtClean="0"/>
              <a:t>Generated from a </a:t>
            </a:r>
            <a:r>
              <a:rPr lang="en-US" dirty="0" err="1" smtClean="0"/>
              <a:t>Buf_Sig</a:t>
            </a:r>
            <a:r>
              <a:rPr lang="en-US" dirty="0" smtClean="0"/>
              <a:t> node in conjunction with the Pin-Mapping record that associates </a:t>
            </a:r>
            <a:r>
              <a:rPr lang="en-US" dirty="0" err="1" smtClean="0"/>
              <a:t>Signal_name</a:t>
            </a:r>
            <a:r>
              <a:rPr lang="en-US" dirty="0" smtClean="0"/>
              <a:t> with buffer supply nodes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68605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Post-Layout Model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162800" cy="4953000"/>
          </a:xfrm>
        </p:spPr>
        <p:txBody>
          <a:bodyPr/>
          <a:lstStyle/>
          <a:p>
            <a:r>
              <a:rPr lang="en-US" dirty="0" smtClean="0"/>
              <a:t>Single DQ (A1)</a:t>
            </a:r>
          </a:p>
          <a:p>
            <a:pPr lvl="1"/>
            <a:r>
              <a:rPr lang="en-US" dirty="0" smtClean="0"/>
              <a:t>Terminal </a:t>
            </a:r>
            <a:r>
              <a:rPr lang="en-US" dirty="0" smtClean="0"/>
              <a:t>1 Pin </a:t>
            </a:r>
            <a:r>
              <a:rPr lang="en-US" dirty="0" smtClean="0"/>
              <a:t>A1</a:t>
            </a:r>
          </a:p>
          <a:p>
            <a:pPr lvl="1"/>
            <a:r>
              <a:rPr lang="en-US" dirty="0" smtClean="0"/>
              <a:t>Terminal </a:t>
            </a:r>
            <a:r>
              <a:rPr lang="en-US" dirty="0" smtClean="0"/>
              <a:t>2 </a:t>
            </a:r>
            <a:r>
              <a:rPr lang="en-US" dirty="0" err="1" smtClean="0"/>
              <a:t>Buf</a:t>
            </a:r>
            <a:r>
              <a:rPr lang="en-US" dirty="0" smtClean="0"/>
              <a:t> </a:t>
            </a:r>
            <a:r>
              <a:rPr lang="en-US" dirty="0" smtClean="0"/>
              <a:t>A1</a:t>
            </a:r>
          </a:p>
          <a:p>
            <a:r>
              <a:rPr lang="en-US" dirty="0"/>
              <a:t>Single </a:t>
            </a:r>
            <a:r>
              <a:rPr lang="en-US" dirty="0" smtClean="0"/>
              <a:t>DQS (D1,D2) (Differential)</a:t>
            </a:r>
            <a:endParaRPr lang="en-US" dirty="0"/>
          </a:p>
          <a:p>
            <a:pPr lvl="1"/>
            <a:r>
              <a:rPr lang="en-US" dirty="0"/>
              <a:t>Terminal </a:t>
            </a:r>
            <a:r>
              <a:rPr lang="en-US" dirty="0" smtClean="0"/>
              <a:t>1 Pin </a:t>
            </a:r>
            <a:r>
              <a:rPr lang="en-US" dirty="0"/>
              <a:t>D1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2 Pin </a:t>
            </a:r>
            <a:r>
              <a:rPr lang="en-US" dirty="0"/>
              <a:t>D2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3 </a:t>
            </a:r>
            <a:r>
              <a:rPr lang="en-US" dirty="0" err="1" smtClean="0"/>
              <a:t>Buf</a:t>
            </a:r>
            <a:r>
              <a:rPr lang="en-US" dirty="0" smtClean="0"/>
              <a:t> </a:t>
            </a:r>
            <a:r>
              <a:rPr lang="en-US" dirty="0"/>
              <a:t>D1</a:t>
            </a:r>
          </a:p>
          <a:p>
            <a:pPr lvl="1"/>
            <a:r>
              <a:rPr lang="en-US" dirty="0"/>
              <a:t>Terminal </a:t>
            </a:r>
            <a:r>
              <a:rPr lang="en-US" dirty="0" smtClean="0"/>
              <a:t>4 </a:t>
            </a:r>
            <a:r>
              <a:rPr lang="en-US" dirty="0" err="1" smtClean="0"/>
              <a:t>Buf</a:t>
            </a:r>
            <a:r>
              <a:rPr lang="en-US" dirty="0" smtClean="0"/>
              <a:t> D2</a:t>
            </a:r>
          </a:p>
          <a:p>
            <a:pPr lvl="1"/>
            <a:r>
              <a:rPr lang="en-US" dirty="0" smtClean="0"/>
              <a:t>[Diff pin]</a:t>
            </a:r>
          </a:p>
          <a:p>
            <a:pPr lvl="1"/>
            <a:r>
              <a:rPr lang="en-US" dirty="0" smtClean="0"/>
              <a:t>D1 D2 ….</a:t>
            </a:r>
          </a:p>
          <a:p>
            <a:r>
              <a:rPr lang="en-US" dirty="0"/>
              <a:t>Single DQS (D1,D2) (Differential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Terminal 1 Pin D1</a:t>
            </a:r>
          </a:p>
          <a:p>
            <a:pPr lvl="1"/>
            <a:r>
              <a:rPr lang="en-US" dirty="0"/>
              <a:t>Terminal 2 Pin D2</a:t>
            </a:r>
          </a:p>
          <a:p>
            <a:pPr lvl="1"/>
            <a:r>
              <a:rPr lang="en-US" dirty="0"/>
              <a:t>Terminal 3 </a:t>
            </a:r>
            <a:r>
              <a:rPr lang="en-US" dirty="0" smtClean="0"/>
              <a:t>Pad D1</a:t>
            </a:r>
            <a:endParaRPr lang="en-US" dirty="0"/>
          </a:p>
          <a:p>
            <a:pPr lvl="1"/>
            <a:r>
              <a:rPr lang="en-US" dirty="0"/>
              <a:t>Terminal 4 </a:t>
            </a:r>
            <a:r>
              <a:rPr lang="en-US" dirty="0" smtClean="0"/>
              <a:t>Pad D2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40457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4339</TotalTime>
  <Words>1331</Words>
  <Application>Microsoft Office PowerPoint</Application>
  <PresentationFormat>On-screen Show (4:3)</PresentationFormat>
  <Paragraphs>242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Blank Presentation</vt:lpstr>
      <vt:lpstr>Terminal Draft 2</vt:lpstr>
      <vt:lpstr>Overview</vt:lpstr>
      <vt:lpstr>Terminal Record</vt:lpstr>
      <vt:lpstr>Pre-Layout and Post-Layout Rules</vt:lpstr>
      <vt:lpstr>Post-Layout &lt;ID&gt; Rules</vt:lpstr>
      <vt:lpstr>Post-Layout {Qualifiers}</vt:lpstr>
      <vt:lpstr>Post-Layout Differential Rules</vt:lpstr>
      <vt:lpstr>Post-Layout Terminal Inferences</vt:lpstr>
      <vt:lpstr>Post-Layout Model Examples</vt:lpstr>
      <vt:lpstr>Post-Layout Model Examples</vt:lpstr>
      <vt:lpstr>Post-Layout Model Examples</vt:lpstr>
      <vt:lpstr>Post-Layout Model Examples</vt:lpstr>
      <vt:lpstr>Pre-Layout Model_name Qualifier</vt:lpstr>
      <vt:lpstr>Pre-Layout Model Examples</vt:lpstr>
      <vt:lpstr>Pre-Layout Model Examples</vt:lpstr>
      <vt:lpstr>Hybrid Pre-Layout and Post_Layout Model Example</vt:lpstr>
      <vt:lpstr>Pre-Layout Default Qualifier</vt:lpstr>
      <vt:lpstr>Pre-Layout Model Examples</vt:lpstr>
      <vt:lpstr>Pre-Layout Model Examples</vt:lpstr>
      <vt:lpstr>Hybrid Pre-Layout and Post_Layout Model Example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314</cp:revision>
  <cp:lastPrinted>2014-01-15T15:39:02Z</cp:lastPrinted>
  <dcterms:created xsi:type="dcterms:W3CDTF">2010-01-20T19:11:57Z</dcterms:created>
  <dcterms:modified xsi:type="dcterms:W3CDTF">2014-07-09T15:46:20Z</dcterms:modified>
</cp:coreProperties>
</file>