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56" r:id="rId2"/>
    <p:sldId id="382" r:id="rId3"/>
    <p:sldId id="381" r:id="rId4"/>
    <p:sldId id="391" r:id="rId5"/>
    <p:sldId id="383" r:id="rId6"/>
    <p:sldId id="384" r:id="rId7"/>
    <p:sldId id="386" r:id="rId8"/>
    <p:sldId id="387" r:id="rId9"/>
    <p:sldId id="388" r:id="rId10"/>
    <p:sldId id="390" r:id="rId11"/>
    <p:sldId id="403" r:id="rId12"/>
    <p:sldId id="392" r:id="rId13"/>
    <p:sldId id="393" r:id="rId14"/>
    <p:sldId id="394" r:id="rId15"/>
    <p:sldId id="400" r:id="rId16"/>
    <p:sldId id="402" r:id="rId17"/>
    <p:sldId id="401" r:id="rId18"/>
    <p:sldId id="405" r:id="rId19"/>
    <p:sldId id="406" r:id="rId20"/>
    <p:sldId id="407" r:id="rId21"/>
    <p:sldId id="408" r:id="rId22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49">
          <p15:clr>
            <a:srgbClr val="A4A3A4"/>
          </p15:clr>
        </p15:guide>
        <p15:guide id="2" pos="22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95" autoAdjust="0"/>
    <p:restoredTop sz="94565" autoAdjust="0"/>
  </p:normalViewPr>
  <p:slideViewPr>
    <p:cSldViewPr>
      <p:cViewPr varScale="1">
        <p:scale>
          <a:sx n="68" d="100"/>
          <a:sy n="68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3404"/>
    </p:cViewPr>
  </p:sorterViewPr>
  <p:notesViewPr>
    <p:cSldViewPr>
      <p:cViewPr varScale="1">
        <p:scale>
          <a:sx n="61" d="100"/>
          <a:sy n="61" d="100"/>
        </p:scale>
        <p:origin x="-2652" y="-78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201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89F6FD4D-D99A-4AF1-BBDC-87F92717B91D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248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355E3-9C1C-45ED-A930-D7A0EEAED4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964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28194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36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052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1" y="6064608"/>
            <a:ext cx="990599" cy="6886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2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2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7.emf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9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1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5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7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9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emf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sz="4800" dirty="0" smtClean="0"/>
              <a:t>[Pin Pad Map] Proposal</a:t>
            </a:r>
            <a:br>
              <a:rPr lang="en-US" sz="4800" dirty="0" smtClean="0"/>
            </a:br>
            <a:r>
              <a:rPr lang="en-US" sz="3200" dirty="0" smtClean="0"/>
              <a:t>(Version 2)</a:t>
            </a:r>
            <a:br>
              <a:rPr lang="en-US" sz="32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200" dirty="0" smtClean="0"/>
              <a:t>Bob Ross, </a:t>
            </a:r>
            <a:r>
              <a:rPr lang="en-US" sz="3200" dirty="0" err="1" smtClean="0"/>
              <a:t>Teraspeed</a:t>
            </a:r>
            <a:r>
              <a:rPr lang="en-US" sz="3200" dirty="0" smtClean="0"/>
              <a:t> Labs</a:t>
            </a:r>
            <a:br>
              <a:rPr lang="en-US" sz="3200" dirty="0" smtClean="0"/>
            </a:br>
            <a:r>
              <a:rPr lang="en-US" sz="3200" dirty="0" smtClean="0"/>
              <a:t>bob@teraspeedlabs.com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066800" y="4038600"/>
            <a:ext cx="7315200" cy="121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IBIS Interconnect Task Group</a:t>
            </a:r>
          </a:p>
          <a:p>
            <a:pPr marL="0" indent="0" algn="ctr">
              <a:buNone/>
            </a:pPr>
            <a:r>
              <a:rPr lang="en-US" dirty="0" smtClean="0"/>
              <a:t>December 15, 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47975" cy="365125"/>
          </a:xfrm>
        </p:spPr>
        <p:txBody>
          <a:bodyPr/>
          <a:lstStyle/>
          <a:p>
            <a:r>
              <a:rPr lang="en-US" dirty="0" smtClean="0"/>
              <a:t>Copyright 2015 </a:t>
            </a:r>
            <a:r>
              <a:rPr lang="en-US" dirty="0" err="1" smtClean="0"/>
              <a:t>Teraspeed</a:t>
            </a:r>
            <a:r>
              <a:rPr lang="en-US" dirty="0" smtClean="0"/>
              <a:t>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46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9519" y="1659922"/>
            <a:ext cx="3467100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323" y="3365157"/>
            <a:ext cx="3467100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5697" y="3352800"/>
            <a:ext cx="3467100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323" y="4926227"/>
            <a:ext cx="3467100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953000"/>
            <a:ext cx="3467100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8323" y="762000"/>
            <a:ext cx="7383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Remaining  terminal </a:t>
            </a:r>
            <a:r>
              <a:rPr lang="en-US" b="1" dirty="0"/>
              <a:t>s</a:t>
            </a:r>
            <a:r>
              <a:rPr lang="en-US" b="1" dirty="0" smtClean="0"/>
              <a:t>election </a:t>
            </a:r>
            <a:r>
              <a:rPr lang="en-US" b="1" dirty="0"/>
              <a:t>o</a:t>
            </a:r>
            <a:r>
              <a:rPr lang="en-US" b="1" dirty="0" smtClean="0"/>
              <a:t>ptions for </a:t>
            </a:r>
            <a:r>
              <a:rPr lang="en-US" b="1" dirty="0"/>
              <a:t>e</a:t>
            </a:r>
            <a:r>
              <a:rPr lang="en-US" b="1" dirty="0" smtClean="0"/>
              <a:t>lectrical </a:t>
            </a:r>
            <a:r>
              <a:rPr lang="en-US" b="1" dirty="0"/>
              <a:t>i</a:t>
            </a:r>
            <a:r>
              <a:rPr lang="en-US" b="1" dirty="0" smtClean="0"/>
              <a:t>nterconnect </a:t>
            </a:r>
            <a:r>
              <a:rPr lang="en-US" b="1" dirty="0"/>
              <a:t>m</a:t>
            </a:r>
            <a:r>
              <a:rPr lang="en-US" b="1" dirty="0" smtClean="0"/>
              <a:t>odel </a:t>
            </a:r>
            <a:r>
              <a:rPr lang="en-US" b="1" dirty="0"/>
              <a:t>e</a:t>
            </a:r>
            <a:r>
              <a:rPr lang="en-US" b="1" dirty="0" smtClean="0"/>
              <a:t>xtraction and simplification (some options may be impractical)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82839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err="1" smtClean="0"/>
              <a:t>Pad_rail</a:t>
            </a:r>
            <a:r>
              <a:rPr lang="en-US" sz="4000" dirty="0" smtClean="0"/>
              <a:t> to </a:t>
            </a:r>
            <a:r>
              <a:rPr lang="en-US" sz="4000" dirty="0" err="1" smtClean="0"/>
              <a:t>Buffer_rail</a:t>
            </a:r>
            <a:r>
              <a:rPr lang="en-US" sz="4000" dirty="0" smtClean="0"/>
              <a:t> Terminals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Connection terminals </a:t>
            </a:r>
            <a:r>
              <a:rPr lang="en-US" dirty="0"/>
              <a:t>e</a:t>
            </a:r>
            <a:r>
              <a:rPr lang="en-US" dirty="0" smtClean="0"/>
              <a:t>xtended to </a:t>
            </a:r>
            <a:r>
              <a:rPr lang="en-US" dirty="0" err="1" smtClean="0"/>
              <a:t>Buffer_rail</a:t>
            </a:r>
            <a:endParaRPr lang="en-US" dirty="0" smtClean="0"/>
          </a:p>
          <a:p>
            <a:r>
              <a:rPr lang="en-US" dirty="0" smtClean="0"/>
              <a:t>[Pin Mapping] is needed for connecting I/O buffer supplies to </a:t>
            </a:r>
            <a:r>
              <a:rPr lang="en-US" dirty="0" err="1" smtClean="0"/>
              <a:t>Buffer_rail</a:t>
            </a:r>
            <a:r>
              <a:rPr lang="en-US" dirty="0" smtClean="0"/>
              <a:t> terminals</a:t>
            </a:r>
          </a:p>
          <a:p>
            <a:r>
              <a:rPr lang="en-US" dirty="0" smtClean="0"/>
              <a:t>Direct </a:t>
            </a:r>
            <a:r>
              <a:rPr lang="en-US" dirty="0" err="1" smtClean="0"/>
              <a:t>Pad_rail</a:t>
            </a:r>
            <a:r>
              <a:rPr lang="en-US" dirty="0" smtClean="0"/>
              <a:t> to I/O buffer supply pins would use </a:t>
            </a:r>
            <a:r>
              <a:rPr lang="en-US" dirty="0" err="1" smtClean="0"/>
              <a:t>Pdref</a:t>
            </a:r>
            <a:r>
              <a:rPr lang="en-US" dirty="0" smtClean="0"/>
              <a:t>, </a:t>
            </a:r>
            <a:r>
              <a:rPr lang="en-US" dirty="0" err="1" smtClean="0"/>
              <a:t>Gcref</a:t>
            </a:r>
            <a:r>
              <a:rPr lang="en-US" dirty="0" smtClean="0"/>
              <a:t> (and possibly </a:t>
            </a:r>
            <a:r>
              <a:rPr lang="en-US" dirty="0" err="1" smtClean="0"/>
              <a:t>Puref</a:t>
            </a:r>
            <a:r>
              <a:rPr lang="en-US" dirty="0" smtClean="0"/>
              <a:t>, </a:t>
            </a:r>
            <a:r>
              <a:rPr lang="en-US" dirty="0" err="1" smtClean="0"/>
              <a:t>Pcref</a:t>
            </a:r>
            <a:r>
              <a:rPr lang="en-US" dirty="0" smtClean="0"/>
              <a:t> and </a:t>
            </a:r>
            <a:r>
              <a:rPr lang="en-US" dirty="0" err="1" smtClean="0"/>
              <a:t>Extref</a:t>
            </a:r>
            <a:r>
              <a:rPr lang="en-US" dirty="0" smtClean="0"/>
              <a:t>) terminals</a:t>
            </a:r>
          </a:p>
          <a:p>
            <a:r>
              <a:rPr lang="en-US" dirty="0" smtClean="0"/>
              <a:t>Six connection possibilities, although some may be impractical</a:t>
            </a:r>
            <a:endParaRPr lang="en-US" dirty="0"/>
          </a:p>
          <a:p>
            <a:r>
              <a:rPr lang="en-US" dirty="0" err="1" smtClean="0"/>
              <a:t>Pad_rail</a:t>
            </a:r>
            <a:r>
              <a:rPr lang="en-US" dirty="0" smtClean="0"/>
              <a:t> interface must be the same as Pin/Pad and Pad/Buffer terminal descriptions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594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/>
              <a:t>Legal </a:t>
            </a:r>
            <a:r>
              <a:rPr lang="en-US" sz="4000" dirty="0" smtClean="0"/>
              <a:t>Buffer/</a:t>
            </a:r>
            <a:r>
              <a:rPr lang="en-US" sz="4000" dirty="0" err="1" smtClean="0"/>
              <a:t>Pad_rail</a:t>
            </a:r>
            <a:r>
              <a:rPr lang="en-US" sz="4000" dirty="0" smtClean="0"/>
              <a:t> </a:t>
            </a:r>
            <a:r>
              <a:rPr lang="en-US" sz="4000" dirty="0"/>
              <a:t>Terminals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6082647"/>
              </p:ext>
            </p:extLst>
          </p:nvPr>
        </p:nvGraphicFramePr>
        <p:xfrm>
          <a:off x="1066801" y="1295405"/>
          <a:ext cx="7086599" cy="38365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4310"/>
                <a:gridCol w="877489"/>
                <a:gridCol w="990600"/>
                <a:gridCol w="990600"/>
                <a:gridCol w="1066800"/>
                <a:gridCol w="1066800"/>
              </a:tblGrid>
              <a:tr h="5255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</a:rPr>
                        <a:t>Terminal_Type</a:t>
                      </a:r>
                      <a:r>
                        <a:rPr lang="en-US" sz="1100" dirty="0" smtClean="0">
                          <a:effectLst/>
                        </a:rPr>
                        <a:t> / Qualifier </a:t>
                      </a:r>
                      <a:r>
                        <a:rPr lang="en-US" sz="1100" dirty="0" smtClean="0"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pin_name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signal_name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</a:rPr>
                        <a:t>bus_label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 smtClean="0">
                          <a:effectLst/>
                          <a:latin typeface="Times New Roman"/>
                          <a:ea typeface="SimSun"/>
                        </a:rPr>
                        <a:t>pad_name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Aggressor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Buffer_I/O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A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Puref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3251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Pdref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Pcref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Gcref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effectLst/>
                        </a:rPr>
                        <a:t>Extref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effectLst/>
                        </a:rPr>
                        <a:t>Buffer_rail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Pad_I/O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Pad_rail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Palatino Linotype" panose="02040502050505030304" pitchFamily="18" charset="0"/>
                          <a:ea typeface="SimSun"/>
                        </a:rPr>
                        <a:t>Z</a:t>
                      </a:r>
                      <a:endParaRPr lang="en-US" sz="1100" dirty="0">
                        <a:effectLst/>
                        <a:latin typeface="Palatino Linotype" panose="02040502050505030304" pitchFamily="18" charset="0"/>
                        <a:ea typeface="SimSun"/>
                      </a:endParaRPr>
                    </a:p>
                  </a:txBody>
                  <a:tcPr marL="68580" marR="6858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Pin_I/O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Pin_rail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28800" y="261366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0857" y="5317672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X: I/O </a:t>
            </a:r>
            <a:r>
              <a:rPr lang="en-US" b="1" dirty="0" err="1" smtClean="0"/>
              <a:t>pin_names</a:t>
            </a:r>
            <a:r>
              <a:rPr lang="en-US" b="1" dirty="0" smtClean="0"/>
              <a:t>, Y,Z: POWER/GND names, Z: from [Pin Pad Map]</a:t>
            </a:r>
          </a:p>
          <a:p>
            <a:r>
              <a:rPr lang="en-US" b="1" dirty="0" smtClean="0"/>
              <a:t>A: Optional Aggressor column to assign one or more aggressor buffers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8405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39737"/>
            <a:ext cx="735866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Connector 5"/>
          <p:cNvCxnSpPr/>
          <p:nvPr/>
        </p:nvCxnSpPr>
        <p:spPr>
          <a:xfrm flipV="1">
            <a:off x="1003610" y="4318172"/>
            <a:ext cx="914400" cy="571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990600" y="5867400"/>
            <a:ext cx="914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990600" y="4819650"/>
            <a:ext cx="914400" cy="571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981307" y="5438775"/>
            <a:ext cx="914400" cy="571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81307" y="4375322"/>
            <a:ext cx="936703" cy="1067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68297" y="4876800"/>
            <a:ext cx="936703" cy="1067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970155" y="5332047"/>
            <a:ext cx="936703" cy="1067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09600" y="4190999"/>
            <a:ext cx="304800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26076" y="4687330"/>
            <a:ext cx="304800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934486" y="5248274"/>
            <a:ext cx="427714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683211" y="762000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Pad_rail</a:t>
            </a:r>
            <a:r>
              <a:rPr lang="en-US" b="1" dirty="0" smtClean="0"/>
              <a:t> </a:t>
            </a:r>
            <a:r>
              <a:rPr lang="en-US" b="1" dirty="0" err="1" smtClean="0"/>
              <a:t>pad_name</a:t>
            </a:r>
            <a:r>
              <a:rPr lang="en-US" b="1" dirty="0" smtClean="0"/>
              <a:t> to on-die </a:t>
            </a:r>
            <a:r>
              <a:rPr lang="en-US" b="1" dirty="0" err="1" smtClean="0"/>
              <a:t>Buffer_rail</a:t>
            </a:r>
            <a:r>
              <a:rPr lang="en-US" b="1" dirty="0" smtClean="0"/>
              <a:t> </a:t>
            </a:r>
            <a:r>
              <a:rPr lang="en-US" b="1" dirty="0" err="1" smtClean="0"/>
              <a:t>signal_name</a:t>
            </a:r>
            <a:r>
              <a:rPr lang="en-US" b="1" dirty="0" smtClean="0"/>
              <a:t> terminals</a:t>
            </a:r>
            <a:endParaRPr lang="en-US" b="1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066800"/>
            <a:ext cx="6934200" cy="251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0885" y="2482948"/>
            <a:ext cx="3648075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10011" y="3399290"/>
            <a:ext cx="3044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Buffer_rail</a:t>
            </a:r>
            <a:r>
              <a:rPr lang="en-US" b="1" dirty="0" smtClean="0"/>
              <a:t> qualifiers</a:t>
            </a:r>
            <a:endParaRPr lang="en-US" b="1" dirty="0"/>
          </a:p>
        </p:txBody>
      </p:sp>
      <p:sp>
        <p:nvSpPr>
          <p:cNvPr id="23" name="Rectangle 22"/>
          <p:cNvSpPr/>
          <p:nvPr/>
        </p:nvSpPr>
        <p:spPr>
          <a:xfrm>
            <a:off x="3436974" y="4153930"/>
            <a:ext cx="601626" cy="9144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3436974" y="5172074"/>
            <a:ext cx="601626" cy="8012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>
            <a:endCxn id="23" idx="1"/>
          </p:cNvCxnSpPr>
          <p:nvPr/>
        </p:nvCxnSpPr>
        <p:spPr>
          <a:xfrm>
            <a:off x="2362200" y="4293383"/>
            <a:ext cx="1074774" cy="3177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2362200" y="4459851"/>
            <a:ext cx="1047811" cy="1588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2348718" y="4618725"/>
            <a:ext cx="1061293" cy="17860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2348718" y="4611131"/>
            <a:ext cx="1061293" cy="37239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endCxn id="24" idx="1"/>
          </p:cNvCxnSpPr>
          <p:nvPr/>
        </p:nvCxnSpPr>
        <p:spPr>
          <a:xfrm>
            <a:off x="2375681" y="5434473"/>
            <a:ext cx="1061293" cy="13823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2375680" y="5572705"/>
            <a:ext cx="1034331" cy="2794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5591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39737"/>
            <a:ext cx="735866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Connector 5"/>
          <p:cNvCxnSpPr/>
          <p:nvPr/>
        </p:nvCxnSpPr>
        <p:spPr>
          <a:xfrm flipV="1">
            <a:off x="1003610" y="4318172"/>
            <a:ext cx="914400" cy="571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990600" y="5867400"/>
            <a:ext cx="914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990600" y="4819650"/>
            <a:ext cx="914400" cy="571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981307" y="5438775"/>
            <a:ext cx="914400" cy="571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81307" y="4375322"/>
            <a:ext cx="936703" cy="1067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68297" y="4876800"/>
            <a:ext cx="936703" cy="1067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970155" y="5332047"/>
            <a:ext cx="936703" cy="1067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09600" y="4190999"/>
            <a:ext cx="304800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26076" y="4687330"/>
            <a:ext cx="304800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934486" y="5248274"/>
            <a:ext cx="427714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683211" y="762000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Pad_rail</a:t>
            </a:r>
            <a:r>
              <a:rPr lang="en-US" b="1" dirty="0" smtClean="0"/>
              <a:t> </a:t>
            </a:r>
            <a:r>
              <a:rPr lang="en-US" b="1" dirty="0" err="1" smtClean="0"/>
              <a:t>pad_name</a:t>
            </a:r>
            <a:r>
              <a:rPr lang="en-US" b="1" dirty="0" smtClean="0"/>
              <a:t> to on-die </a:t>
            </a:r>
            <a:r>
              <a:rPr lang="en-US" b="1" dirty="0" err="1" smtClean="0"/>
              <a:t>Buffer_rail</a:t>
            </a:r>
            <a:r>
              <a:rPr lang="en-US" b="1" dirty="0" smtClean="0"/>
              <a:t> </a:t>
            </a:r>
            <a:r>
              <a:rPr lang="en-US" b="1" dirty="0" err="1" smtClean="0"/>
              <a:t>bus_label</a:t>
            </a:r>
            <a:r>
              <a:rPr lang="en-US" b="1" dirty="0" smtClean="0"/>
              <a:t> terminals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410011" y="3399290"/>
            <a:ext cx="3044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Buffer_rail</a:t>
            </a:r>
            <a:r>
              <a:rPr lang="en-US" b="1" dirty="0" smtClean="0"/>
              <a:t> qualifiers</a:t>
            </a:r>
            <a:endParaRPr lang="en-US" b="1" dirty="0"/>
          </a:p>
        </p:txBody>
      </p:sp>
      <p:sp>
        <p:nvSpPr>
          <p:cNvPr id="22" name="Rectangle 21"/>
          <p:cNvSpPr/>
          <p:nvPr/>
        </p:nvSpPr>
        <p:spPr>
          <a:xfrm>
            <a:off x="4858307" y="4146722"/>
            <a:ext cx="666475" cy="4644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54486" y="4645626"/>
            <a:ext cx="666475" cy="4644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858307" y="5170998"/>
            <a:ext cx="666475" cy="4644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>
            <a:endCxn id="22" idx="1"/>
          </p:cNvCxnSpPr>
          <p:nvPr/>
        </p:nvCxnSpPr>
        <p:spPr>
          <a:xfrm>
            <a:off x="2388676" y="4274771"/>
            <a:ext cx="2469631" cy="10415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22" idx="1"/>
          </p:cNvCxnSpPr>
          <p:nvPr/>
        </p:nvCxnSpPr>
        <p:spPr>
          <a:xfrm flipV="1">
            <a:off x="2388676" y="4378926"/>
            <a:ext cx="2469631" cy="10312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362200" y="4767572"/>
            <a:ext cx="2469631" cy="10415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endCxn id="25" idx="1"/>
          </p:cNvCxnSpPr>
          <p:nvPr/>
        </p:nvCxnSpPr>
        <p:spPr>
          <a:xfrm flipV="1">
            <a:off x="2362199" y="4877830"/>
            <a:ext cx="2492287" cy="8634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2339544" y="5428584"/>
            <a:ext cx="2492287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2388676" y="5864682"/>
            <a:ext cx="2492287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0884" y="2457157"/>
            <a:ext cx="3648075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93262"/>
            <a:ext cx="7037150" cy="2890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46051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39737"/>
            <a:ext cx="735866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Straight Connector 12"/>
          <p:cNvCxnSpPr/>
          <p:nvPr/>
        </p:nvCxnSpPr>
        <p:spPr>
          <a:xfrm>
            <a:off x="986480" y="5584098"/>
            <a:ext cx="990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986481" y="4637903"/>
            <a:ext cx="994719" cy="102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09599" y="4190999"/>
            <a:ext cx="376881" cy="9144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981200" y="4190999"/>
            <a:ext cx="381000" cy="9144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981200" y="5257800"/>
            <a:ext cx="381000" cy="7155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15777" y="5251044"/>
            <a:ext cx="381000" cy="7155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648200" y="838200"/>
            <a:ext cx="358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Pad_rail</a:t>
            </a:r>
            <a:r>
              <a:rPr lang="en-US" b="1" dirty="0" smtClean="0"/>
              <a:t> </a:t>
            </a:r>
            <a:r>
              <a:rPr lang="en-US" b="1" dirty="0" err="1" smtClean="0"/>
              <a:t>signal_name</a:t>
            </a:r>
            <a:r>
              <a:rPr lang="en-US" b="1" dirty="0" smtClean="0"/>
              <a:t> to on-die </a:t>
            </a:r>
            <a:r>
              <a:rPr lang="en-US" b="1" dirty="0" err="1" smtClean="0"/>
              <a:t>Buffer_rail</a:t>
            </a:r>
            <a:r>
              <a:rPr lang="en-US" b="1" dirty="0" smtClean="0"/>
              <a:t> </a:t>
            </a:r>
            <a:r>
              <a:rPr lang="en-US" b="1" dirty="0" err="1" smtClean="0"/>
              <a:t>signal_name</a:t>
            </a:r>
            <a:r>
              <a:rPr lang="en-US" b="1" dirty="0" smtClean="0"/>
              <a:t> terminals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00600" y="17526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746738"/>
            <a:ext cx="7086601" cy="1882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4948" y="2511287"/>
            <a:ext cx="3648075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3429000" y="4180702"/>
            <a:ext cx="533400" cy="9246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439550" y="5260359"/>
            <a:ext cx="522849" cy="7155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>
            <a:endCxn id="17" idx="1"/>
          </p:cNvCxnSpPr>
          <p:nvPr/>
        </p:nvCxnSpPr>
        <p:spPr>
          <a:xfrm flipV="1">
            <a:off x="2362200" y="4643051"/>
            <a:ext cx="1066800" cy="51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362200" y="5569153"/>
            <a:ext cx="1066800" cy="149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421023" y="3444775"/>
            <a:ext cx="242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Buffer_rail</a:t>
            </a:r>
            <a:r>
              <a:rPr lang="en-US" b="1" dirty="0" smtClean="0"/>
              <a:t> qualifiers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01431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442" y="3838297"/>
            <a:ext cx="735866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Straight Connector 12"/>
          <p:cNvCxnSpPr/>
          <p:nvPr/>
        </p:nvCxnSpPr>
        <p:spPr>
          <a:xfrm>
            <a:off x="990600" y="5867400"/>
            <a:ext cx="914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930876" y="4343400"/>
            <a:ext cx="9741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23" idx="3"/>
          </p:cNvCxnSpPr>
          <p:nvPr/>
        </p:nvCxnSpPr>
        <p:spPr>
          <a:xfrm flipV="1">
            <a:off x="930876" y="4877830"/>
            <a:ext cx="974124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24" idx="3"/>
          </p:cNvCxnSpPr>
          <p:nvPr/>
        </p:nvCxnSpPr>
        <p:spPr>
          <a:xfrm flipV="1">
            <a:off x="920579" y="5410200"/>
            <a:ext cx="1005015" cy="92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609600" y="4190999"/>
            <a:ext cx="304800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26076" y="4687330"/>
            <a:ext cx="304800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15779" y="5228969"/>
            <a:ext cx="304800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925594" y="4190999"/>
            <a:ext cx="436605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944128" y="4701620"/>
            <a:ext cx="436605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1927653" y="5228968"/>
            <a:ext cx="436605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12043" y="838200"/>
            <a:ext cx="3543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Pad_rail</a:t>
            </a:r>
            <a:r>
              <a:rPr lang="en-US" b="1" dirty="0" smtClean="0"/>
              <a:t> </a:t>
            </a:r>
            <a:r>
              <a:rPr lang="en-US" b="1" dirty="0" err="1" smtClean="0"/>
              <a:t>bus_label</a:t>
            </a:r>
            <a:r>
              <a:rPr lang="en-US" b="1" dirty="0" smtClean="0"/>
              <a:t> to on-die </a:t>
            </a:r>
            <a:r>
              <a:rPr lang="en-US" b="1" dirty="0" err="1" smtClean="0"/>
              <a:t>Buffer_rail</a:t>
            </a:r>
            <a:r>
              <a:rPr lang="en-US" b="1" dirty="0" smtClean="0"/>
              <a:t> </a:t>
            </a:r>
            <a:r>
              <a:rPr lang="en-US" b="1" dirty="0" err="1" smtClean="0"/>
              <a:t>bus_label</a:t>
            </a:r>
            <a:r>
              <a:rPr lang="en-US" b="1" dirty="0" smtClean="0"/>
              <a:t> terminals 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621" y="2514600"/>
            <a:ext cx="3648075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735" y="914400"/>
            <a:ext cx="7171865" cy="2597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4858307" y="4146722"/>
            <a:ext cx="666475" cy="4644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4854486" y="4645626"/>
            <a:ext cx="666475" cy="4644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58307" y="5170998"/>
            <a:ext cx="666475" cy="4644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2339544" y="5428584"/>
            <a:ext cx="2492287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2380733" y="4343400"/>
            <a:ext cx="2492287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2380732" y="4892119"/>
            <a:ext cx="2492287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2380733" y="5885785"/>
            <a:ext cx="2492287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424017" y="3463029"/>
            <a:ext cx="2898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Buffer_rail</a:t>
            </a:r>
            <a:r>
              <a:rPr lang="en-US" b="1" dirty="0" smtClean="0"/>
              <a:t> qualifiers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687870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72" y="3859802"/>
            <a:ext cx="735866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Straight Connector 12"/>
          <p:cNvCxnSpPr/>
          <p:nvPr/>
        </p:nvCxnSpPr>
        <p:spPr>
          <a:xfrm>
            <a:off x="986480" y="5584098"/>
            <a:ext cx="990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986481" y="4637903"/>
            <a:ext cx="994719" cy="102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09599" y="4190999"/>
            <a:ext cx="376881" cy="9144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981200" y="4190999"/>
            <a:ext cx="381000" cy="9144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981200" y="5257800"/>
            <a:ext cx="381000" cy="7155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15777" y="5251044"/>
            <a:ext cx="381000" cy="7155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648200" y="838200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Pad_rail</a:t>
            </a:r>
            <a:r>
              <a:rPr lang="en-US" b="1" dirty="0" smtClean="0"/>
              <a:t> </a:t>
            </a:r>
            <a:r>
              <a:rPr lang="en-US" b="1" dirty="0" err="1" smtClean="0"/>
              <a:t>signal_name</a:t>
            </a:r>
            <a:r>
              <a:rPr lang="en-US" b="1" dirty="0" smtClean="0"/>
              <a:t> to on-die </a:t>
            </a:r>
            <a:r>
              <a:rPr lang="en-US" b="1" dirty="0" err="1" smtClean="0"/>
              <a:t>Buffer_rail</a:t>
            </a:r>
            <a:r>
              <a:rPr lang="en-US" b="1" dirty="0" smtClean="0"/>
              <a:t> </a:t>
            </a:r>
            <a:r>
              <a:rPr lang="en-US" b="1" dirty="0" err="1" smtClean="0"/>
              <a:t>bus_label</a:t>
            </a:r>
            <a:r>
              <a:rPr lang="en-US" b="1" dirty="0" smtClean="0"/>
              <a:t> terminals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00600" y="17526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cxnSp>
        <p:nvCxnSpPr>
          <p:cNvPr id="19" name="Straight Connector 18"/>
          <p:cNvCxnSpPr>
            <a:endCxn id="29" idx="1"/>
          </p:cNvCxnSpPr>
          <p:nvPr/>
        </p:nvCxnSpPr>
        <p:spPr>
          <a:xfrm flipV="1">
            <a:off x="2362200" y="4378926"/>
            <a:ext cx="2496107" cy="26927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362200" y="5569153"/>
            <a:ext cx="2496107" cy="29824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421023" y="3444775"/>
            <a:ext cx="242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Buffer_rail</a:t>
            </a:r>
            <a:r>
              <a:rPr lang="en-US" b="1" dirty="0" smtClean="0"/>
              <a:t> qualifiers</a:t>
            </a:r>
            <a:endParaRPr lang="en-US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525354"/>
            <a:ext cx="3648075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043" y="1360738"/>
            <a:ext cx="7197812" cy="2259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Rectangle 28"/>
          <p:cNvSpPr/>
          <p:nvPr/>
        </p:nvSpPr>
        <p:spPr>
          <a:xfrm>
            <a:off x="4858307" y="4146722"/>
            <a:ext cx="666475" cy="4644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54486" y="4645626"/>
            <a:ext cx="666475" cy="4644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858307" y="5170998"/>
            <a:ext cx="666475" cy="4644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>
            <a:endCxn id="30" idx="1"/>
          </p:cNvCxnSpPr>
          <p:nvPr/>
        </p:nvCxnSpPr>
        <p:spPr>
          <a:xfrm>
            <a:off x="2362200" y="4665963"/>
            <a:ext cx="2492286" cy="21186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endCxn id="31" idx="1"/>
          </p:cNvCxnSpPr>
          <p:nvPr/>
        </p:nvCxnSpPr>
        <p:spPr>
          <a:xfrm flipV="1">
            <a:off x="2362200" y="5403202"/>
            <a:ext cx="2496107" cy="16091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83673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442" y="3838297"/>
            <a:ext cx="735866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Straight Connector 12"/>
          <p:cNvCxnSpPr/>
          <p:nvPr/>
        </p:nvCxnSpPr>
        <p:spPr>
          <a:xfrm>
            <a:off x="990600" y="5867400"/>
            <a:ext cx="914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930876" y="4343400"/>
            <a:ext cx="9741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23" idx="3"/>
          </p:cNvCxnSpPr>
          <p:nvPr/>
        </p:nvCxnSpPr>
        <p:spPr>
          <a:xfrm flipV="1">
            <a:off x="930876" y="4877830"/>
            <a:ext cx="974124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24" idx="3"/>
          </p:cNvCxnSpPr>
          <p:nvPr/>
        </p:nvCxnSpPr>
        <p:spPr>
          <a:xfrm flipV="1">
            <a:off x="920579" y="5410200"/>
            <a:ext cx="1005015" cy="92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609600" y="4190999"/>
            <a:ext cx="304800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26076" y="4687330"/>
            <a:ext cx="304800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15779" y="5228969"/>
            <a:ext cx="304800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925594" y="4190999"/>
            <a:ext cx="436605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944128" y="4701620"/>
            <a:ext cx="436605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1927653" y="5228968"/>
            <a:ext cx="436605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12043" y="838200"/>
            <a:ext cx="3543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Pad_rail</a:t>
            </a:r>
            <a:r>
              <a:rPr lang="en-US" b="1" dirty="0" smtClean="0"/>
              <a:t> </a:t>
            </a:r>
            <a:r>
              <a:rPr lang="en-US" b="1" dirty="0" err="1" smtClean="0"/>
              <a:t>bus_label</a:t>
            </a:r>
            <a:r>
              <a:rPr lang="en-US" b="1" dirty="0" smtClean="0"/>
              <a:t> to on-die </a:t>
            </a:r>
            <a:r>
              <a:rPr lang="en-US" b="1" dirty="0" err="1" smtClean="0"/>
              <a:t>Buffer_rail</a:t>
            </a:r>
            <a:r>
              <a:rPr lang="en-US" b="1" dirty="0" smtClean="0"/>
              <a:t> </a:t>
            </a:r>
            <a:r>
              <a:rPr lang="en-US" b="1" dirty="0" err="1" smtClean="0"/>
              <a:t>signal_name</a:t>
            </a:r>
            <a:r>
              <a:rPr lang="en-US" b="1" dirty="0" smtClean="0"/>
              <a:t> terminals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24017" y="3463029"/>
            <a:ext cx="2898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Buffer_rail</a:t>
            </a:r>
            <a:r>
              <a:rPr lang="en-US" b="1" dirty="0" smtClean="0"/>
              <a:t> qualifiers</a:t>
            </a:r>
            <a:endParaRPr lang="en-US" b="1" dirty="0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9655" y="2514600"/>
            <a:ext cx="3648075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442" y="1409096"/>
            <a:ext cx="7042538" cy="2211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Rectangle 32"/>
          <p:cNvSpPr/>
          <p:nvPr/>
        </p:nvSpPr>
        <p:spPr>
          <a:xfrm>
            <a:off x="3429000" y="4180702"/>
            <a:ext cx="533400" cy="9246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439550" y="5260359"/>
            <a:ext cx="522849" cy="7155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>
            <a:endCxn id="33" idx="1"/>
          </p:cNvCxnSpPr>
          <p:nvPr/>
        </p:nvCxnSpPr>
        <p:spPr>
          <a:xfrm>
            <a:off x="2380733" y="4403503"/>
            <a:ext cx="1048267" cy="2395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6" idx="3"/>
          </p:cNvCxnSpPr>
          <p:nvPr/>
        </p:nvCxnSpPr>
        <p:spPr>
          <a:xfrm flipV="1">
            <a:off x="2380733" y="4643051"/>
            <a:ext cx="1029733" cy="2490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2392455" y="5370421"/>
            <a:ext cx="1048267" cy="2395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2380732" y="5618330"/>
            <a:ext cx="1029733" cy="2490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60653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Comments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[Pin Pad Map] keyword not needed if </a:t>
            </a:r>
            <a:r>
              <a:rPr lang="en-US" dirty="0" err="1" smtClean="0"/>
              <a:t>pad_name</a:t>
            </a:r>
            <a:r>
              <a:rPr lang="en-US" dirty="0" smtClean="0"/>
              <a:t> is not used</a:t>
            </a:r>
          </a:p>
          <a:p>
            <a:pPr lvl="1"/>
            <a:r>
              <a:rPr lang="en-US" sz="2000" dirty="0" smtClean="0"/>
              <a:t>Pins and pads are merged during extraction</a:t>
            </a:r>
          </a:p>
          <a:p>
            <a:pPr lvl="1"/>
            <a:r>
              <a:rPr lang="en-US" sz="2000" dirty="0" smtClean="0"/>
              <a:t>However, documenting them may be informative</a:t>
            </a:r>
            <a:endParaRPr lang="en-US" dirty="0" smtClean="0"/>
          </a:p>
          <a:p>
            <a:r>
              <a:rPr lang="en-US" dirty="0" smtClean="0"/>
              <a:t>[Pin] </a:t>
            </a:r>
            <a:r>
              <a:rPr lang="en-US" dirty="0" err="1" smtClean="0"/>
              <a:t>signal_name</a:t>
            </a:r>
            <a:r>
              <a:rPr lang="en-US" dirty="0" smtClean="0"/>
              <a:t> or [Pin Mapping] define </a:t>
            </a:r>
            <a:r>
              <a:rPr lang="en-US" dirty="0" err="1" smtClean="0"/>
              <a:t>Buffer_rail</a:t>
            </a:r>
            <a:r>
              <a:rPr lang="en-US" dirty="0" smtClean="0"/>
              <a:t> connections to </a:t>
            </a:r>
            <a:r>
              <a:rPr lang="en-US" dirty="0" err="1" smtClean="0"/>
              <a:t>Buffer_I</a:t>
            </a:r>
            <a:r>
              <a:rPr lang="en-US" dirty="0" smtClean="0"/>
              <a:t>/O supply terminals (</a:t>
            </a:r>
            <a:r>
              <a:rPr lang="en-US" dirty="0" err="1" smtClean="0"/>
              <a:t>Pdref</a:t>
            </a:r>
            <a:r>
              <a:rPr lang="en-US" dirty="0" smtClean="0"/>
              <a:t>, </a:t>
            </a:r>
            <a:r>
              <a:rPr lang="en-US" dirty="0" err="1" smtClean="0"/>
              <a:t>Gcref</a:t>
            </a:r>
            <a:r>
              <a:rPr lang="en-US" dirty="0" smtClean="0"/>
              <a:t>, </a:t>
            </a:r>
            <a:r>
              <a:rPr lang="en-US" dirty="0" err="1" smtClean="0"/>
              <a:t>Puref</a:t>
            </a:r>
            <a:r>
              <a:rPr lang="en-US" dirty="0" smtClean="0"/>
              <a:t>, </a:t>
            </a:r>
            <a:r>
              <a:rPr lang="en-US" dirty="0" err="1" smtClean="0"/>
              <a:t>Pcref</a:t>
            </a:r>
            <a:r>
              <a:rPr lang="en-US" dirty="0" smtClean="0"/>
              <a:t>, </a:t>
            </a:r>
            <a:r>
              <a:rPr lang="en-US" dirty="0" err="1" smtClean="0"/>
              <a:t>Extref</a:t>
            </a:r>
            <a:r>
              <a:rPr lang="en-US" dirty="0" smtClean="0"/>
              <a:t>) when using </a:t>
            </a:r>
            <a:r>
              <a:rPr lang="en-US" dirty="0" err="1" smtClean="0"/>
              <a:t>Buffer_rail</a:t>
            </a:r>
            <a:endParaRPr lang="en-US" dirty="0" smtClean="0"/>
          </a:p>
          <a:p>
            <a:r>
              <a:rPr lang="en-US" dirty="0" err="1" smtClean="0"/>
              <a:t>Bus_label_signal_pin</a:t>
            </a:r>
            <a:r>
              <a:rPr lang="en-US" dirty="0" smtClean="0"/>
              <a:t> simplifies [Pin Mapping] and makes </a:t>
            </a:r>
            <a:r>
              <a:rPr lang="en-US" dirty="0" err="1" smtClean="0"/>
              <a:t>signal_name</a:t>
            </a:r>
            <a:r>
              <a:rPr lang="en-US" dirty="0" smtClean="0"/>
              <a:t> and </a:t>
            </a:r>
            <a:r>
              <a:rPr lang="en-US" dirty="0" err="1" smtClean="0"/>
              <a:t>bus_label</a:t>
            </a:r>
            <a:r>
              <a:rPr lang="en-US" dirty="0" smtClean="0"/>
              <a:t> qualifiers redundant and identical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039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GND Pin Only Example -</a:t>
            </a:r>
            <a:br>
              <a:rPr lang="en-US" sz="4000" dirty="0" smtClean="0"/>
            </a:br>
            <a:r>
              <a:rPr lang="en-US" sz="4000" dirty="0" err="1" smtClean="0"/>
              <a:t>Pin_rail</a:t>
            </a:r>
            <a:r>
              <a:rPr lang="en-US" sz="4000" dirty="0" smtClean="0"/>
              <a:t> and </a:t>
            </a:r>
            <a:r>
              <a:rPr lang="en-US" sz="4000" dirty="0" err="1" smtClean="0"/>
              <a:t>Pad_rail</a:t>
            </a:r>
            <a:r>
              <a:rPr lang="en-US" sz="4000" dirty="0" smtClean="0"/>
              <a:t> Terminals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[</a:t>
            </a:r>
            <a:r>
              <a:rPr lang="en-US" sz="2000" dirty="0" smtClean="0"/>
              <a:t>Pin Pad Map] keyword proposal</a:t>
            </a:r>
          </a:p>
          <a:p>
            <a:pPr lvl="1"/>
            <a:r>
              <a:rPr lang="en-US" sz="2000" dirty="0"/>
              <a:t>R</a:t>
            </a:r>
            <a:r>
              <a:rPr lang="en-US" sz="2000" dirty="0" smtClean="0"/>
              <a:t>eplaces [Bus Labels] and [Die Supply Pads]</a:t>
            </a:r>
          </a:p>
          <a:p>
            <a:pPr lvl="1"/>
            <a:r>
              <a:rPr lang="en-US" sz="2000" dirty="0" smtClean="0"/>
              <a:t>Equivalent information, without indirection confusion</a:t>
            </a:r>
          </a:p>
          <a:p>
            <a:pPr lvl="1"/>
            <a:r>
              <a:rPr lang="en-US" sz="2000" dirty="0" smtClean="0"/>
              <a:t>Not needed if </a:t>
            </a:r>
            <a:r>
              <a:rPr lang="en-US" sz="2000" dirty="0" err="1" smtClean="0"/>
              <a:t>pad_name</a:t>
            </a:r>
            <a:r>
              <a:rPr lang="en-US" sz="2000" dirty="0" smtClean="0"/>
              <a:t> not used</a:t>
            </a:r>
          </a:p>
          <a:p>
            <a:r>
              <a:rPr lang="en-US" sz="2000" dirty="0" smtClean="0"/>
              <a:t>[Begin Interconnect Model] used only to define terminals</a:t>
            </a:r>
          </a:p>
          <a:p>
            <a:pPr lvl="1"/>
            <a:r>
              <a:rPr lang="en-US" sz="2000" dirty="0" smtClean="0"/>
              <a:t>IBIS-ISS file or Touchstone file contains the electrical interconnection model information</a:t>
            </a:r>
          </a:p>
          <a:p>
            <a:pPr lvl="1"/>
            <a:r>
              <a:rPr lang="en-US" sz="2000" dirty="0" smtClean="0"/>
              <a:t>While the intended interconnect topology is shown, the actual topology and coupling depends on electrical contents that connect to the terminals</a:t>
            </a:r>
          </a:p>
          <a:p>
            <a:r>
              <a:rPr lang="en-US" sz="2000" dirty="0" smtClean="0"/>
              <a:t>Physical interconnection shown first</a:t>
            </a:r>
          </a:p>
          <a:p>
            <a:r>
              <a:rPr lang="en-US" sz="2000" dirty="0" smtClean="0"/>
              <a:t>Nine interconnection modeling cases</a:t>
            </a:r>
          </a:p>
          <a:p>
            <a:pPr lvl="1"/>
            <a:r>
              <a:rPr lang="en-US" sz="2000" dirty="0" smtClean="0"/>
              <a:t>Fewer terminal cases support simplified modeling extractions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5383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14400"/>
            <a:ext cx="732208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38400" y="457200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[Pin Pad Map] and [Die Supply Pads] Comparison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485786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Trade-offs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[Pin Pad Map]</a:t>
            </a:r>
          </a:p>
          <a:p>
            <a:pPr lvl="1"/>
            <a:r>
              <a:rPr lang="en-US" sz="1800" dirty="0" smtClean="0"/>
              <a:t>One less column</a:t>
            </a:r>
          </a:p>
          <a:p>
            <a:pPr lvl="1"/>
            <a:r>
              <a:rPr lang="en-US" sz="1800" dirty="0" smtClean="0"/>
              <a:t>Less indirections since </a:t>
            </a:r>
            <a:r>
              <a:rPr lang="en-US" sz="1800" dirty="0" err="1" smtClean="0"/>
              <a:t>pin_name</a:t>
            </a:r>
            <a:r>
              <a:rPr lang="en-US" sz="1800" dirty="0" smtClean="0"/>
              <a:t> column gets </a:t>
            </a:r>
            <a:r>
              <a:rPr lang="en-US" sz="1800" dirty="0" err="1" smtClean="0"/>
              <a:t>signal_name</a:t>
            </a:r>
            <a:r>
              <a:rPr lang="en-US" sz="1800" dirty="0" smtClean="0"/>
              <a:t> from [Pin], or </a:t>
            </a:r>
            <a:r>
              <a:rPr lang="en-US" sz="1800" dirty="0" err="1" smtClean="0"/>
              <a:t>bus_label</a:t>
            </a:r>
            <a:r>
              <a:rPr lang="en-US" sz="1800" dirty="0" smtClean="0"/>
              <a:t> from [Pin Mapping] listings</a:t>
            </a:r>
          </a:p>
          <a:p>
            <a:pPr lvl="1"/>
            <a:r>
              <a:rPr lang="en-US" sz="1800" dirty="0" smtClean="0"/>
              <a:t>pin to pad mapping shows physical association (although some may </a:t>
            </a:r>
            <a:r>
              <a:rPr lang="en-US" sz="1800" dirty="0" smtClean="0"/>
              <a:t>be simplified since actual IBIS-ISS or Touchstone file describes interconnection)</a:t>
            </a:r>
            <a:endParaRPr lang="en-US" sz="1800" dirty="0" smtClean="0"/>
          </a:p>
          <a:p>
            <a:pPr lvl="1"/>
            <a:r>
              <a:rPr lang="en-US" sz="1800" dirty="0" smtClean="0"/>
              <a:t>May require a few more lines for many pins to 1 pad cases</a:t>
            </a:r>
          </a:p>
          <a:p>
            <a:r>
              <a:rPr lang="en-US" sz="1800" dirty="0" smtClean="0"/>
              <a:t>[Die Supply Pads]</a:t>
            </a:r>
          </a:p>
          <a:p>
            <a:pPr lvl="1"/>
            <a:r>
              <a:rPr lang="en-US" sz="1800" dirty="0" smtClean="0"/>
              <a:t>Both </a:t>
            </a:r>
            <a:r>
              <a:rPr lang="en-US" sz="1800" dirty="0" err="1" smtClean="0"/>
              <a:t>signal_name</a:t>
            </a:r>
            <a:r>
              <a:rPr lang="en-US" sz="1800" dirty="0" smtClean="0"/>
              <a:t> and </a:t>
            </a:r>
            <a:r>
              <a:rPr lang="en-US" sz="1800" dirty="0" err="1" smtClean="0"/>
              <a:t>bus_label</a:t>
            </a:r>
            <a:r>
              <a:rPr lang="en-US" sz="1800" dirty="0" smtClean="0"/>
              <a:t> columns needed and be checked for consistency with [Pin] and [Pin Mapping] entries</a:t>
            </a:r>
          </a:p>
          <a:p>
            <a:pPr lvl="1"/>
            <a:r>
              <a:rPr lang="en-US" sz="1800" dirty="0" err="1" smtClean="0"/>
              <a:t>Pin_names</a:t>
            </a:r>
            <a:r>
              <a:rPr lang="en-US" sz="1800" dirty="0" smtClean="0"/>
              <a:t> for each </a:t>
            </a:r>
            <a:r>
              <a:rPr lang="en-US" sz="1800" dirty="0" err="1" smtClean="0"/>
              <a:t>pad_name</a:t>
            </a:r>
            <a:r>
              <a:rPr lang="en-US" sz="1800" dirty="0" smtClean="0"/>
              <a:t> must be found indirectly from [Pin Mapping]</a:t>
            </a:r>
          </a:p>
          <a:p>
            <a:pPr lvl="1"/>
            <a:r>
              <a:rPr lang="en-US" sz="1800" dirty="0" smtClean="0"/>
              <a:t>Hard to visualize the physical package association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558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Legal Pin/</a:t>
            </a:r>
            <a:r>
              <a:rPr lang="en-US" sz="4000" dirty="0" err="1" smtClean="0"/>
              <a:t>Pad_rail</a:t>
            </a:r>
            <a:r>
              <a:rPr lang="en-US" sz="4000" dirty="0" smtClean="0"/>
              <a:t> Terminals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0879686"/>
              </p:ext>
            </p:extLst>
          </p:nvPr>
        </p:nvGraphicFramePr>
        <p:xfrm>
          <a:off x="1066801" y="1295405"/>
          <a:ext cx="7086599" cy="38365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4310"/>
                <a:gridCol w="877489"/>
                <a:gridCol w="990600"/>
                <a:gridCol w="990600"/>
                <a:gridCol w="1066800"/>
                <a:gridCol w="1066800"/>
              </a:tblGrid>
              <a:tr h="5255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</a:rPr>
                        <a:t>Terminal_Type</a:t>
                      </a:r>
                      <a:r>
                        <a:rPr lang="en-US" sz="1100" dirty="0" smtClean="0">
                          <a:effectLst/>
                        </a:rPr>
                        <a:t> / Qualifier </a:t>
                      </a:r>
                      <a:r>
                        <a:rPr lang="en-US" sz="1100" dirty="0" smtClean="0"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pin_name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signal_name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</a:rPr>
                        <a:t>bus_label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 smtClean="0">
                          <a:effectLst/>
                          <a:latin typeface="Times New Roman"/>
                          <a:ea typeface="SimSun"/>
                        </a:rPr>
                        <a:t>pad_name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Aggressor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Buffer_I/O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A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Puref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3251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Pdref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Pcref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Gcref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effectLst/>
                        </a:rPr>
                        <a:t>Extref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effectLst/>
                        </a:rPr>
                        <a:t>Buffer_rail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Pad_I/O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Pad_rail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Palatino Linotype" panose="02040502050505030304" pitchFamily="18" charset="0"/>
                          <a:ea typeface="SimSun"/>
                        </a:rPr>
                        <a:t>Z</a:t>
                      </a:r>
                      <a:endParaRPr lang="en-US" sz="1100" dirty="0">
                        <a:effectLst/>
                        <a:latin typeface="Palatino Linotype" panose="02040502050505030304" pitchFamily="18" charset="0"/>
                        <a:ea typeface="SimSun"/>
                      </a:endParaRPr>
                    </a:p>
                  </a:txBody>
                  <a:tcPr marL="68580" marR="6858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Pin_I/O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Pin_rail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28800" y="261366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0857" y="5317672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X: I/O </a:t>
            </a:r>
            <a:r>
              <a:rPr lang="en-US" b="1" dirty="0" err="1" smtClean="0"/>
              <a:t>pin_names</a:t>
            </a:r>
            <a:r>
              <a:rPr lang="en-US" b="1" dirty="0" smtClean="0"/>
              <a:t>, Y,Z: POWER/GND names, Z: from [Pin Pad Map]</a:t>
            </a:r>
          </a:p>
          <a:p>
            <a:r>
              <a:rPr lang="en-US" b="1" dirty="0" smtClean="0"/>
              <a:t>A: Optional Aggressor column to assign one or more aggressor buffers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4775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err="1" smtClean="0"/>
              <a:t>Pad_rail</a:t>
            </a:r>
            <a:r>
              <a:rPr lang="en-US" sz="4000" dirty="0" smtClean="0"/>
              <a:t> to </a:t>
            </a:r>
            <a:r>
              <a:rPr lang="en-US" sz="4000" dirty="0" err="1" smtClean="0"/>
              <a:t>Bus_rail</a:t>
            </a:r>
            <a:r>
              <a:rPr lang="en-US" sz="4000" dirty="0" smtClean="0"/>
              <a:t> Connections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[Pin Pad Map] table used to illustrate </a:t>
            </a:r>
            <a:r>
              <a:rPr lang="en-US" dirty="0" err="1" smtClean="0"/>
              <a:t>Pad_rail</a:t>
            </a:r>
            <a:r>
              <a:rPr lang="en-US" dirty="0" smtClean="0"/>
              <a:t> to </a:t>
            </a:r>
            <a:r>
              <a:rPr lang="en-US" dirty="0" err="1" smtClean="0"/>
              <a:t>Bus_rail</a:t>
            </a:r>
            <a:r>
              <a:rPr lang="en-US" dirty="0" smtClean="0"/>
              <a:t> connections</a:t>
            </a:r>
          </a:p>
          <a:p>
            <a:r>
              <a:rPr lang="en-US" dirty="0" smtClean="0"/>
              <a:t>(Commented Lines are assumed to be the </a:t>
            </a:r>
            <a:r>
              <a:rPr lang="en-US" dirty="0" err="1" smtClean="0"/>
              <a:t>Bus_rail</a:t>
            </a:r>
            <a:r>
              <a:rPr lang="en-US" dirty="0" smtClean="0"/>
              <a:t> connections)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201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561" y="304800"/>
            <a:ext cx="7391400" cy="5713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724400" y="381000"/>
            <a:ext cx="381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Pin and pad association under  [Pin Pad Map] keyword with [Pin] and [Pin Mapping]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43876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39737"/>
            <a:ext cx="735866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Connector 5"/>
          <p:cNvCxnSpPr/>
          <p:nvPr/>
        </p:nvCxnSpPr>
        <p:spPr>
          <a:xfrm flipV="1">
            <a:off x="1003610" y="4318172"/>
            <a:ext cx="914400" cy="571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990600" y="5867400"/>
            <a:ext cx="914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990600" y="4819650"/>
            <a:ext cx="914400" cy="571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981307" y="5438775"/>
            <a:ext cx="914400" cy="5715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81307" y="4375322"/>
            <a:ext cx="936703" cy="1067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968297" y="4876800"/>
            <a:ext cx="936703" cy="1067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970155" y="5332047"/>
            <a:ext cx="936703" cy="10672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286000"/>
            <a:ext cx="3467100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609600" y="4190999"/>
            <a:ext cx="304800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26076" y="4687330"/>
            <a:ext cx="304800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934486" y="5248274"/>
            <a:ext cx="427714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622" y="533400"/>
            <a:ext cx="6973984" cy="3032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4683211" y="762000"/>
            <a:ext cx="373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p</a:t>
            </a:r>
            <a:r>
              <a:rPr lang="en-US" b="1" dirty="0" err="1" smtClean="0"/>
              <a:t>in_name</a:t>
            </a:r>
            <a:r>
              <a:rPr lang="en-US" b="1" dirty="0" smtClean="0"/>
              <a:t> and </a:t>
            </a:r>
            <a:r>
              <a:rPr lang="en-US" b="1" dirty="0" err="1"/>
              <a:t>p</a:t>
            </a:r>
            <a:r>
              <a:rPr lang="en-US" b="1" dirty="0" err="1" smtClean="0"/>
              <a:t>ad_name</a:t>
            </a:r>
            <a:r>
              <a:rPr lang="en-US" b="1" dirty="0" smtClean="0"/>
              <a:t> terminals for modeling </a:t>
            </a:r>
            <a:r>
              <a:rPr lang="en-US" b="1" dirty="0"/>
              <a:t>p</a:t>
            </a:r>
            <a:r>
              <a:rPr lang="en-US" b="1" dirty="0" smtClean="0"/>
              <a:t>hysical </a:t>
            </a:r>
            <a:r>
              <a:rPr lang="en-US" b="1" dirty="0"/>
              <a:t>i</a:t>
            </a:r>
            <a:r>
              <a:rPr lang="en-US" b="1" dirty="0" smtClean="0"/>
              <a:t>nterconnection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12760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39737"/>
            <a:ext cx="735866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Straight Connector 12"/>
          <p:cNvCxnSpPr/>
          <p:nvPr/>
        </p:nvCxnSpPr>
        <p:spPr>
          <a:xfrm>
            <a:off x="986480" y="5584098"/>
            <a:ext cx="990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294" y="1752600"/>
            <a:ext cx="6937289" cy="1843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2" name="Straight Connector 21"/>
          <p:cNvCxnSpPr/>
          <p:nvPr/>
        </p:nvCxnSpPr>
        <p:spPr>
          <a:xfrm>
            <a:off x="986481" y="4637903"/>
            <a:ext cx="994719" cy="102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09599" y="4190999"/>
            <a:ext cx="376881" cy="9144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981200" y="4190999"/>
            <a:ext cx="381000" cy="9144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981200" y="5257800"/>
            <a:ext cx="381000" cy="7155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15777" y="5251044"/>
            <a:ext cx="381000" cy="7155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8247510"/>
              </p:ext>
            </p:extLst>
          </p:nvPr>
        </p:nvGraphicFramePr>
        <p:xfrm>
          <a:off x="4800600" y="2286000"/>
          <a:ext cx="3467100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0" name="Worksheet" r:id="rId5" imgW="3467070" imgH="980985" progId="Excel.Sheet.12">
                  <p:embed/>
                </p:oleObj>
              </mc:Choice>
              <mc:Fallback>
                <p:oleObj name="Worksheet" r:id="rId5" imgW="3467070" imgH="98098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00600" y="2286000"/>
                        <a:ext cx="3467100" cy="981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648200" y="838200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s</a:t>
            </a:r>
            <a:r>
              <a:rPr lang="en-US" b="1" dirty="0" err="1" smtClean="0"/>
              <a:t>ignal_name</a:t>
            </a:r>
            <a:r>
              <a:rPr lang="en-US" b="1" dirty="0" smtClean="0"/>
              <a:t> terminals for simplified  </a:t>
            </a:r>
            <a:r>
              <a:rPr lang="en-US" b="1" dirty="0"/>
              <a:t>i</a:t>
            </a:r>
            <a:r>
              <a:rPr lang="en-US" b="1" dirty="0" smtClean="0"/>
              <a:t>nterconnect </a:t>
            </a:r>
            <a:r>
              <a:rPr lang="en-US" b="1" dirty="0" smtClean="0"/>
              <a:t>model</a:t>
            </a:r>
            <a:endParaRPr lang="en-US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800600" y="17526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036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442" y="3825321"/>
            <a:ext cx="735866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Straight Connector 12"/>
          <p:cNvCxnSpPr/>
          <p:nvPr/>
        </p:nvCxnSpPr>
        <p:spPr>
          <a:xfrm>
            <a:off x="990600" y="5867400"/>
            <a:ext cx="914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930876" y="4343400"/>
            <a:ext cx="97412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23" idx="3"/>
          </p:cNvCxnSpPr>
          <p:nvPr/>
        </p:nvCxnSpPr>
        <p:spPr>
          <a:xfrm flipV="1">
            <a:off x="930876" y="4877830"/>
            <a:ext cx="974124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24" idx="3"/>
          </p:cNvCxnSpPr>
          <p:nvPr/>
        </p:nvCxnSpPr>
        <p:spPr>
          <a:xfrm flipV="1">
            <a:off x="920579" y="5410200"/>
            <a:ext cx="1005015" cy="92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609600" y="4190999"/>
            <a:ext cx="304800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26076" y="4687330"/>
            <a:ext cx="304800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15779" y="5228969"/>
            <a:ext cx="304800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925594" y="4190999"/>
            <a:ext cx="436605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944128" y="4701620"/>
            <a:ext cx="436605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1927653" y="5228968"/>
            <a:ext cx="436605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286000"/>
            <a:ext cx="3467100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501" y="1000272"/>
            <a:ext cx="7098958" cy="2571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712043" y="838200"/>
            <a:ext cx="3543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b</a:t>
            </a:r>
            <a:r>
              <a:rPr lang="en-US" b="1" dirty="0" err="1" smtClean="0"/>
              <a:t>us_label</a:t>
            </a:r>
            <a:r>
              <a:rPr lang="en-US" b="1" dirty="0" smtClean="0"/>
              <a:t> terminals for higher </a:t>
            </a:r>
            <a:r>
              <a:rPr lang="en-US" b="1" dirty="0"/>
              <a:t>r</a:t>
            </a:r>
            <a:r>
              <a:rPr lang="en-US" b="1" dirty="0" smtClean="0"/>
              <a:t>esolution </a:t>
            </a:r>
            <a:r>
              <a:rPr lang="en-US" b="1" dirty="0"/>
              <a:t>s</a:t>
            </a:r>
            <a:r>
              <a:rPr lang="en-US" b="1" dirty="0" smtClean="0"/>
              <a:t>implified </a:t>
            </a:r>
            <a:r>
              <a:rPr lang="en-US" b="1" dirty="0"/>
              <a:t>e</a:t>
            </a:r>
            <a:r>
              <a:rPr lang="en-US" b="1" dirty="0" smtClean="0"/>
              <a:t>lectrical model</a:t>
            </a:r>
          </a:p>
        </p:txBody>
      </p:sp>
    </p:spTree>
    <p:extLst>
      <p:ext uri="{BB962C8B-B14F-4D97-AF65-F5344CB8AC3E}">
        <p14:creationId xmlns:p14="http://schemas.microsoft.com/office/powerpoint/2010/main" val="3383241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286000"/>
            <a:ext cx="3467100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13" y="1351756"/>
            <a:ext cx="7101902" cy="2229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609599" y="4190999"/>
            <a:ext cx="376881" cy="9144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15777" y="5251044"/>
            <a:ext cx="381000" cy="7155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925594" y="4190999"/>
            <a:ext cx="436605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944128" y="4701620"/>
            <a:ext cx="436605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1927653" y="5228968"/>
            <a:ext cx="436605" cy="38100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839737"/>
            <a:ext cx="735866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9" name="Straight Connector 28"/>
          <p:cNvCxnSpPr/>
          <p:nvPr/>
        </p:nvCxnSpPr>
        <p:spPr>
          <a:xfrm flipV="1">
            <a:off x="986480" y="4381500"/>
            <a:ext cx="957648" cy="26669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996777" y="4648199"/>
            <a:ext cx="908223" cy="22963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986480" y="5362318"/>
            <a:ext cx="941173" cy="2464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021491" y="5609969"/>
            <a:ext cx="883509" cy="2574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724400" y="838200"/>
            <a:ext cx="3619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Terminals for modeling </a:t>
            </a:r>
            <a:r>
              <a:rPr lang="en-US" b="1" dirty="0" err="1" smtClean="0"/>
              <a:t>Pin_rail</a:t>
            </a:r>
            <a:r>
              <a:rPr lang="en-US" b="1" dirty="0" smtClean="0"/>
              <a:t> </a:t>
            </a:r>
            <a:r>
              <a:rPr lang="en-US" b="1" dirty="0" err="1" smtClean="0"/>
              <a:t>signal_name</a:t>
            </a:r>
            <a:r>
              <a:rPr lang="en-US" b="1" dirty="0" smtClean="0"/>
              <a:t> and </a:t>
            </a:r>
            <a:r>
              <a:rPr lang="en-US" b="1" dirty="0" err="1" smtClean="0"/>
              <a:t>Pad_rail</a:t>
            </a:r>
            <a:r>
              <a:rPr lang="en-US" b="1" dirty="0" smtClean="0"/>
              <a:t> </a:t>
            </a:r>
            <a:r>
              <a:rPr lang="en-US" b="1" dirty="0" err="1" smtClean="0"/>
              <a:t>bus_label</a:t>
            </a:r>
            <a:r>
              <a:rPr lang="en-US" b="1" dirty="0" smtClean="0"/>
              <a:t> </a:t>
            </a:r>
            <a:r>
              <a:rPr lang="en-US" b="1" dirty="0"/>
              <a:t>i</a:t>
            </a:r>
            <a:r>
              <a:rPr lang="en-US" b="1" dirty="0" smtClean="0"/>
              <a:t>nterconnection  </a:t>
            </a:r>
          </a:p>
        </p:txBody>
      </p:sp>
    </p:spTree>
    <p:extLst>
      <p:ext uri="{BB962C8B-B14F-4D97-AF65-F5344CB8AC3E}">
        <p14:creationId xmlns:p14="http://schemas.microsoft.com/office/powerpoint/2010/main" val="26630904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12453</TotalTime>
  <Words>762</Words>
  <Application>Microsoft Office PowerPoint</Application>
  <PresentationFormat>On-screen Show (4:3)</PresentationFormat>
  <Paragraphs>227</Paragraphs>
  <Slides>21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Executive</vt:lpstr>
      <vt:lpstr>Worksheet</vt:lpstr>
      <vt:lpstr>[Pin Pad Map] Proposal (Version 2)  Bob Ross, Teraspeed Labs bob@teraspeedlabs.com  </vt:lpstr>
      <vt:lpstr>GND Pin Only Example - Pin_rail and Pad_rail Terminals</vt:lpstr>
      <vt:lpstr>Legal Pin/Pad_rail Terminals</vt:lpstr>
      <vt:lpstr>Pad_rail to Bus_rail Connections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Pad_rail to Buffer_rail Terminals</vt:lpstr>
      <vt:lpstr>Legal Buffer/Pad_rail Terminals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Comments</vt:lpstr>
      <vt:lpstr>PowerPoint Presentation</vt:lpstr>
      <vt:lpstr>Trade-offs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Dagostino</dc:creator>
  <cp:lastModifiedBy>bob</cp:lastModifiedBy>
  <cp:revision>655</cp:revision>
  <cp:lastPrinted>2014-09-15T17:44:41Z</cp:lastPrinted>
  <dcterms:created xsi:type="dcterms:W3CDTF">2014-08-14T21:20:06Z</dcterms:created>
  <dcterms:modified xsi:type="dcterms:W3CDTF">2015-12-16T04:53:57Z</dcterms:modified>
</cp:coreProperties>
</file>