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380" r:id="rId3"/>
    <p:sldId id="378" r:id="rId4"/>
    <p:sldId id="360" r:id="rId5"/>
    <p:sldId id="352" r:id="rId6"/>
    <p:sldId id="359" r:id="rId7"/>
    <p:sldId id="379" r:id="rId8"/>
    <p:sldId id="371" r:id="rId9"/>
    <p:sldId id="361" r:id="rId10"/>
    <p:sldId id="362" r:id="rId11"/>
    <p:sldId id="354" r:id="rId12"/>
    <p:sldId id="375" r:id="rId13"/>
    <p:sldId id="372" r:id="rId14"/>
    <p:sldId id="364" r:id="rId15"/>
    <p:sldId id="363" r:id="rId16"/>
    <p:sldId id="366" r:id="rId17"/>
    <p:sldId id="376" r:id="rId18"/>
    <p:sldId id="367" r:id="rId19"/>
    <p:sldId id="374" r:id="rId20"/>
    <p:sldId id="355" r:id="rId21"/>
    <p:sldId id="377" r:id="rId22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8" autoAdjust="0"/>
    <p:restoredTop sz="94585" autoAdjust="0"/>
  </p:normalViewPr>
  <p:slideViewPr>
    <p:cSldViewPr>
      <p:cViewPr varScale="1">
        <p:scale>
          <a:sx n="79" d="100"/>
          <a:sy n="79" d="100"/>
        </p:scale>
        <p:origin x="-6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355E3-9C1C-45ED-A930-D7A0EEAED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6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800" dirty="0" smtClean="0"/>
              <a:t>Updated Interconnect Proposal</a:t>
            </a:r>
            <a:br>
              <a:rPr lang="en-US" sz="48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Bob Ross, </a:t>
            </a:r>
            <a:r>
              <a:rPr lang="en-US" sz="3200" dirty="0" err="1" smtClean="0"/>
              <a:t>Teraspeed</a:t>
            </a:r>
            <a:r>
              <a:rPr lang="en-US" sz="3200" dirty="0" smtClean="0"/>
              <a:t> Labs</a:t>
            </a:r>
            <a:br>
              <a:rPr lang="en-US" sz="3200" dirty="0" smtClean="0"/>
            </a:br>
            <a:r>
              <a:rPr lang="en-US" sz="3200" dirty="0" smtClean="0"/>
              <a:t>bob@teraspeedlabs.com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EPEPS 2015 IBIS Summit</a:t>
            </a:r>
            <a:br>
              <a:rPr lang="en-US" sz="2800" dirty="0" smtClean="0"/>
            </a:br>
            <a:r>
              <a:rPr lang="en-US" sz="2800" dirty="0" smtClean="0"/>
              <a:t>San Jose, CA, October 28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2015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66800" y="4953000"/>
            <a:ext cx="7315200" cy="12192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Draft Presented September 9, 2015 at the Interconnect Working Group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47975" cy="365125"/>
          </a:xfrm>
        </p:spPr>
        <p:txBody>
          <a:bodyPr/>
          <a:lstStyle/>
          <a:p>
            <a:r>
              <a:rPr lang="en-US" dirty="0" smtClean="0"/>
              <a:t>Copyright 2015 </a:t>
            </a:r>
            <a:r>
              <a:rPr lang="en-US" dirty="0" err="1" smtClean="0"/>
              <a:t>Teraspeed</a:t>
            </a:r>
            <a:r>
              <a:rPr lang="en-US" dirty="0" smtClean="0"/>
              <a:t>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4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Pin-to-Buffer Interconnect Example using </a:t>
            </a:r>
            <a:r>
              <a:rPr lang="en-US" sz="4000" dirty="0" err="1" smtClean="0"/>
              <a:t>pin_names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[Pin Mapping] not needed, all connections are pin-to-buffer</a:t>
            </a:r>
          </a:p>
          <a:p>
            <a:endParaRPr lang="en-US" sz="2000" b="1" dirty="0"/>
          </a:p>
          <a:p>
            <a:r>
              <a:rPr lang="en-US" sz="2000" b="1" dirty="0" smtClean="0"/>
              <a:t>(Similar to [Package] model direct connection to I/O buffer)</a:t>
            </a:r>
            <a:endParaRPr lang="en-US" sz="2000" b="1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66552"/>
            <a:ext cx="7976535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3143250" y="1905000"/>
            <a:ext cx="361950" cy="2514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43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Pin-to-Buffer Interconnect Example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23" idx="1"/>
          </p:cNvCxnSpPr>
          <p:nvPr/>
        </p:nvCxnSpPr>
        <p:spPr>
          <a:xfrm flipV="1">
            <a:off x="4119716" y="2286000"/>
            <a:ext cx="3331120" cy="9203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119716" y="4746566"/>
            <a:ext cx="3318928" cy="89528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3069185" y="2596897"/>
            <a:ext cx="4410605" cy="7010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3100212" y="2895600"/>
            <a:ext cx="4379578" cy="130204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099047" y="3831634"/>
            <a:ext cx="4354837" cy="30145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3100212" y="4419600"/>
            <a:ext cx="4375155" cy="8734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707403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Pin-to-Pad-to-Buffer Example</a:t>
            </a:r>
            <a:br>
              <a:rPr lang="en-US" sz="4000" dirty="0" smtClean="0"/>
            </a:br>
            <a:r>
              <a:rPr lang="en-US" sz="4000" dirty="0" smtClean="0"/>
              <a:t>using </a:t>
            </a:r>
            <a:r>
              <a:rPr lang="en-US" sz="4000" dirty="0" err="1" smtClean="0"/>
              <a:t>pin_names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[Pin Mapping] not needed, all connections are pin-to-buffer</a:t>
            </a:r>
          </a:p>
          <a:p>
            <a:endParaRPr lang="en-US" sz="2000" b="1" dirty="0"/>
          </a:p>
          <a:p>
            <a:r>
              <a:rPr lang="en-US" sz="2000" b="1" dirty="0" smtClean="0"/>
              <a:t>(Similar to [Package] model direct connection to I/O buffer)</a:t>
            </a:r>
            <a:endParaRPr lang="en-US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914400" y="1905000"/>
            <a:ext cx="4908395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14399" y="3352800"/>
            <a:ext cx="4908395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599"/>
            <a:ext cx="7543800" cy="3023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9800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Pin-to-Pad-to-Buffer</a:t>
            </a:r>
            <a:br>
              <a:rPr lang="en-US" sz="4000" dirty="0" smtClean="0"/>
            </a:br>
            <a:r>
              <a:rPr lang="en-US" sz="4000" dirty="0" smtClean="0"/>
              <a:t>Interconnect Example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4119716" y="2250541"/>
            <a:ext cx="728128" cy="95578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114800" y="4724400"/>
            <a:ext cx="688799" cy="88849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" idx="3"/>
            <a:endCxn id="23" idx="1"/>
          </p:cNvCxnSpPr>
          <p:nvPr/>
        </p:nvCxnSpPr>
        <p:spPr>
          <a:xfrm>
            <a:off x="5225796" y="2279904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7" idx="3"/>
          </p:cNvCxnSpPr>
          <p:nvPr/>
        </p:nvCxnSpPr>
        <p:spPr>
          <a:xfrm>
            <a:off x="5213604" y="5612892"/>
            <a:ext cx="2218601" cy="17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3069185" y="2596897"/>
            <a:ext cx="4410605" cy="7010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3100212" y="2895600"/>
            <a:ext cx="4379578" cy="130204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099047" y="3831634"/>
            <a:ext cx="4354837" cy="30145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3100212" y="4419600"/>
            <a:ext cx="4375155" cy="8734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626625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Power Rail Interconnect Example using </a:t>
            </a:r>
            <a:r>
              <a:rPr lang="en-US" sz="4000" dirty="0" err="1" smtClean="0"/>
              <a:t>signal_name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[Pin Mapping] optional if </a:t>
            </a:r>
            <a:r>
              <a:rPr lang="en-US" sz="2000" b="1" dirty="0" err="1" smtClean="0"/>
              <a:t>bus_labels</a:t>
            </a:r>
            <a:r>
              <a:rPr lang="en-US" sz="2000" b="1" dirty="0" smtClean="0"/>
              <a:t> are </a:t>
            </a:r>
            <a:r>
              <a:rPr lang="en-US" sz="2000" b="1" dirty="0" err="1" smtClean="0"/>
              <a:t>signal_names</a:t>
            </a:r>
            <a:endParaRPr lang="en-US" sz="2000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81200"/>
            <a:ext cx="7571704" cy="2319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685800" y="2895600"/>
            <a:ext cx="52578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75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Pin-to-Buffer Interconnect Example using </a:t>
            </a:r>
            <a:r>
              <a:rPr lang="en-US" sz="4000" dirty="0" err="1" smtClean="0"/>
              <a:t>signal_name</a:t>
            </a:r>
            <a:r>
              <a:rPr lang="en-US" sz="4000" dirty="0" smtClean="0"/>
              <a:t> for Rails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23" idx="1"/>
          </p:cNvCxnSpPr>
          <p:nvPr/>
        </p:nvCxnSpPr>
        <p:spPr>
          <a:xfrm flipV="1">
            <a:off x="4119716" y="2286000"/>
            <a:ext cx="3331120" cy="9203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119716" y="4746566"/>
            <a:ext cx="3318928" cy="89528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>
            <a:endCxn id="20" idx="0"/>
          </p:cNvCxnSpPr>
          <p:nvPr/>
        </p:nvCxnSpPr>
        <p:spPr>
          <a:xfrm>
            <a:off x="3069185" y="2667001"/>
            <a:ext cx="4581295" cy="45719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endCxn id="20" idx="0"/>
          </p:cNvCxnSpPr>
          <p:nvPr/>
        </p:nvCxnSpPr>
        <p:spPr>
          <a:xfrm flipV="1">
            <a:off x="3100212" y="3124200"/>
            <a:ext cx="4550268" cy="107344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endCxn id="39" idx="0"/>
          </p:cNvCxnSpPr>
          <p:nvPr/>
        </p:nvCxnSpPr>
        <p:spPr>
          <a:xfrm>
            <a:off x="3099047" y="3831634"/>
            <a:ext cx="4536955" cy="79556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endCxn id="39" idx="0"/>
          </p:cNvCxnSpPr>
          <p:nvPr/>
        </p:nvCxnSpPr>
        <p:spPr>
          <a:xfrm flipV="1">
            <a:off x="3074770" y="4627195"/>
            <a:ext cx="4561232" cy="67632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cxnSp>
        <p:nvCxnSpPr>
          <p:cNvPr id="12" name="Straight Connector 11"/>
          <p:cNvCxnSpPr>
            <a:stCxn id="22" idx="0"/>
            <a:endCxn id="18" idx="2"/>
          </p:cNvCxnSpPr>
          <p:nvPr/>
        </p:nvCxnSpPr>
        <p:spPr>
          <a:xfrm flipH="1">
            <a:off x="7644384" y="2514600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7641830" y="4045154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319526" y="3501894"/>
            <a:ext cx="1362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385529" y="4928092"/>
            <a:ext cx="8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</a:t>
            </a:r>
            <a:endParaRPr lang="en-US" b="1" dirty="0"/>
          </a:p>
        </p:txBody>
      </p:sp>
      <p:cxnSp>
        <p:nvCxnSpPr>
          <p:cNvPr id="41" name="Straight Arrow Connector 40"/>
          <p:cNvCxnSpPr>
            <a:endCxn id="20" idx="2"/>
          </p:cNvCxnSpPr>
          <p:nvPr/>
        </p:nvCxnSpPr>
        <p:spPr>
          <a:xfrm flipV="1">
            <a:off x="7000841" y="3276600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6998842" y="4756447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6385528" y="3501894"/>
            <a:ext cx="615313" cy="17911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42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Example with </a:t>
            </a:r>
            <a:r>
              <a:rPr lang="en-US" sz="4000" dirty="0" err="1" smtClean="0"/>
              <a:t>bus_label</a:t>
            </a:r>
            <a:r>
              <a:rPr lang="en-US" sz="4000" dirty="0" smtClean="0"/>
              <a:t> Groups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98" y="1259982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524000"/>
            <a:ext cx="2286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pin_names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s</a:t>
            </a:r>
            <a:r>
              <a:rPr lang="en-US" b="1" dirty="0" err="1" smtClean="0"/>
              <a:t>ignal_names</a:t>
            </a:r>
            <a:r>
              <a:rPr lang="en-US" b="1" dirty="0" smtClean="0"/>
              <a:t> for POWER/GND pins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 smtClean="0"/>
              <a:t>bus_labels</a:t>
            </a:r>
            <a:r>
              <a:rPr lang="en-US" b="1" dirty="0" smtClean="0"/>
              <a:t> for implicitly shorted pins or on-die shorted connections for POWER/GND pins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1371600"/>
            <a:ext cx="457200" cy="2224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0" y="2133600"/>
            <a:ext cx="381000" cy="146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05000" y="16764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25908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99" y="3786156"/>
            <a:ext cx="6332921" cy="2538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814293" y="5403370"/>
            <a:ext cx="457200" cy="754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884313" y="4674377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15000" y="4857081"/>
            <a:ext cx="32035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POWER </a:t>
            </a:r>
            <a:r>
              <a:rPr lang="en-US" b="1" dirty="0" err="1" smtClean="0"/>
              <a:t>bus_labels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GND </a:t>
            </a:r>
            <a:r>
              <a:rPr lang="en-US" b="1" dirty="0" err="1" smtClean="0"/>
              <a:t>bus_labels</a:t>
            </a:r>
            <a:r>
              <a:rPr lang="en-US" b="1" dirty="0" smtClean="0"/>
              <a:t> </a:t>
            </a:r>
            <a:endParaRPr lang="en-US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430253" y="5055377"/>
            <a:ext cx="304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419600" y="5867400"/>
            <a:ext cx="12954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327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Power Rail Interconnect Example using </a:t>
            </a:r>
            <a:r>
              <a:rPr lang="en-US" sz="4000" dirty="0" err="1" smtClean="0"/>
              <a:t>signal_names</a:t>
            </a:r>
            <a:r>
              <a:rPr lang="en-US" sz="4000" dirty="0" smtClean="0"/>
              <a:t> and </a:t>
            </a:r>
            <a:r>
              <a:rPr lang="en-US" sz="4000" dirty="0" err="1" smtClean="0"/>
              <a:t>bus_labels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7621" y="3242794"/>
            <a:ext cx="6324600" cy="4550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9600" y="2895600"/>
            <a:ext cx="6324600" cy="347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1905000"/>
            <a:ext cx="8407699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9539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Pin-to-Buffer Interconnect Example with </a:t>
            </a:r>
            <a:r>
              <a:rPr lang="en-US" sz="4000" dirty="0" err="1" smtClean="0"/>
              <a:t>signal_names</a:t>
            </a:r>
            <a:r>
              <a:rPr lang="en-US" sz="4000" dirty="0" smtClean="0"/>
              <a:t> and </a:t>
            </a:r>
            <a:r>
              <a:rPr lang="en-US" sz="4000" dirty="0" err="1" smtClean="0"/>
              <a:t>bus_labels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23" idx="1"/>
          </p:cNvCxnSpPr>
          <p:nvPr/>
        </p:nvCxnSpPr>
        <p:spPr>
          <a:xfrm flipV="1">
            <a:off x="4119716" y="2286000"/>
            <a:ext cx="3331120" cy="9203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119716" y="4746566"/>
            <a:ext cx="3318928" cy="89528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>
            <a:stCxn id="28" idx="0"/>
            <a:endCxn id="20" idx="0"/>
          </p:cNvCxnSpPr>
          <p:nvPr/>
        </p:nvCxnSpPr>
        <p:spPr>
          <a:xfrm>
            <a:off x="5038344" y="2819400"/>
            <a:ext cx="2612136" cy="304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33" idx="0"/>
            <a:endCxn id="39" idx="0"/>
          </p:cNvCxnSpPr>
          <p:nvPr/>
        </p:nvCxnSpPr>
        <p:spPr>
          <a:xfrm>
            <a:off x="5038344" y="4343400"/>
            <a:ext cx="2597658" cy="28379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90364" y="4759718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360" y="5288016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60030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cxnSp>
        <p:nvCxnSpPr>
          <p:cNvPr id="12" name="Straight Connector 11"/>
          <p:cNvCxnSpPr>
            <a:stCxn id="22" idx="0"/>
            <a:endCxn id="18" idx="2"/>
          </p:cNvCxnSpPr>
          <p:nvPr/>
        </p:nvCxnSpPr>
        <p:spPr>
          <a:xfrm flipH="1">
            <a:off x="7644384" y="2514600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7641830" y="4045154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297509" y="3396734"/>
            <a:ext cx="1362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385529" y="4928092"/>
            <a:ext cx="8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</a:t>
            </a:r>
            <a:endParaRPr lang="en-US" b="1" dirty="0"/>
          </a:p>
        </p:txBody>
      </p:sp>
      <p:cxnSp>
        <p:nvCxnSpPr>
          <p:cNvPr id="41" name="Straight Arrow Connector 40"/>
          <p:cNvCxnSpPr>
            <a:endCxn id="20" idx="2"/>
          </p:cNvCxnSpPr>
          <p:nvPr/>
        </p:nvCxnSpPr>
        <p:spPr>
          <a:xfrm flipV="1">
            <a:off x="7000841" y="3276600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6998842" y="4756447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endCxn id="28" idx="2"/>
          </p:cNvCxnSpPr>
          <p:nvPr/>
        </p:nvCxnSpPr>
        <p:spPr>
          <a:xfrm flipH="1">
            <a:off x="5038344" y="2486197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5044998" y="3124200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5051094" y="4045154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5032248" y="4633594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endCxn id="32" idx="2"/>
          </p:cNvCxnSpPr>
          <p:nvPr/>
        </p:nvCxnSpPr>
        <p:spPr>
          <a:xfrm flipV="1">
            <a:off x="3100212" y="4203192"/>
            <a:ext cx="1935084" cy="95249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94" idx="1"/>
            <a:endCxn id="32" idx="2"/>
          </p:cNvCxnSpPr>
          <p:nvPr/>
        </p:nvCxnSpPr>
        <p:spPr>
          <a:xfrm>
            <a:off x="3016800" y="3750677"/>
            <a:ext cx="2018496" cy="45251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9" idx="2"/>
          </p:cNvCxnSpPr>
          <p:nvPr/>
        </p:nvCxnSpPr>
        <p:spPr>
          <a:xfrm>
            <a:off x="3039442" y="2667000"/>
            <a:ext cx="199890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3100212" y="2808713"/>
            <a:ext cx="1956978" cy="147924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615301" y="1667470"/>
            <a:ext cx="923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VDD1 VDD2 VDD3</a:t>
            </a:r>
            <a:endParaRPr lang="en-US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5653036" y="5529072"/>
            <a:ext cx="848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VSS1 VSS2 VSS3</a:t>
            </a:r>
            <a:endParaRPr lang="en-US" b="1" dirty="0"/>
          </a:p>
        </p:txBody>
      </p:sp>
      <p:cxnSp>
        <p:nvCxnSpPr>
          <p:cNvPr id="111" name="Straight Arrow Connector 110"/>
          <p:cNvCxnSpPr>
            <a:endCxn id="9" idx="3"/>
          </p:cNvCxnSpPr>
          <p:nvPr/>
        </p:nvCxnSpPr>
        <p:spPr>
          <a:xfrm flipH="1">
            <a:off x="5228844" y="1924110"/>
            <a:ext cx="424192" cy="6666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30" idx="0"/>
          </p:cNvCxnSpPr>
          <p:nvPr/>
        </p:nvCxnSpPr>
        <p:spPr>
          <a:xfrm flipH="1">
            <a:off x="5038344" y="2209800"/>
            <a:ext cx="624482" cy="1219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44" idx="3"/>
          </p:cNvCxnSpPr>
          <p:nvPr/>
        </p:nvCxnSpPr>
        <p:spPr>
          <a:xfrm flipH="1">
            <a:off x="5219700" y="2486197"/>
            <a:ext cx="443126" cy="132380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endCxn id="11" idx="3"/>
          </p:cNvCxnSpPr>
          <p:nvPr/>
        </p:nvCxnSpPr>
        <p:spPr>
          <a:xfrm flipH="1" flipV="1">
            <a:off x="5225796" y="5303520"/>
            <a:ext cx="389506" cy="96397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9" idx="1"/>
            <a:endCxn id="34" idx="2"/>
          </p:cNvCxnSpPr>
          <p:nvPr/>
        </p:nvCxnSpPr>
        <p:spPr>
          <a:xfrm flipH="1" flipV="1">
            <a:off x="5035296" y="4800600"/>
            <a:ext cx="617740" cy="11901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endCxn id="33" idx="0"/>
          </p:cNvCxnSpPr>
          <p:nvPr/>
        </p:nvCxnSpPr>
        <p:spPr>
          <a:xfrm flipH="1" flipV="1">
            <a:off x="5038344" y="4343400"/>
            <a:ext cx="651842" cy="135331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5697528" y="1570936"/>
            <a:ext cx="688001" cy="49822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6385528" y="3396734"/>
            <a:ext cx="615313" cy="18963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246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Default “shorted” Connection</a:t>
            </a: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from </a:t>
            </a:r>
            <a:r>
              <a:rPr lang="en-US" sz="4000" dirty="0" smtClean="0"/>
              <a:t>[Pin Mapping]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23" idx="1"/>
          </p:cNvCxnSpPr>
          <p:nvPr/>
        </p:nvCxnSpPr>
        <p:spPr>
          <a:xfrm flipV="1">
            <a:off x="4119716" y="2286000"/>
            <a:ext cx="3331120" cy="9203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119716" y="4746566"/>
            <a:ext cx="3318928" cy="89528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>
            <a:stCxn id="28" idx="0"/>
            <a:endCxn id="20" idx="0"/>
          </p:cNvCxnSpPr>
          <p:nvPr/>
        </p:nvCxnSpPr>
        <p:spPr>
          <a:xfrm>
            <a:off x="5038344" y="2819400"/>
            <a:ext cx="2612136" cy="304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33" idx="0"/>
            <a:endCxn id="39" idx="0"/>
          </p:cNvCxnSpPr>
          <p:nvPr/>
        </p:nvCxnSpPr>
        <p:spPr>
          <a:xfrm>
            <a:off x="5038344" y="4343400"/>
            <a:ext cx="2597658" cy="28379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90364" y="4759718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360" y="5288016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60030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cxnSp>
        <p:nvCxnSpPr>
          <p:cNvPr id="12" name="Straight Connector 11"/>
          <p:cNvCxnSpPr>
            <a:stCxn id="22" idx="0"/>
            <a:endCxn id="18" idx="2"/>
          </p:cNvCxnSpPr>
          <p:nvPr/>
        </p:nvCxnSpPr>
        <p:spPr>
          <a:xfrm flipH="1">
            <a:off x="7644384" y="2514600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7641830" y="4045154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297509" y="3396734"/>
            <a:ext cx="1362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385529" y="4928092"/>
            <a:ext cx="8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</a:t>
            </a:r>
            <a:endParaRPr lang="en-US" b="1" dirty="0"/>
          </a:p>
        </p:txBody>
      </p:sp>
      <p:cxnSp>
        <p:nvCxnSpPr>
          <p:cNvPr id="41" name="Straight Arrow Connector 40"/>
          <p:cNvCxnSpPr>
            <a:endCxn id="20" idx="2"/>
          </p:cNvCxnSpPr>
          <p:nvPr/>
        </p:nvCxnSpPr>
        <p:spPr>
          <a:xfrm flipV="1">
            <a:off x="7000841" y="3276600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6998842" y="4756447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endCxn id="28" idx="2"/>
          </p:cNvCxnSpPr>
          <p:nvPr/>
        </p:nvCxnSpPr>
        <p:spPr>
          <a:xfrm flipH="1">
            <a:off x="5038344" y="2486197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5044998" y="3124200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5051094" y="4045154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5032248" y="4633594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endCxn id="32" idx="2"/>
          </p:cNvCxnSpPr>
          <p:nvPr/>
        </p:nvCxnSpPr>
        <p:spPr>
          <a:xfrm flipV="1">
            <a:off x="3100212" y="4203192"/>
            <a:ext cx="1935084" cy="9524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94" idx="1"/>
            <a:endCxn id="32" idx="2"/>
          </p:cNvCxnSpPr>
          <p:nvPr/>
        </p:nvCxnSpPr>
        <p:spPr>
          <a:xfrm>
            <a:off x="3016800" y="3750677"/>
            <a:ext cx="2018496" cy="4525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9" idx="2"/>
          </p:cNvCxnSpPr>
          <p:nvPr/>
        </p:nvCxnSpPr>
        <p:spPr>
          <a:xfrm>
            <a:off x="3039442" y="2667000"/>
            <a:ext cx="19989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3100212" y="2808713"/>
            <a:ext cx="1956978" cy="14792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615301" y="1667470"/>
            <a:ext cx="923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VDD1 VDD2 VDD3</a:t>
            </a:r>
            <a:endParaRPr lang="en-US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5653036" y="5529072"/>
            <a:ext cx="848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VSS1 VSS2 VSS3</a:t>
            </a:r>
            <a:endParaRPr lang="en-US" b="1" dirty="0"/>
          </a:p>
        </p:txBody>
      </p:sp>
      <p:cxnSp>
        <p:nvCxnSpPr>
          <p:cNvPr id="111" name="Straight Arrow Connector 110"/>
          <p:cNvCxnSpPr>
            <a:endCxn id="9" idx="3"/>
          </p:cNvCxnSpPr>
          <p:nvPr/>
        </p:nvCxnSpPr>
        <p:spPr>
          <a:xfrm flipH="1">
            <a:off x="5228844" y="1924110"/>
            <a:ext cx="424192" cy="6666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30" idx="0"/>
          </p:cNvCxnSpPr>
          <p:nvPr/>
        </p:nvCxnSpPr>
        <p:spPr>
          <a:xfrm flipH="1">
            <a:off x="5038344" y="2209800"/>
            <a:ext cx="624482" cy="1219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44" idx="3"/>
          </p:cNvCxnSpPr>
          <p:nvPr/>
        </p:nvCxnSpPr>
        <p:spPr>
          <a:xfrm flipH="1">
            <a:off x="5219700" y="2486197"/>
            <a:ext cx="443126" cy="132380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endCxn id="11" idx="3"/>
          </p:cNvCxnSpPr>
          <p:nvPr/>
        </p:nvCxnSpPr>
        <p:spPr>
          <a:xfrm flipH="1" flipV="1">
            <a:off x="5225796" y="5303520"/>
            <a:ext cx="389506" cy="96397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9" idx="1"/>
            <a:endCxn id="34" idx="2"/>
          </p:cNvCxnSpPr>
          <p:nvPr/>
        </p:nvCxnSpPr>
        <p:spPr>
          <a:xfrm flipH="1" flipV="1">
            <a:off x="5035296" y="4800600"/>
            <a:ext cx="617740" cy="11901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endCxn id="33" idx="0"/>
          </p:cNvCxnSpPr>
          <p:nvPr/>
        </p:nvCxnSpPr>
        <p:spPr>
          <a:xfrm flipH="1" flipV="1">
            <a:off x="5038344" y="4343400"/>
            <a:ext cx="651842" cy="135331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5697528" y="1570936"/>
            <a:ext cx="688001" cy="49822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6385528" y="3396734"/>
            <a:ext cx="615313" cy="18963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059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Background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Simplified from earlier presentations from Randy Wolff, Walter Katz, and Interconnect Task Group chair Michael Mirmak:</a:t>
            </a:r>
          </a:p>
          <a:p>
            <a:pPr lvl="1"/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smtClean="0"/>
              <a:t>www.eda.org/ibis/summits/may15/wolff2.pdf</a:t>
            </a:r>
          </a:p>
          <a:p>
            <a:pPr lvl="1"/>
            <a:r>
              <a:rPr lang="en-US" dirty="0"/>
              <a:t>http://</a:t>
            </a:r>
            <a:r>
              <a:rPr lang="en-US" dirty="0" smtClean="0"/>
              <a:t>www.eda.org/ibis/summits/jan15/katz.pdf</a:t>
            </a:r>
          </a:p>
          <a:p>
            <a:pPr lvl="1"/>
            <a:r>
              <a:rPr lang="en-US" dirty="0"/>
              <a:t>http://</a:t>
            </a:r>
            <a:r>
              <a:rPr lang="en-US" dirty="0" smtClean="0"/>
              <a:t>www.eda.org/ibis/summits/jun14/katz1.pdf</a:t>
            </a:r>
          </a:p>
          <a:p>
            <a:pPr lvl="1"/>
            <a:r>
              <a:rPr lang="en-US" dirty="0"/>
              <a:t>http://</a:t>
            </a:r>
            <a:r>
              <a:rPr lang="en-US" dirty="0" smtClean="0"/>
              <a:t>www.eda.org/ibis/summits/may14/wolff.pdf</a:t>
            </a:r>
          </a:p>
          <a:p>
            <a:pPr lvl="1"/>
            <a:r>
              <a:rPr lang="en-US" dirty="0"/>
              <a:t>http://</a:t>
            </a:r>
            <a:r>
              <a:rPr lang="en-US" dirty="0" smtClean="0"/>
              <a:t>www.eda.org/ibis/summits/jan14/katz.pdf</a:t>
            </a:r>
          </a:p>
          <a:p>
            <a:pPr lvl="1"/>
            <a:r>
              <a:rPr lang="en-US" dirty="0"/>
              <a:t>http://</a:t>
            </a:r>
            <a:r>
              <a:rPr lang="en-US" dirty="0" smtClean="0"/>
              <a:t>www.eda.org/ibis/summits/may13/wolff.pdf</a:t>
            </a:r>
          </a:p>
          <a:p>
            <a:pPr lvl="1"/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smtClean="0"/>
              <a:t>www.eda.org/ibis/summits/jan13/mirmak2.pdf</a:t>
            </a:r>
          </a:p>
          <a:p>
            <a:pPr lvl="1"/>
            <a:r>
              <a:rPr lang="en-US" dirty="0"/>
              <a:t>http://www.eda.org/ibis/summits/jan13/katz.pdf</a:t>
            </a:r>
            <a:endParaRPr lang="en-US" dirty="0" smtClean="0"/>
          </a:p>
          <a:p>
            <a:r>
              <a:rPr lang="en-US" dirty="0" smtClean="0"/>
              <a:t>Terminology simplification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Model_name</a:t>
            </a:r>
            <a:r>
              <a:rPr lang="en-US" dirty="0" smtClean="0"/>
              <a:t> support</a:t>
            </a:r>
          </a:p>
          <a:p>
            <a:pPr lvl="1"/>
            <a:r>
              <a:rPr lang="en-US" dirty="0" smtClean="0"/>
              <a:t>No pre-layout distinction</a:t>
            </a:r>
          </a:p>
          <a:p>
            <a:pPr lvl="1"/>
            <a:r>
              <a:rPr lang="en-US" dirty="0" smtClean="0"/>
              <a:t>Simpler I/O buffer that uses existing IBIS syntax</a:t>
            </a:r>
          </a:p>
          <a:p>
            <a:r>
              <a:rPr lang="en-US" dirty="0" smtClean="0"/>
              <a:t>Note, “I/O” here is generic for all 21 IBIS [Model] </a:t>
            </a:r>
            <a:r>
              <a:rPr lang="en-US" dirty="0" err="1" smtClean="0"/>
              <a:t>Model_types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238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err="1" smtClean="0"/>
              <a:t>Bus_labels</a:t>
            </a:r>
            <a:r>
              <a:rPr lang="en-US" sz="4000" dirty="0" smtClean="0"/>
              <a:t> used for Pad names for Package to Pad Interconnect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" idx="3"/>
            <a:endCxn id="23" idx="1"/>
          </p:cNvCxnSpPr>
          <p:nvPr/>
        </p:nvCxnSpPr>
        <p:spPr>
          <a:xfrm>
            <a:off x="5225796" y="227990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213604" y="5635752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/>
          <p:nvPr/>
        </p:nvCxnSpPr>
        <p:spPr>
          <a:xfrm>
            <a:off x="5218418" y="2582779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250327" y="2895600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218418" y="3206327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207006" y="3505869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224885" y="3825538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228844" y="4126992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5250327" y="4413504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234940" y="4699757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213604" y="5015189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234940" y="5297424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1663577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Conclusions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Revised syntax</a:t>
            </a:r>
          </a:p>
          <a:p>
            <a:pPr lvl="1"/>
            <a:r>
              <a:rPr lang="en-US" dirty="0" smtClean="0"/>
              <a:t>Makes use of existing [Pin Mapping] for bus labels and defaults, [Diff Pin], [Series Pin Mapping] for two-node models</a:t>
            </a:r>
          </a:p>
          <a:p>
            <a:pPr lvl="1"/>
            <a:r>
              <a:rPr lang="en-US" dirty="0" smtClean="0"/>
              <a:t>Supports directly all 21 IBIS [Model] </a:t>
            </a:r>
            <a:r>
              <a:rPr lang="en-US" dirty="0" err="1" smtClean="0"/>
              <a:t>Model_types</a:t>
            </a:r>
            <a:endParaRPr lang="en-US" dirty="0" smtClean="0"/>
          </a:p>
          <a:p>
            <a:pPr lvl="1"/>
            <a:r>
              <a:rPr lang="en-US" dirty="0" smtClean="0"/>
              <a:t>Overrides all [Package] model syntax including [Define Package Model]</a:t>
            </a:r>
          </a:p>
          <a:p>
            <a:pPr lvl="1"/>
            <a:r>
              <a:rPr lang="en-US" dirty="0" smtClean="0"/>
              <a:t>Supports IBIS-ISS (an HSPICE subset) and Touchstone electrical models</a:t>
            </a:r>
          </a:p>
          <a:p>
            <a:pPr lvl="1"/>
            <a:r>
              <a:rPr lang="en-US" dirty="0" smtClean="0"/>
              <a:t>Supports electrical models from pin-to-buffer, pin-to-bus-to-buffer, and pin-to-bus and default short from bus to buffer</a:t>
            </a:r>
          </a:p>
          <a:p>
            <a:pPr lvl="1"/>
            <a:r>
              <a:rPr lang="en-US" dirty="0" smtClean="0"/>
              <a:t>I/O buffer 1-to-1 connection assumed, but not so for POWER and GND interconnections</a:t>
            </a:r>
          </a:p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Can two or more </a:t>
            </a:r>
            <a:r>
              <a:rPr lang="en-US" smtClean="0"/>
              <a:t>[</a:t>
            </a:r>
            <a:r>
              <a:rPr lang="en-US" smtClean="0"/>
              <a:t>Begin</a:t>
            </a:r>
            <a:r>
              <a:rPr lang="en-US" smtClean="0"/>
              <a:t> </a:t>
            </a:r>
            <a:r>
              <a:rPr lang="en-US" smtClean="0"/>
              <a:t>Interconnect </a:t>
            </a:r>
            <a:r>
              <a:rPr lang="en-US" smtClean="0"/>
              <a:t>Model]s </a:t>
            </a:r>
            <a:r>
              <a:rPr lang="en-US" dirty="0" smtClean="0"/>
              <a:t>be used together? (E.g., a pin-to-bus simplified package model and a bus-to-buffer interconnect model)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Goals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en-US" dirty="0" smtClean="0"/>
              <a:t>pdate the Interconnect </a:t>
            </a:r>
            <a:r>
              <a:rPr lang="en-US" dirty="0"/>
              <a:t>p</a:t>
            </a:r>
            <a:r>
              <a:rPr lang="en-US" dirty="0" smtClean="0"/>
              <a:t>roposal Terminal section based on existing IBIS keyword</a:t>
            </a:r>
          </a:p>
          <a:p>
            <a:r>
              <a:rPr lang="en-US" dirty="0" smtClean="0"/>
              <a:t>Illustrate locations for </a:t>
            </a:r>
            <a:r>
              <a:rPr lang="en-US" dirty="0" smtClean="0">
                <a:solidFill>
                  <a:srgbClr val="FF0000"/>
                </a:solidFill>
              </a:rPr>
              <a:t>Buffer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Pad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Pin</a:t>
            </a:r>
            <a:endParaRPr lang="en-US" dirty="0" smtClean="0"/>
          </a:p>
          <a:p>
            <a:r>
              <a:rPr lang="en-US" dirty="0" smtClean="0"/>
              <a:t>Illustrate </a:t>
            </a:r>
            <a:r>
              <a:rPr lang="en-US" dirty="0" err="1" smtClean="0">
                <a:solidFill>
                  <a:srgbClr val="FF0000"/>
                </a:solidFill>
              </a:rPr>
              <a:t>pin_name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signal_name</a:t>
            </a:r>
            <a:r>
              <a:rPr lang="en-US" dirty="0" smtClean="0"/>
              <a:t>, and </a:t>
            </a:r>
            <a:r>
              <a:rPr lang="en-US" dirty="0" err="1" smtClean="0">
                <a:solidFill>
                  <a:srgbClr val="FF0000"/>
                </a:solidFill>
              </a:rPr>
              <a:t>bus_label</a:t>
            </a:r>
            <a:r>
              <a:rPr lang="en-US" dirty="0" smtClean="0"/>
              <a:t> qualifiers</a:t>
            </a:r>
          </a:p>
          <a:p>
            <a:r>
              <a:rPr lang="en-US" dirty="0" smtClean="0"/>
              <a:t>Illustrate buffer terminals </a:t>
            </a:r>
            <a:r>
              <a:rPr lang="en-US" dirty="0" err="1" smtClean="0">
                <a:solidFill>
                  <a:srgbClr val="FF0000"/>
                </a:solidFill>
              </a:rPr>
              <a:t>Buffer_I</a:t>
            </a:r>
            <a:r>
              <a:rPr lang="en-US" dirty="0" smtClean="0">
                <a:solidFill>
                  <a:srgbClr val="FF0000"/>
                </a:solidFill>
              </a:rPr>
              <a:t>/O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Puref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Pdref</a:t>
            </a:r>
            <a:r>
              <a:rPr lang="en-US" dirty="0" smtClean="0"/>
              <a:t>, (and not shown) </a:t>
            </a:r>
            <a:r>
              <a:rPr lang="en-US" dirty="0" err="1" smtClean="0">
                <a:solidFill>
                  <a:srgbClr val="FF0000"/>
                </a:solidFill>
              </a:rPr>
              <a:t>Pcref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Gcref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Extref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Illustrate rail locations: </a:t>
            </a:r>
            <a:r>
              <a:rPr lang="en-US" dirty="0" err="1" smtClean="0">
                <a:solidFill>
                  <a:srgbClr val="FF0000"/>
                </a:solidFill>
              </a:rPr>
              <a:t>Buffer_rail</a:t>
            </a:r>
            <a:r>
              <a:rPr lang="en-US" dirty="0"/>
              <a:t> </a:t>
            </a:r>
            <a:r>
              <a:rPr lang="en-US" dirty="0" smtClean="0"/>
              <a:t>(not shown), </a:t>
            </a:r>
            <a:r>
              <a:rPr lang="en-US" dirty="0" err="1" smtClean="0">
                <a:solidFill>
                  <a:srgbClr val="FF0000"/>
                </a:solidFill>
              </a:rPr>
              <a:t>Pad_rail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Pin_rail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Show chart of connections rules including </a:t>
            </a:r>
            <a:r>
              <a:rPr lang="en-US" dirty="0" smtClean="0">
                <a:solidFill>
                  <a:srgbClr val="FF0000"/>
                </a:solidFill>
              </a:rPr>
              <a:t>Aggressor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21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Definition Example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95400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903" y="3829662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524000"/>
            <a:ext cx="2286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pin_names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s</a:t>
            </a:r>
            <a:r>
              <a:rPr lang="en-US" b="1" dirty="0" err="1" smtClean="0"/>
              <a:t>ignal_names</a:t>
            </a:r>
            <a:r>
              <a:rPr lang="en-US" b="1" dirty="0" smtClean="0"/>
              <a:t> for POWER/GND pins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 smtClean="0"/>
              <a:t>bus_labels</a:t>
            </a:r>
            <a:r>
              <a:rPr lang="en-US" b="1" dirty="0" smtClean="0"/>
              <a:t> for implicitly shorted pins or on-die shorted connections for POWER/GND pins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1371600"/>
            <a:ext cx="457200" cy="2224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0" y="2133600"/>
            <a:ext cx="381000" cy="146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3962400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0" y="5403370"/>
            <a:ext cx="457200" cy="754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3962400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05000" y="16764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25908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800600" y="4724400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67966" y="4748011"/>
            <a:ext cx="27416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POWER </a:t>
            </a:r>
            <a:r>
              <a:rPr lang="en-US" b="1" dirty="0" err="1" smtClean="0"/>
              <a:t>bus_labels</a:t>
            </a:r>
            <a:r>
              <a:rPr lang="en-US" b="1" dirty="0" smtClean="0"/>
              <a:t> = </a:t>
            </a:r>
            <a:r>
              <a:rPr lang="en-US" b="1" dirty="0" err="1" smtClean="0"/>
              <a:t>signal_names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GND </a:t>
            </a:r>
            <a:r>
              <a:rPr lang="en-US" b="1" dirty="0" err="1" smtClean="0"/>
              <a:t>bus_labels</a:t>
            </a:r>
            <a:r>
              <a:rPr lang="en-US" b="1" dirty="0" smtClean="0"/>
              <a:t> = </a:t>
            </a:r>
            <a:r>
              <a:rPr lang="en-US" b="1" dirty="0" err="1" smtClean="0"/>
              <a:t>signal_names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5257800" y="5105400"/>
            <a:ext cx="304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4267200" y="5757873"/>
            <a:ext cx="12954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301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Partial Reference Diagram [Pin, Pad, Buffer] (A3, D1, D2 Omitted)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" idx="3"/>
            <a:endCxn id="23" idx="1"/>
          </p:cNvCxnSpPr>
          <p:nvPr/>
        </p:nvCxnSpPr>
        <p:spPr>
          <a:xfrm>
            <a:off x="5225796" y="227990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213604" y="5635752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/>
          <p:nvPr/>
        </p:nvCxnSpPr>
        <p:spPr>
          <a:xfrm>
            <a:off x="5254750" y="2590800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254750" y="288950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334706" y="3206327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207006" y="3505869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224885" y="3825538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228844" y="4126992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5250327" y="441350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234940" y="4699757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250327" y="4998523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234940" y="529742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8" y="5972145"/>
            <a:ext cx="3687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35814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IBIS </a:t>
            </a:r>
            <a:r>
              <a:rPr lang="en-US" sz="2000" b="1" dirty="0"/>
              <a:t>b</a:t>
            </a:r>
            <a:r>
              <a:rPr lang="en-US" sz="2000" b="1" dirty="0" smtClean="0"/>
              <a:t>uffer model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098457" y="3276601"/>
            <a:ext cx="345858" cy="4253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2080724" y="4050793"/>
            <a:ext cx="363591" cy="44500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338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Terminal Syntax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524000"/>
            <a:ext cx="8001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[Begin Interconnect Model]</a:t>
            </a:r>
          </a:p>
          <a:p>
            <a:r>
              <a:rPr lang="en-US" b="1" dirty="0" smtClean="0"/>
              <a:t>…					| Other syntax</a:t>
            </a:r>
          </a:p>
          <a:p>
            <a:endParaRPr lang="en-US" b="1" dirty="0"/>
          </a:p>
          <a:p>
            <a:r>
              <a:rPr lang="en-US" b="1" dirty="0" err="1" smtClean="0"/>
              <a:t>Number_of_terminals</a:t>
            </a:r>
            <a:r>
              <a:rPr lang="en-US" b="1" dirty="0" smtClean="0"/>
              <a:t>  =  &lt;number&gt;	| List follows</a:t>
            </a:r>
          </a:p>
          <a:p>
            <a:r>
              <a:rPr lang="en-US" b="1" dirty="0" smtClean="0"/>
              <a:t>&lt;</a:t>
            </a:r>
            <a:r>
              <a:rPr lang="en-US" b="1" dirty="0" err="1" smtClean="0"/>
              <a:t>term_number</a:t>
            </a:r>
            <a:r>
              <a:rPr lang="en-US" b="1" dirty="0" smtClean="0"/>
              <a:t>&gt;  &lt;</a:t>
            </a:r>
            <a:r>
              <a:rPr lang="en-US" b="1" dirty="0" err="1"/>
              <a:t>t</a:t>
            </a:r>
            <a:r>
              <a:rPr lang="en-US" b="1" dirty="0" err="1" smtClean="0"/>
              <a:t>erminal_type</a:t>
            </a:r>
            <a:r>
              <a:rPr lang="en-US" b="1" dirty="0" smtClean="0"/>
              <a:t>&gt;  &lt;qualifier&gt;  &lt;name&gt;  &lt;Aggressor&gt;*</a:t>
            </a:r>
          </a:p>
          <a:p>
            <a:r>
              <a:rPr lang="en-US" b="1" dirty="0" smtClean="0"/>
              <a:t>…					| More lines</a:t>
            </a:r>
          </a:p>
          <a:p>
            <a:r>
              <a:rPr lang="en-US" b="1" dirty="0" smtClean="0"/>
              <a:t>…</a:t>
            </a:r>
          </a:p>
          <a:p>
            <a:r>
              <a:rPr lang="en-US" b="1" dirty="0" smtClean="0"/>
              <a:t>[End Interconnect Model]</a:t>
            </a:r>
            <a:endParaRPr lang="en-US" b="1" dirty="0"/>
          </a:p>
          <a:p>
            <a:r>
              <a:rPr lang="en-US" b="1" dirty="0" smtClean="0"/>
              <a:t>______________________________________________________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&lt;qualifier&gt;: </a:t>
            </a:r>
            <a:r>
              <a:rPr lang="en-US" b="1" dirty="0" err="1" smtClean="0"/>
              <a:t>pin_name</a:t>
            </a:r>
            <a:r>
              <a:rPr lang="en-US" b="1" dirty="0" smtClean="0"/>
              <a:t>, </a:t>
            </a:r>
            <a:r>
              <a:rPr lang="en-US" b="1" dirty="0" err="1" smtClean="0"/>
              <a:t>signal_name</a:t>
            </a:r>
            <a:r>
              <a:rPr lang="en-US" b="1" dirty="0" smtClean="0"/>
              <a:t> from [Pin] keyword, </a:t>
            </a:r>
          </a:p>
          <a:p>
            <a:r>
              <a:rPr lang="en-US" b="1" dirty="0" smtClean="0"/>
              <a:t>or </a:t>
            </a:r>
            <a:r>
              <a:rPr lang="en-US" b="1" dirty="0" err="1" smtClean="0"/>
              <a:t>bus_label</a:t>
            </a:r>
            <a:r>
              <a:rPr lang="en-US" b="1" dirty="0" smtClean="0"/>
              <a:t> from [Pin Mapping] keyword,</a:t>
            </a:r>
          </a:p>
          <a:p>
            <a:r>
              <a:rPr lang="en-US" b="1" dirty="0" smtClean="0"/>
              <a:t>*Optional &lt;Aggressor&gt; for </a:t>
            </a:r>
            <a:r>
              <a:rPr lang="en-US" b="1" dirty="0" err="1" smtClean="0"/>
              <a:t>Buffer_I</a:t>
            </a:r>
            <a:r>
              <a:rPr lang="en-US" b="1" dirty="0" smtClean="0"/>
              <a:t>/O</a:t>
            </a:r>
          </a:p>
          <a:p>
            <a:endParaRPr lang="en-US" b="1" dirty="0"/>
          </a:p>
          <a:p>
            <a:r>
              <a:rPr lang="en-US" b="1" dirty="0" smtClean="0"/>
              <a:t>Convention: 	“shorted” connection</a:t>
            </a:r>
          </a:p>
          <a:p>
            <a:r>
              <a:rPr lang="en-US" b="1" dirty="0"/>
              <a:t>	</a:t>
            </a:r>
            <a:r>
              <a:rPr lang="en-US" b="1" dirty="0" smtClean="0"/>
              <a:t>	electrical connection</a:t>
            </a:r>
            <a:endParaRPr lang="en-US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867400" y="5562600"/>
            <a:ext cx="1295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867400" y="5867400"/>
            <a:ext cx="12954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284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Legal Interconnections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863466"/>
              </p:ext>
            </p:extLst>
          </p:nvPr>
        </p:nvGraphicFramePr>
        <p:xfrm>
          <a:off x="1066801" y="1295405"/>
          <a:ext cx="7086600" cy="3809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7063"/>
                <a:gridCol w="1249480"/>
                <a:gridCol w="1249480"/>
                <a:gridCol w="1193533"/>
                <a:gridCol w="1007044"/>
              </a:tblGrid>
              <a:tr h="5255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Terminal_Type</a:t>
                      </a:r>
                      <a:r>
                        <a:rPr lang="en-US" sz="1100" dirty="0" smtClean="0">
                          <a:effectLst/>
                        </a:rPr>
                        <a:t> / Qualifier </a:t>
                      </a:r>
                      <a:r>
                        <a:rPr lang="en-US" sz="1100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pin_name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signal_name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bus_label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Aggressor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Buffer_I/O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A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Puref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Pdref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Pcref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Gcref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Extref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Buffer_rail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Pad_I/O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Pad_rail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Pin_I/O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Pin_rail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28800" y="26136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0857" y="5317672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X: I/O </a:t>
            </a:r>
            <a:r>
              <a:rPr lang="en-US" b="1" dirty="0" err="1" smtClean="0"/>
              <a:t>pin_names</a:t>
            </a:r>
            <a:r>
              <a:rPr lang="en-US" b="1" dirty="0" smtClean="0"/>
              <a:t>, Y: POWER/GND names,</a:t>
            </a:r>
          </a:p>
          <a:p>
            <a:r>
              <a:rPr lang="en-US" b="1" dirty="0" smtClean="0"/>
              <a:t>A: Optional Aggressor column to assign one or more aggressor buffers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469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Reference Example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95400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903" y="3829662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524000"/>
            <a:ext cx="2286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pin_names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s</a:t>
            </a:r>
            <a:r>
              <a:rPr lang="en-US" b="1" dirty="0" err="1" smtClean="0"/>
              <a:t>ignal_names</a:t>
            </a:r>
            <a:r>
              <a:rPr lang="en-US" b="1" dirty="0" smtClean="0"/>
              <a:t> for POWER/GND pins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 smtClean="0"/>
              <a:t>bus_labels</a:t>
            </a:r>
            <a:r>
              <a:rPr lang="en-US" b="1" dirty="0" smtClean="0"/>
              <a:t> for implicitly shorted pins or on-die shorted connections for POWER/GND pins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1371600"/>
            <a:ext cx="457200" cy="2224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0" y="2133600"/>
            <a:ext cx="381000" cy="146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3962400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0" y="5403370"/>
            <a:ext cx="457200" cy="754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3962400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05000" y="16764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25908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800600" y="4724400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67966" y="4748011"/>
            <a:ext cx="27416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POWER </a:t>
            </a:r>
            <a:r>
              <a:rPr lang="en-US" b="1" dirty="0" err="1" smtClean="0"/>
              <a:t>bus_labels</a:t>
            </a:r>
            <a:r>
              <a:rPr lang="en-US" b="1" dirty="0" smtClean="0"/>
              <a:t> = </a:t>
            </a:r>
            <a:r>
              <a:rPr lang="en-US" b="1" dirty="0" err="1" smtClean="0"/>
              <a:t>signal_names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GND </a:t>
            </a:r>
            <a:r>
              <a:rPr lang="en-US" b="1" dirty="0" err="1" smtClean="0"/>
              <a:t>bus_labels</a:t>
            </a:r>
            <a:r>
              <a:rPr lang="en-US" b="1" dirty="0" smtClean="0"/>
              <a:t> = </a:t>
            </a:r>
            <a:r>
              <a:rPr lang="en-US" b="1" dirty="0" err="1" smtClean="0"/>
              <a:t>signal_names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5257800" y="5105400"/>
            <a:ext cx="304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4267200" y="5757873"/>
            <a:ext cx="12954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660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With </a:t>
            </a:r>
            <a:r>
              <a:rPr lang="en-US" sz="4000" dirty="0" err="1" smtClean="0"/>
              <a:t>bus_label</a:t>
            </a:r>
            <a:r>
              <a:rPr lang="en-US" sz="4000" dirty="0" smtClean="0"/>
              <a:t> = </a:t>
            </a:r>
            <a:r>
              <a:rPr lang="en-US" sz="4000" dirty="0" err="1" smtClean="0"/>
              <a:t>signal_name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95400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524000"/>
            <a:ext cx="2286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pin_names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s</a:t>
            </a:r>
            <a:r>
              <a:rPr lang="en-US" b="1" dirty="0" err="1" smtClean="0"/>
              <a:t>ignal_names</a:t>
            </a:r>
            <a:r>
              <a:rPr lang="en-US" b="1" dirty="0" smtClean="0"/>
              <a:t> for POWER/GND pins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 smtClean="0"/>
              <a:t>bus_labels</a:t>
            </a:r>
            <a:r>
              <a:rPr lang="en-US" b="1" dirty="0" smtClean="0"/>
              <a:t> </a:t>
            </a:r>
            <a:r>
              <a:rPr lang="en-US" b="1" dirty="0"/>
              <a:t>for implicitly shorted pins or on-die shorted connections for POWER/GND pins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1371600"/>
            <a:ext cx="457200" cy="2224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0" y="2133600"/>
            <a:ext cx="381000" cy="146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05000" y="16764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25908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362994" y="5486400"/>
            <a:ext cx="52476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New optional </a:t>
            </a:r>
            <a:r>
              <a:rPr lang="en-US" b="1" dirty="0" err="1" smtClean="0"/>
              <a:t>Bus_signal_name</a:t>
            </a:r>
            <a:r>
              <a:rPr lang="en-US" b="1" dirty="0" smtClean="0"/>
              <a:t> </a:t>
            </a:r>
            <a:r>
              <a:rPr lang="en-US" b="1" dirty="0" err="1" smtClean="0"/>
              <a:t>subparameter</a:t>
            </a:r>
            <a:r>
              <a:rPr lang="en-US" b="1" dirty="0" smtClean="0"/>
              <a:t> indicates that POWER/GND </a:t>
            </a:r>
            <a:r>
              <a:rPr lang="en-US" b="1" dirty="0" err="1" smtClean="0"/>
              <a:t>signal_name</a:t>
            </a:r>
            <a:r>
              <a:rPr lang="en-US" b="1" dirty="0" smtClean="0"/>
              <a:t> pins are assumed and do not have to be listed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197180" y="4495800"/>
            <a:ext cx="381000" cy="990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4114800"/>
            <a:ext cx="6286500" cy="103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886200" y="4421143"/>
            <a:ext cx="1485900" cy="7310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537138" y="2864643"/>
            <a:ext cx="1349062" cy="17688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91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8461</TotalTime>
  <Words>947</Words>
  <Application>Microsoft Office PowerPoint</Application>
  <PresentationFormat>On-screen Show (4:3)</PresentationFormat>
  <Paragraphs>394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Executive</vt:lpstr>
      <vt:lpstr>Updated Interconnect Proposal  Bob Ross, Teraspeed Labs bob@teraspeedlabs.com  EPEPS 2015 IBIS Summit San Jose, CA, October 28, 2015</vt:lpstr>
      <vt:lpstr>Background</vt:lpstr>
      <vt:lpstr>Goals</vt:lpstr>
      <vt:lpstr>Definition Example</vt:lpstr>
      <vt:lpstr>Partial Reference Diagram [Pin, Pad, Buffer] (A3, D1, D2 Omitted)</vt:lpstr>
      <vt:lpstr>Terminal Syntax</vt:lpstr>
      <vt:lpstr>Legal Interconnections</vt:lpstr>
      <vt:lpstr>Reference Example</vt:lpstr>
      <vt:lpstr>With bus_label = signal_name</vt:lpstr>
      <vt:lpstr>Pin-to-Buffer Interconnect Example using pin_names</vt:lpstr>
      <vt:lpstr>Pin-to-Buffer Interconnect Example</vt:lpstr>
      <vt:lpstr>Pin-to-Pad-to-Buffer Example using pin_names</vt:lpstr>
      <vt:lpstr>Pin-to-Pad-to-Buffer Interconnect Example</vt:lpstr>
      <vt:lpstr>Power Rail Interconnect Example using signal_name</vt:lpstr>
      <vt:lpstr>Pin-to-Buffer Interconnect Example using signal_name for Rails</vt:lpstr>
      <vt:lpstr>Example with bus_label Groups</vt:lpstr>
      <vt:lpstr>Power Rail Interconnect Example using signal_names and bus_labels</vt:lpstr>
      <vt:lpstr>Pin-to-Buffer Interconnect Example with signal_names and bus_labels</vt:lpstr>
      <vt:lpstr>Default “shorted” Connection from [Pin Mapping]</vt:lpstr>
      <vt:lpstr>Bus_labels used for Pad names for Package to Pad Interconnect</vt:lpstr>
      <vt:lpstr>Conclusions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514</cp:revision>
  <cp:lastPrinted>2014-09-15T17:44:41Z</cp:lastPrinted>
  <dcterms:created xsi:type="dcterms:W3CDTF">2014-08-14T21:20:06Z</dcterms:created>
  <dcterms:modified xsi:type="dcterms:W3CDTF">2015-09-09T14:32:50Z</dcterms:modified>
</cp:coreProperties>
</file>