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351" r:id="rId3"/>
    <p:sldId id="360" r:id="rId4"/>
    <p:sldId id="352" r:id="rId5"/>
    <p:sldId id="359" r:id="rId6"/>
    <p:sldId id="358" r:id="rId7"/>
    <p:sldId id="370" r:id="rId8"/>
    <p:sldId id="361" r:id="rId9"/>
    <p:sldId id="362" r:id="rId10"/>
    <p:sldId id="354" r:id="rId11"/>
    <p:sldId id="364" r:id="rId12"/>
    <p:sldId id="363" r:id="rId13"/>
    <p:sldId id="366" r:id="rId14"/>
    <p:sldId id="368" r:id="rId15"/>
    <p:sldId id="367" r:id="rId16"/>
    <p:sldId id="369" r:id="rId17"/>
    <p:sldId id="350" r:id="rId18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8" autoAdjust="0"/>
    <p:restoredTop sz="94585" autoAdjust="0"/>
  </p:normalViewPr>
  <p:slideViewPr>
    <p:cSldViewPr>
      <p:cViewPr varScale="1">
        <p:scale>
          <a:sx n="74" d="100"/>
          <a:sy n="74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9/2/2015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800" dirty="0" smtClean="0"/>
              <a:t>Updated Interconnect </a:t>
            </a:r>
            <a:r>
              <a:rPr lang="en-US" sz="4800" dirty="0" smtClean="0"/>
              <a:t>Proposal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Bob Ross, </a:t>
            </a:r>
            <a:r>
              <a:rPr lang="en-US" sz="3200" dirty="0" err="1" smtClean="0"/>
              <a:t>Teraspeed</a:t>
            </a:r>
            <a:r>
              <a:rPr lang="en-US" sz="3200" dirty="0" smtClean="0"/>
              <a:t> Labs</a:t>
            </a:r>
            <a:br>
              <a:rPr lang="en-US" sz="3200" dirty="0" smtClean="0"/>
            </a:br>
            <a:r>
              <a:rPr lang="en-US" sz="3200" dirty="0" smtClean="0"/>
              <a:t>bob@teraspeedlabs.com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EPEPS 2015 IBIS Summit</a:t>
            </a:r>
            <a:br>
              <a:rPr lang="en-US" sz="2800" dirty="0" smtClean="0"/>
            </a:br>
            <a:r>
              <a:rPr lang="en-US" sz="2800" dirty="0" smtClean="0"/>
              <a:t>San Jose, CA, October 28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2015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953000"/>
            <a:ext cx="7315200" cy="1219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Draft Presented September 2, 2015 at the Interconnect Working Group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dirty="0" smtClean="0"/>
              <a:t>Copyright 2015 </a:t>
            </a:r>
            <a:r>
              <a:rPr lang="en-US" dirty="0" err="1" smtClean="0"/>
              <a:t>Teraspeed</a:t>
            </a:r>
            <a:r>
              <a:rPr lang="en-US" dirty="0" smtClean="0"/>
              <a:t>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3069185" y="2596897"/>
            <a:ext cx="4410605" cy="7010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3100212" y="2895600"/>
            <a:ext cx="4379578" cy="13020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34706" y="320632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207006" y="3505869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224885" y="3825538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099047" y="3831634"/>
            <a:ext cx="4354837" cy="30145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3100212" y="4419600"/>
            <a:ext cx="4375155" cy="8734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234940" y="469975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250327" y="4998523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34940" y="529742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707403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Power Rails Interconnect Example with </a:t>
            </a:r>
            <a:r>
              <a:rPr lang="en-US" sz="4000" dirty="0" err="1" smtClean="0"/>
              <a:t>signal_name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[Pin Mapping] optional if </a:t>
            </a:r>
            <a:r>
              <a:rPr lang="en-US" sz="2000" b="1" dirty="0" err="1" smtClean="0"/>
              <a:t>bus_names</a:t>
            </a:r>
            <a:r>
              <a:rPr lang="en-US" sz="2000" b="1" dirty="0" smtClean="0"/>
              <a:t> are </a:t>
            </a:r>
            <a:r>
              <a:rPr lang="en-US" sz="2000" b="1" dirty="0" err="1" smtClean="0"/>
              <a:t>signal_names</a:t>
            </a:r>
            <a:endParaRPr lang="en-US" sz="2000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81200"/>
            <a:ext cx="7571704" cy="2319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2075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 with </a:t>
            </a:r>
            <a:r>
              <a:rPr lang="en-US" sz="4000" dirty="0" err="1" smtClean="0"/>
              <a:t>signal_name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endCxn id="20" idx="0"/>
          </p:cNvCxnSpPr>
          <p:nvPr/>
        </p:nvCxnSpPr>
        <p:spPr>
          <a:xfrm>
            <a:off x="3069185" y="2667001"/>
            <a:ext cx="4581295" cy="45719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20" idx="0"/>
          </p:cNvCxnSpPr>
          <p:nvPr/>
        </p:nvCxnSpPr>
        <p:spPr>
          <a:xfrm flipV="1">
            <a:off x="3100212" y="3124200"/>
            <a:ext cx="4550268" cy="10734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34706" y="320632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207006" y="3505869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224885" y="3825538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39" idx="0"/>
          </p:cNvCxnSpPr>
          <p:nvPr/>
        </p:nvCxnSpPr>
        <p:spPr>
          <a:xfrm>
            <a:off x="3099047" y="3831634"/>
            <a:ext cx="4536955" cy="79556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endCxn id="39" idx="0"/>
          </p:cNvCxnSpPr>
          <p:nvPr/>
        </p:nvCxnSpPr>
        <p:spPr>
          <a:xfrm flipV="1">
            <a:off x="3074770" y="4627195"/>
            <a:ext cx="4561232" cy="67632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234940" y="469975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250327" y="4998523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34940" y="529742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18" idx="2"/>
          </p:cNvCxnSpPr>
          <p:nvPr/>
        </p:nvCxnSpPr>
        <p:spPr>
          <a:xfrm flipH="1">
            <a:off x="7644384" y="2514600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7641830" y="404515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19526" y="3501894"/>
            <a:ext cx="136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385529" y="4928092"/>
            <a:ext cx="8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</a:t>
            </a:r>
            <a:endParaRPr lang="en-US" b="1" dirty="0"/>
          </a:p>
        </p:txBody>
      </p:sp>
      <p:cxnSp>
        <p:nvCxnSpPr>
          <p:cNvPr id="41" name="Straight Arrow Connector 40"/>
          <p:cNvCxnSpPr>
            <a:endCxn id="20" idx="2"/>
          </p:cNvCxnSpPr>
          <p:nvPr/>
        </p:nvCxnSpPr>
        <p:spPr>
          <a:xfrm flipV="1">
            <a:off x="7000841" y="3276600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6998842" y="4756447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242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Example with </a:t>
            </a:r>
            <a:r>
              <a:rPr lang="en-US" sz="4000" dirty="0" err="1" smtClean="0"/>
              <a:t>pad_name</a:t>
            </a:r>
            <a:r>
              <a:rPr lang="en-US" sz="4000" dirty="0" smtClean="0"/>
              <a:t> Groups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8" y="1259982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p</a:t>
            </a:r>
            <a:r>
              <a:rPr lang="en-US" b="1" dirty="0" err="1" smtClean="0"/>
              <a:t>ad_names</a:t>
            </a:r>
            <a:r>
              <a:rPr lang="en-US" b="1" dirty="0" smtClean="0"/>
              <a:t> for implicitly shorted pads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9" y="3786156"/>
            <a:ext cx="6332921" cy="2538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4327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Power Rails Interconnect Example with </a:t>
            </a:r>
            <a:r>
              <a:rPr lang="en-US" sz="4000" dirty="0" err="1" smtClean="0"/>
              <a:t>signal_name</a:t>
            </a:r>
            <a:r>
              <a:rPr lang="en-US" sz="4000" dirty="0" smtClean="0"/>
              <a:t> and </a:t>
            </a:r>
            <a:r>
              <a:rPr lang="en-US" sz="4000" dirty="0" err="1" smtClean="0"/>
              <a:t>pad_names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1828800"/>
            <a:ext cx="8229600" cy="2908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6580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 with </a:t>
            </a:r>
            <a:r>
              <a:rPr lang="en-US" sz="4000" dirty="0" err="1" smtClean="0"/>
              <a:t>signal_name</a:t>
            </a:r>
            <a:r>
              <a:rPr lang="en-US" sz="4000" dirty="0" smtClean="0"/>
              <a:t> and </a:t>
            </a:r>
            <a:r>
              <a:rPr lang="en-US" sz="4000" dirty="0" err="1" smtClean="0"/>
              <a:t>pad_name</a:t>
            </a:r>
            <a:r>
              <a:rPr lang="en-US" sz="4000" dirty="0" err="1"/>
              <a:t>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stCxn id="9" idx="2"/>
            <a:endCxn id="20" idx="0"/>
          </p:cNvCxnSpPr>
          <p:nvPr/>
        </p:nvCxnSpPr>
        <p:spPr>
          <a:xfrm>
            <a:off x="5038344" y="2667000"/>
            <a:ext cx="2612136" cy="4572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207006" y="3505869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224885" y="3825538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33" idx="0"/>
            <a:endCxn id="39" idx="0"/>
          </p:cNvCxnSpPr>
          <p:nvPr/>
        </p:nvCxnSpPr>
        <p:spPr>
          <a:xfrm>
            <a:off x="5038344" y="4343400"/>
            <a:ext cx="2597658" cy="2837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250327" y="4998523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34940" y="529742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90364" y="4759718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360" y="5288016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60030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18" idx="2"/>
          </p:cNvCxnSpPr>
          <p:nvPr/>
        </p:nvCxnSpPr>
        <p:spPr>
          <a:xfrm flipH="1">
            <a:off x="7644384" y="2514600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7641830" y="404515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297509" y="3396734"/>
            <a:ext cx="136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385529" y="4928092"/>
            <a:ext cx="8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</a:t>
            </a:r>
            <a:endParaRPr lang="en-US" b="1" dirty="0"/>
          </a:p>
        </p:txBody>
      </p:sp>
      <p:cxnSp>
        <p:nvCxnSpPr>
          <p:cNvPr id="41" name="Straight Arrow Connector 40"/>
          <p:cNvCxnSpPr>
            <a:endCxn id="20" idx="2"/>
          </p:cNvCxnSpPr>
          <p:nvPr/>
        </p:nvCxnSpPr>
        <p:spPr>
          <a:xfrm flipV="1">
            <a:off x="7000841" y="3276600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6998842" y="4756447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28" idx="2"/>
          </p:cNvCxnSpPr>
          <p:nvPr/>
        </p:nvCxnSpPr>
        <p:spPr>
          <a:xfrm flipH="1">
            <a:off x="5038344" y="2486197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044998" y="3124200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5051094" y="404515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5032248" y="463359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endCxn id="32" idx="2"/>
          </p:cNvCxnSpPr>
          <p:nvPr/>
        </p:nvCxnSpPr>
        <p:spPr>
          <a:xfrm flipV="1">
            <a:off x="3100212" y="4203192"/>
            <a:ext cx="1935084" cy="95249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94" idx="1"/>
            <a:endCxn id="32" idx="2"/>
          </p:cNvCxnSpPr>
          <p:nvPr/>
        </p:nvCxnSpPr>
        <p:spPr>
          <a:xfrm>
            <a:off x="3016800" y="3750677"/>
            <a:ext cx="2018496" cy="45251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9" idx="2"/>
          </p:cNvCxnSpPr>
          <p:nvPr/>
        </p:nvCxnSpPr>
        <p:spPr>
          <a:xfrm>
            <a:off x="3039442" y="2667000"/>
            <a:ext cx="199890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3100212" y="2808713"/>
            <a:ext cx="1956978" cy="14792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615301" y="1667470"/>
            <a:ext cx="923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VDD1 VDD2 VDD3</a:t>
            </a:r>
            <a:endParaRPr lang="en-US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5653036" y="5529072"/>
            <a:ext cx="848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VSS1 VSS2 VSS3</a:t>
            </a:r>
            <a:endParaRPr lang="en-US" b="1" dirty="0"/>
          </a:p>
        </p:txBody>
      </p:sp>
      <p:cxnSp>
        <p:nvCxnSpPr>
          <p:cNvPr id="111" name="Straight Arrow Connector 110"/>
          <p:cNvCxnSpPr>
            <a:endCxn id="9" idx="3"/>
          </p:cNvCxnSpPr>
          <p:nvPr/>
        </p:nvCxnSpPr>
        <p:spPr>
          <a:xfrm flipH="1">
            <a:off x="5228844" y="1924110"/>
            <a:ext cx="424192" cy="6666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30" idx="0"/>
          </p:cNvCxnSpPr>
          <p:nvPr/>
        </p:nvCxnSpPr>
        <p:spPr>
          <a:xfrm flipH="1">
            <a:off x="5038344" y="2209800"/>
            <a:ext cx="624482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44" idx="3"/>
          </p:cNvCxnSpPr>
          <p:nvPr/>
        </p:nvCxnSpPr>
        <p:spPr>
          <a:xfrm flipH="1">
            <a:off x="5219700" y="2486197"/>
            <a:ext cx="443126" cy="132380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endCxn id="11" idx="2"/>
          </p:cNvCxnSpPr>
          <p:nvPr/>
        </p:nvCxnSpPr>
        <p:spPr>
          <a:xfrm flipH="1" flipV="1">
            <a:off x="5035296" y="5379720"/>
            <a:ext cx="580006" cy="88777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9" idx="1"/>
            <a:endCxn id="34" idx="2"/>
          </p:cNvCxnSpPr>
          <p:nvPr/>
        </p:nvCxnSpPr>
        <p:spPr>
          <a:xfrm flipH="1" flipV="1">
            <a:off x="5035296" y="4800600"/>
            <a:ext cx="617740" cy="11901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endCxn id="33" idx="0"/>
          </p:cNvCxnSpPr>
          <p:nvPr/>
        </p:nvCxnSpPr>
        <p:spPr>
          <a:xfrm flipH="1" flipV="1">
            <a:off x="5038344" y="4343400"/>
            <a:ext cx="651842" cy="13533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124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Default “shorted” Interconnect with [Pin Mapping]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stCxn id="9" idx="2"/>
            <a:endCxn id="20" idx="0"/>
          </p:cNvCxnSpPr>
          <p:nvPr/>
        </p:nvCxnSpPr>
        <p:spPr>
          <a:xfrm>
            <a:off x="5038344" y="2667000"/>
            <a:ext cx="2612136" cy="4572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207006" y="3505869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224885" y="3825538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33" idx="0"/>
            <a:endCxn id="39" idx="0"/>
          </p:cNvCxnSpPr>
          <p:nvPr/>
        </p:nvCxnSpPr>
        <p:spPr>
          <a:xfrm>
            <a:off x="5038344" y="4343400"/>
            <a:ext cx="2597658" cy="2837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223129" y="4692185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250327" y="4998523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34940" y="529742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90364" y="4759718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360" y="5288016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60030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18" idx="2"/>
          </p:cNvCxnSpPr>
          <p:nvPr/>
        </p:nvCxnSpPr>
        <p:spPr>
          <a:xfrm flipH="1">
            <a:off x="7644384" y="2514600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7641830" y="404515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297509" y="3396734"/>
            <a:ext cx="136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385529" y="4928092"/>
            <a:ext cx="8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</a:t>
            </a:r>
            <a:endParaRPr lang="en-US" b="1" dirty="0"/>
          </a:p>
        </p:txBody>
      </p:sp>
      <p:cxnSp>
        <p:nvCxnSpPr>
          <p:cNvPr id="41" name="Straight Arrow Connector 40"/>
          <p:cNvCxnSpPr>
            <a:endCxn id="20" idx="2"/>
          </p:cNvCxnSpPr>
          <p:nvPr/>
        </p:nvCxnSpPr>
        <p:spPr>
          <a:xfrm flipV="1">
            <a:off x="7000841" y="3276600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6998842" y="4756447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28" idx="2"/>
          </p:cNvCxnSpPr>
          <p:nvPr/>
        </p:nvCxnSpPr>
        <p:spPr>
          <a:xfrm flipH="1">
            <a:off x="5038344" y="2486197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044998" y="3124200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5051094" y="404515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5032248" y="463359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endCxn id="32" idx="2"/>
          </p:cNvCxnSpPr>
          <p:nvPr/>
        </p:nvCxnSpPr>
        <p:spPr>
          <a:xfrm flipV="1">
            <a:off x="3100212" y="4203192"/>
            <a:ext cx="1935084" cy="9524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94" idx="1"/>
            <a:endCxn id="32" idx="2"/>
          </p:cNvCxnSpPr>
          <p:nvPr/>
        </p:nvCxnSpPr>
        <p:spPr>
          <a:xfrm>
            <a:off x="3016800" y="3750677"/>
            <a:ext cx="2018496" cy="4525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9" idx="2"/>
          </p:cNvCxnSpPr>
          <p:nvPr/>
        </p:nvCxnSpPr>
        <p:spPr>
          <a:xfrm>
            <a:off x="3039442" y="2667000"/>
            <a:ext cx="199890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3100212" y="2808713"/>
            <a:ext cx="1956978" cy="14792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615301" y="1667470"/>
            <a:ext cx="923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VDD1 VDD2 VDD3</a:t>
            </a:r>
            <a:endParaRPr lang="en-US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5653036" y="5529072"/>
            <a:ext cx="848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VSS1 VSS2 VSS3</a:t>
            </a:r>
            <a:endParaRPr lang="en-US" b="1" dirty="0"/>
          </a:p>
        </p:txBody>
      </p:sp>
      <p:cxnSp>
        <p:nvCxnSpPr>
          <p:cNvPr id="111" name="Straight Arrow Connector 110"/>
          <p:cNvCxnSpPr>
            <a:endCxn id="9" idx="3"/>
          </p:cNvCxnSpPr>
          <p:nvPr/>
        </p:nvCxnSpPr>
        <p:spPr>
          <a:xfrm flipH="1">
            <a:off x="5228844" y="1924110"/>
            <a:ext cx="424192" cy="6666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30" idx="0"/>
          </p:cNvCxnSpPr>
          <p:nvPr/>
        </p:nvCxnSpPr>
        <p:spPr>
          <a:xfrm flipH="1">
            <a:off x="5038344" y="2209800"/>
            <a:ext cx="624482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44" idx="3"/>
          </p:cNvCxnSpPr>
          <p:nvPr/>
        </p:nvCxnSpPr>
        <p:spPr>
          <a:xfrm flipH="1">
            <a:off x="5219700" y="2486197"/>
            <a:ext cx="443126" cy="132380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endCxn id="11" idx="2"/>
          </p:cNvCxnSpPr>
          <p:nvPr/>
        </p:nvCxnSpPr>
        <p:spPr>
          <a:xfrm flipH="1" flipV="1">
            <a:off x="5035296" y="5379720"/>
            <a:ext cx="580006" cy="88777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9" idx="1"/>
            <a:endCxn id="34" idx="2"/>
          </p:cNvCxnSpPr>
          <p:nvPr/>
        </p:nvCxnSpPr>
        <p:spPr>
          <a:xfrm flipH="1" flipV="1">
            <a:off x="5035296" y="4800600"/>
            <a:ext cx="617740" cy="11901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endCxn id="33" idx="0"/>
          </p:cNvCxnSpPr>
          <p:nvPr/>
        </p:nvCxnSpPr>
        <p:spPr>
          <a:xfrm flipH="1" flipV="1">
            <a:off x="5038344" y="4343400"/>
            <a:ext cx="651842" cy="13533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733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Conclusion and Issues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Table has been revised</a:t>
            </a:r>
          </a:p>
          <a:p>
            <a:pPr lvl="1"/>
            <a:r>
              <a:rPr lang="en-US" sz="1800" dirty="0" smtClean="0"/>
              <a:t>Added pin connection for pad </a:t>
            </a:r>
            <a:r>
              <a:rPr lang="en-US" sz="1800" dirty="0" err="1" smtClean="0"/>
              <a:t>pin_name</a:t>
            </a:r>
            <a:endParaRPr lang="en-US" sz="1800" dirty="0" smtClean="0"/>
          </a:p>
          <a:p>
            <a:pPr lvl="1"/>
            <a:r>
              <a:rPr lang="en-US" sz="1800" dirty="0" smtClean="0"/>
              <a:t>Used Y for all POWER/GND, Z for Aggressor column</a:t>
            </a:r>
          </a:p>
          <a:p>
            <a:r>
              <a:rPr lang="en-US" dirty="0" smtClean="0"/>
              <a:t>How to handle several Interconnect Models that are supposed to be used together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10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Goal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 an update to Interconnect </a:t>
            </a:r>
            <a:r>
              <a:rPr lang="en-US" dirty="0"/>
              <a:t>p</a:t>
            </a:r>
            <a:r>
              <a:rPr lang="en-US" dirty="0" smtClean="0"/>
              <a:t>roposal Terminal section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982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Reference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903" y="3829662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p</a:t>
            </a:r>
            <a:r>
              <a:rPr lang="en-US" b="1" dirty="0" err="1" smtClean="0"/>
              <a:t>ad_names</a:t>
            </a:r>
            <a:r>
              <a:rPr lang="en-US" b="1" dirty="0" smtClean="0"/>
              <a:t> for implicitly shorted pads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3962400"/>
            <a:ext cx="4572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5403370"/>
            <a:ext cx="457200" cy="7540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962400"/>
            <a:ext cx="4572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301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Partial Reference Diagram</a:t>
            </a:r>
            <a:br>
              <a:rPr lang="en-US" sz="4000" dirty="0" smtClean="0"/>
            </a:br>
            <a:r>
              <a:rPr lang="en-US" sz="4000" dirty="0" smtClean="0"/>
              <a:t>(A3, D1, D2 Omitted)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213604" y="5635752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5254750" y="2590800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254750" y="28895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34706" y="320632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207006" y="3505869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224885" y="3825538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228844" y="4126992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5250327" y="44135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234940" y="469975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250327" y="4998523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34940" y="529742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8" y="5972145"/>
            <a:ext cx="3687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3581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IBIS Buffer Models</a:t>
            </a:r>
            <a:endParaRPr lang="en-US" sz="2000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098457" y="3276601"/>
            <a:ext cx="345858" cy="4253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2080724" y="4050793"/>
            <a:ext cx="363591" cy="44500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338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Terminal Syntax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524000"/>
            <a:ext cx="8001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[Begin Interconnect Model]</a:t>
            </a:r>
          </a:p>
          <a:p>
            <a:r>
              <a:rPr lang="en-US" b="1" dirty="0" smtClean="0"/>
              <a:t>…					| Other syntax</a:t>
            </a:r>
          </a:p>
          <a:p>
            <a:endParaRPr lang="en-US" b="1" dirty="0"/>
          </a:p>
          <a:p>
            <a:r>
              <a:rPr lang="en-US" b="1" dirty="0" err="1" smtClean="0"/>
              <a:t>Number_of_terminals</a:t>
            </a:r>
            <a:r>
              <a:rPr lang="en-US" b="1" dirty="0" smtClean="0"/>
              <a:t> = &lt;number&gt;		| List follows</a:t>
            </a:r>
          </a:p>
          <a:p>
            <a:r>
              <a:rPr lang="en-US" b="1" dirty="0" smtClean="0"/>
              <a:t>&lt;</a:t>
            </a:r>
            <a:r>
              <a:rPr lang="en-US" b="1" dirty="0" err="1" smtClean="0"/>
              <a:t>term_no</a:t>
            </a:r>
            <a:r>
              <a:rPr lang="en-US" b="1" dirty="0" smtClean="0"/>
              <a:t>&gt; &lt;</a:t>
            </a:r>
            <a:r>
              <a:rPr lang="en-US" b="1" dirty="0" err="1"/>
              <a:t>t</a:t>
            </a:r>
            <a:r>
              <a:rPr lang="en-US" b="1" dirty="0" err="1" smtClean="0"/>
              <a:t>erminal_type</a:t>
            </a:r>
            <a:r>
              <a:rPr lang="en-US" b="1" dirty="0" smtClean="0"/>
              <a:t>&gt; &lt;</a:t>
            </a:r>
            <a:r>
              <a:rPr lang="en-US" b="1" dirty="0"/>
              <a:t>l</a:t>
            </a:r>
            <a:r>
              <a:rPr lang="en-US" b="1" dirty="0" smtClean="0"/>
              <a:t>ocation&gt; &lt;name&gt; &lt;optional Aggressor&gt;</a:t>
            </a:r>
          </a:p>
          <a:p>
            <a:r>
              <a:rPr lang="en-US" b="1" dirty="0" smtClean="0"/>
              <a:t>…					| More lines</a:t>
            </a:r>
          </a:p>
          <a:p>
            <a:r>
              <a:rPr lang="en-US" b="1" dirty="0" smtClean="0"/>
              <a:t>…</a:t>
            </a:r>
          </a:p>
          <a:p>
            <a:r>
              <a:rPr lang="en-US" b="1" dirty="0" smtClean="0"/>
              <a:t>[End Interconnect Model]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___________________________________________________________________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&lt;location&gt;: </a:t>
            </a:r>
            <a:r>
              <a:rPr lang="en-US" b="1" dirty="0" err="1" smtClean="0"/>
              <a:t>pin_name</a:t>
            </a:r>
            <a:r>
              <a:rPr lang="en-US" b="1" dirty="0" smtClean="0"/>
              <a:t>, </a:t>
            </a:r>
            <a:r>
              <a:rPr lang="en-US" b="1" dirty="0" err="1" smtClean="0"/>
              <a:t>signal_name</a:t>
            </a:r>
            <a:r>
              <a:rPr lang="en-US" b="1" dirty="0" smtClean="0"/>
              <a:t> from [Pin] keyword, or </a:t>
            </a:r>
            <a:r>
              <a:rPr lang="en-US" b="1" dirty="0" err="1" smtClean="0"/>
              <a:t>pad_name</a:t>
            </a:r>
            <a:r>
              <a:rPr lang="en-US" b="1" dirty="0" smtClean="0"/>
              <a:t> from [Pin Mapping] keyword</a:t>
            </a:r>
          </a:p>
          <a:p>
            <a:endParaRPr lang="en-US" b="1" dirty="0"/>
          </a:p>
          <a:p>
            <a:r>
              <a:rPr lang="en-US" b="1" dirty="0" smtClean="0"/>
              <a:t>Convention: 	“shorted” connection</a:t>
            </a:r>
          </a:p>
          <a:p>
            <a:r>
              <a:rPr lang="en-US" b="1" dirty="0"/>
              <a:t>	</a:t>
            </a:r>
            <a:r>
              <a:rPr lang="en-US" b="1" dirty="0" smtClean="0"/>
              <a:t>	electrical connection</a:t>
            </a:r>
            <a:endParaRPr lang="en-US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867400" y="5562600"/>
            <a:ext cx="1295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867400" y="5867400"/>
            <a:ext cx="12954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284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Legal Interconnection Terminals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759371"/>
              </p:ext>
            </p:extLst>
          </p:nvPr>
        </p:nvGraphicFramePr>
        <p:xfrm>
          <a:off x="1371600" y="1524000"/>
          <a:ext cx="6400800" cy="34289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6058"/>
                <a:gridCol w="1128562"/>
                <a:gridCol w="1128562"/>
                <a:gridCol w="1078030"/>
                <a:gridCol w="909588"/>
              </a:tblGrid>
              <a:tr h="4729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Terminal_Type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pin_name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signal_name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pad_name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Aggressor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Buffer_I/O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Z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Puref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Pdref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Extref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Buffer_rail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Pad_I/O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Pad_rail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687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Pin_rail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28800" y="26136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0857" y="5317672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X: I/O </a:t>
            </a:r>
            <a:r>
              <a:rPr lang="en-US" b="1" dirty="0" err="1" smtClean="0"/>
              <a:t>pin_names</a:t>
            </a:r>
            <a:r>
              <a:rPr lang="en-US" b="1" dirty="0" smtClean="0"/>
              <a:t>, Y: POWER/GND names, Z: Optional Aggressor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60793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Reference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903" y="3829662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p</a:t>
            </a:r>
            <a:r>
              <a:rPr lang="en-US" b="1" dirty="0" err="1" smtClean="0"/>
              <a:t>ad_names</a:t>
            </a:r>
            <a:r>
              <a:rPr lang="en-US" b="1" dirty="0" smtClean="0"/>
              <a:t> for implicitly shorted pads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3962400"/>
            <a:ext cx="4572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5403370"/>
            <a:ext cx="457200" cy="7540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962400"/>
            <a:ext cx="4572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70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With </a:t>
            </a:r>
            <a:r>
              <a:rPr lang="en-US" sz="4000" dirty="0" err="1" smtClean="0"/>
              <a:t>pad_name</a:t>
            </a:r>
            <a:r>
              <a:rPr lang="en-US" sz="4000" dirty="0" smtClean="0"/>
              <a:t> = </a:t>
            </a:r>
            <a:r>
              <a:rPr lang="en-US" sz="4000" dirty="0" err="1" smtClean="0"/>
              <a:t>signal_name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p</a:t>
            </a:r>
            <a:r>
              <a:rPr lang="en-US" b="1" dirty="0" err="1" smtClean="0"/>
              <a:t>ad_names</a:t>
            </a:r>
            <a:r>
              <a:rPr lang="en-US" b="1" dirty="0" smtClean="0"/>
              <a:t> for implicitly shorted pads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987" y="4365523"/>
            <a:ext cx="60991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390900" y="5638800"/>
            <a:ext cx="4381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New </a:t>
            </a:r>
            <a:r>
              <a:rPr lang="en-US" b="1" dirty="0" err="1" smtClean="0"/>
              <a:t>Pad_signal_name</a:t>
            </a:r>
            <a:r>
              <a:rPr lang="en-US" b="1" dirty="0" smtClean="0"/>
              <a:t> </a:t>
            </a:r>
            <a:r>
              <a:rPr lang="en-US" b="1" dirty="0" err="1" smtClean="0"/>
              <a:t>subparameter</a:t>
            </a:r>
            <a:r>
              <a:rPr lang="en-US" b="1" dirty="0" smtClean="0"/>
              <a:t> indicates that POWER/GND pins do not have to be listed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200400" y="4648200"/>
            <a:ext cx="381000" cy="990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911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 using </a:t>
            </a:r>
            <a:r>
              <a:rPr lang="en-US" sz="4000" dirty="0" err="1" smtClean="0"/>
              <a:t>pin_names</a:t>
            </a:r>
            <a:r>
              <a:rPr lang="en-US" sz="4000" dirty="0" smtClean="0"/>
              <a:t> only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[Pin Mapping] not needed, all connections are pin-to-buffer</a:t>
            </a:r>
          </a:p>
          <a:p>
            <a:endParaRPr lang="en-US" sz="2000" b="1" dirty="0"/>
          </a:p>
          <a:p>
            <a:r>
              <a:rPr lang="en-US" sz="2000" b="1" dirty="0" smtClean="0"/>
              <a:t>(Similar to [Package] model direct connection to I/O buffer)</a:t>
            </a:r>
            <a:endParaRPr lang="en-US" sz="2000" b="1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66552"/>
            <a:ext cx="7976535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72435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8227</TotalTime>
  <Words>562</Words>
  <Application>Microsoft Office PowerPoint</Application>
  <PresentationFormat>On-screen Show (4:3)</PresentationFormat>
  <Paragraphs>300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Executive</vt:lpstr>
      <vt:lpstr>Updated Interconnect Proposal  Bob Ross, Teraspeed Labs bob@teraspeedlabs.com  EPEPS 2015 IBIS Summit San Jose, CA, October 28, 2015</vt:lpstr>
      <vt:lpstr>Goal</vt:lpstr>
      <vt:lpstr>Reference Example</vt:lpstr>
      <vt:lpstr>Partial Reference Diagram (A3, D1, D2 Omitted)</vt:lpstr>
      <vt:lpstr>Terminal Syntax</vt:lpstr>
      <vt:lpstr>Legal Interconnection Terminals</vt:lpstr>
      <vt:lpstr>Reference Example</vt:lpstr>
      <vt:lpstr>With pad_name = signal_name</vt:lpstr>
      <vt:lpstr>Pin-to-Buffer Interconnect Example using pin_names only</vt:lpstr>
      <vt:lpstr>Pin-to-Buffer Interconnect Example</vt:lpstr>
      <vt:lpstr>Power Rails Interconnect Example with signal_name</vt:lpstr>
      <vt:lpstr>Pin-to-Buffer Interconnect Example with signal_name</vt:lpstr>
      <vt:lpstr>Example with pad_name Groups</vt:lpstr>
      <vt:lpstr>Power Rails Interconnect Example with signal_name and pad_names</vt:lpstr>
      <vt:lpstr>Pin-to-Buffer Interconnect Example with signal_name and pad_names</vt:lpstr>
      <vt:lpstr>Default “shorted” Interconnect with [Pin Mapping]</vt:lpstr>
      <vt:lpstr>Conclusion and Issues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475</cp:revision>
  <cp:lastPrinted>2014-09-15T17:44:41Z</cp:lastPrinted>
  <dcterms:created xsi:type="dcterms:W3CDTF">2014-08-14T21:20:06Z</dcterms:created>
  <dcterms:modified xsi:type="dcterms:W3CDTF">2015-09-02T14:22:07Z</dcterms:modified>
</cp:coreProperties>
</file>