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handoutMasterIdLst>
    <p:handoutMasterId r:id="rId12"/>
  </p:handoutMasterIdLst>
  <p:sldIdLst>
    <p:sldId id="991" r:id="rId5"/>
    <p:sldId id="992" r:id="rId6"/>
    <p:sldId id="994" r:id="rId7"/>
    <p:sldId id="993" r:id="rId8"/>
    <p:sldId id="995" r:id="rId9"/>
    <p:sldId id="287"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63F"/>
    <a:srgbClr val="0071C5"/>
    <a:srgbClr val="0000FF"/>
    <a:srgbClr val="000099"/>
    <a:srgbClr val="061922"/>
    <a:srgbClr val="FED471"/>
    <a:srgbClr val="B4BABD"/>
    <a:srgbClr val="D7DF23"/>
    <a:srgbClr val="F37021"/>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9" autoAdjust="0"/>
    <p:restoredTop sz="99642" autoAdjust="0"/>
  </p:normalViewPr>
  <p:slideViewPr>
    <p:cSldViewPr snapToGrid="0">
      <p:cViewPr>
        <p:scale>
          <a:sx n="100" d="100"/>
          <a:sy n="100" d="100"/>
        </p:scale>
        <p:origin x="-1085" y="514"/>
      </p:cViewPr>
      <p:guideLst>
        <p:guide orient="horz" pos="880"/>
        <p:guide pos="288"/>
        <p:guide pos="5472"/>
      </p:guideLst>
    </p:cSldViewPr>
  </p:slideViewPr>
  <p:notesTextViewPr>
    <p:cViewPr>
      <p:scale>
        <a:sx n="100" d="100"/>
        <a:sy n="100" d="100"/>
      </p:scale>
      <p:origin x="0" y="0"/>
    </p:cViewPr>
  </p:notesTextViewPr>
  <p:sorterViewPr>
    <p:cViewPr>
      <p:scale>
        <a:sx n="105" d="100"/>
        <a:sy n="105" d="100"/>
      </p:scale>
      <p:origin x="0" y="0"/>
    </p:cViewPr>
  </p:sorterViewPr>
  <p:notesViewPr>
    <p:cSldViewPr snapToGrid="0">
      <p:cViewPr>
        <p:scale>
          <a:sx n="100" d="100"/>
          <a:sy n="100" d="100"/>
        </p:scale>
        <p:origin x="-780" y="2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3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dirty="0">
                <a:latin typeface="Arial" charset="0"/>
                <a:ea typeface="+mn-ea"/>
                <a:cs typeface="Arial" charset="0"/>
              </a:defRPr>
            </a:lvl1pPr>
          </a:lstStyle>
          <a:p>
            <a:pPr>
              <a:defRPr/>
            </a:pPr>
            <a:endParaRPr lang="en-US" dirty="0">
              <a:latin typeface="Verdana" pitchFamily="34" charset="0"/>
              <a:cs typeface="Verdana" pitchFamily="34" charset="0"/>
            </a:endParaRPr>
          </a:p>
        </p:txBody>
      </p:sp>
      <p:sp>
        <p:nvSpPr>
          <p:cNvPr id="8335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A347C99-DDC4-41FB-BD47-F99DF20EF5CF}" type="datetimeFigureOut">
              <a:rPr lang="en-US">
                <a:latin typeface="Verdana" pitchFamily="34" charset="0"/>
              </a:rPr>
              <a:pPr/>
              <a:t>10/3/2012</a:t>
            </a:fld>
            <a:endParaRPr lang="en-US" dirty="0">
              <a:latin typeface="Verdana" pitchFamily="34" charset="0"/>
            </a:endParaRPr>
          </a:p>
        </p:txBody>
      </p:sp>
      <p:sp>
        <p:nvSpPr>
          <p:cNvPr id="8335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dirty="0">
                <a:latin typeface="Arial" charset="0"/>
                <a:ea typeface="+mn-ea"/>
                <a:cs typeface="Arial" charset="0"/>
              </a:defRPr>
            </a:lvl1pPr>
          </a:lstStyle>
          <a:p>
            <a:pPr>
              <a:defRPr/>
            </a:pPr>
            <a:endParaRPr lang="en-US" dirty="0">
              <a:latin typeface="Verdana" pitchFamily="34" charset="0"/>
              <a:cs typeface="Verdana" pitchFamily="34" charset="0"/>
            </a:endParaRPr>
          </a:p>
        </p:txBody>
      </p:sp>
      <p:sp>
        <p:nvSpPr>
          <p:cNvPr id="8335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0F59FE-A579-4631-A088-0B77B1E08B79}" type="slidenum">
              <a:rPr lang="en-US">
                <a:latin typeface="Verdana" pitchFamily="34" charset="0"/>
              </a:rPr>
              <a:pPr/>
              <a:t>‹#›</a:t>
            </a:fld>
            <a:endParaRPr lang="en-US" dirty="0">
              <a:latin typeface="Verdana" pitchFamily="34" charset="0"/>
            </a:endParaRPr>
          </a:p>
        </p:txBody>
      </p:sp>
    </p:spTree>
    <p:extLst>
      <p:ext uri="{BB962C8B-B14F-4D97-AF65-F5344CB8AC3E}">
        <p14:creationId xmlns:p14="http://schemas.microsoft.com/office/powerpoint/2010/main" val="2193272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b="0" dirty="0">
                <a:latin typeface="Verdana" pitchFamily="34" charset="0"/>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Verdana" pitchFamily="34" charset="0"/>
              </a:defRPr>
            </a:lvl1pPr>
          </a:lstStyle>
          <a:p>
            <a:fld id="{E3FB7B44-65B2-4B08-8458-1EC3A042B088}" type="datetimeFigureOut">
              <a:rPr lang="en-US" smtClean="0"/>
              <a:pPr/>
              <a:t>10/3/2012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b="0" dirty="0">
                <a:latin typeface="Verdana" pitchFamily="34" charset="0"/>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Verdana" pitchFamily="34" charset="0"/>
              </a:defRPr>
            </a:lvl1pPr>
          </a:lstStyle>
          <a:p>
            <a:fld id="{D0DC071B-EDB1-4327-8847-F29BC6F9D438}" type="slidenum">
              <a:rPr lang="en-US" smtClean="0"/>
              <a:pPr/>
              <a:t>‹#›</a:t>
            </a:fld>
            <a:endParaRPr lang="en-US" dirty="0"/>
          </a:p>
        </p:txBody>
      </p:sp>
    </p:spTree>
    <p:extLst>
      <p:ext uri="{BB962C8B-B14F-4D97-AF65-F5344CB8AC3E}">
        <p14:creationId xmlns:p14="http://schemas.microsoft.com/office/powerpoint/2010/main" val="20642643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pic>
        <p:nvPicPr>
          <p:cNvPr id="4" name="Picture 8" descr="PPTCovers-01.png"/>
          <p:cNvPicPr>
            <a:picLocks noChangeAspect="1"/>
          </p:cNvPicPr>
          <p:nvPr userDrawn="1"/>
        </p:nvPicPr>
        <p:blipFill>
          <a:blip r:embed="rId2" cstate="print"/>
          <a:srcRect/>
          <a:stretch>
            <a:fillRect/>
          </a:stretch>
        </p:blipFill>
        <p:spPr bwMode="auto">
          <a:xfrm>
            <a:off x="0" y="1670050"/>
            <a:ext cx="8269288" cy="3822700"/>
          </a:xfrm>
          <a:prstGeom prst="rect">
            <a:avLst/>
          </a:prstGeom>
          <a:noFill/>
          <a:ln w="9525">
            <a:noFill/>
            <a:miter lim="800000"/>
            <a:headEnd/>
            <a:tailEnd/>
          </a:ln>
        </p:spPr>
      </p:pic>
      <p:pic>
        <p:nvPicPr>
          <p:cNvPr id="6" name="Picture 10"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A36E4BD0-5696-4988-9844-E920C5295701}"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48131" name="Rectangle 3"/>
          <p:cNvSpPr>
            <a:spLocks noGrp="1" noChangeArrowheads="1"/>
          </p:cNvSpPr>
          <p:nvPr>
            <p:ph type="ctrTitle"/>
          </p:nvPr>
        </p:nvSpPr>
        <p:spPr>
          <a:xfrm>
            <a:off x="457201" y="2640386"/>
            <a:ext cx="6784760" cy="553998"/>
          </a:xfrm>
        </p:spPr>
        <p:txBody>
          <a:bodyPr wrap="none" anchor="ctr">
            <a:spAutoFit/>
          </a:bodyPr>
          <a:lstStyle>
            <a:lvl1pPr algn="l">
              <a:lnSpc>
                <a:spcPct val="100000"/>
              </a:lnSpc>
              <a:defRPr sz="3600" b="0" i="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48132" name="Rectangle 4"/>
          <p:cNvSpPr>
            <a:spLocks noGrp="1" noChangeArrowheads="1"/>
          </p:cNvSpPr>
          <p:nvPr>
            <p:ph type="subTitle" idx="1"/>
          </p:nvPr>
        </p:nvSpPr>
        <p:spPr>
          <a:xfrm>
            <a:off x="2378240" y="4353385"/>
            <a:ext cx="4466738" cy="307777"/>
          </a:xfrm>
        </p:spPr>
        <p:txBody>
          <a:bodyPr>
            <a:spAutoFit/>
          </a:bodyPr>
          <a:lstStyle>
            <a:lvl1pPr marL="0" indent="0" algn="l">
              <a:lnSpc>
                <a:spcPts val="2400"/>
              </a:lnSpc>
              <a:spcBef>
                <a:spcPts val="0"/>
              </a:spcBef>
              <a:spcAft>
                <a:spcPts val="1200"/>
              </a:spcAft>
              <a:defRPr sz="2000">
                <a:solidFill>
                  <a:schemeClr val="bg1"/>
                </a:solidFill>
                <a:latin typeface="Verdana" pitchFamily="34" charset="0"/>
                <a:cs typeface="Verdana" pitchFamily="34" charset="0"/>
              </a:defRPr>
            </a:lvl1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pic>
        <p:nvPicPr>
          <p:cNvPr id="3" name="Picture 8" descr="Intel_logo_white.png"/>
          <p:cNvPicPr>
            <a:picLocks noChangeAspect="1"/>
          </p:cNvPicPr>
          <p:nvPr userDrawn="1"/>
        </p:nvPicPr>
        <p:blipFill>
          <a:blip r:embed="rId2" cstate="print"/>
          <a:srcRect/>
          <a:stretch>
            <a:fillRect/>
          </a:stretch>
        </p:blipFill>
        <p:spPr bwMode="auto">
          <a:xfrm>
            <a:off x="7970838" y="301625"/>
            <a:ext cx="868362" cy="573088"/>
          </a:xfrm>
          <a:prstGeom prst="rect">
            <a:avLst/>
          </a:prstGeom>
          <a:noFill/>
          <a:ln w="9525">
            <a:noFill/>
            <a:miter lim="800000"/>
            <a:headEnd/>
            <a:tailEnd/>
          </a:ln>
        </p:spPr>
      </p:pic>
      <p:sp>
        <p:nvSpPr>
          <p:cNvPr id="2" name="Title 1"/>
          <p:cNvSpPr>
            <a:spLocks noGrp="1"/>
          </p:cNvSpPr>
          <p:nvPr>
            <p:ph type="title"/>
          </p:nvPr>
        </p:nvSpPr>
        <p:spPr>
          <a:xfrm>
            <a:off x="457200" y="2514601"/>
            <a:ext cx="6477000" cy="1362075"/>
          </a:xfrm>
        </p:spPr>
        <p:txBody>
          <a:bodyPr anchor="ctr"/>
          <a:lstStyle>
            <a:lvl1pPr algn="l">
              <a:lnSpc>
                <a:spcPct val="100000"/>
              </a:lnSpc>
              <a:defRPr sz="38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5" name="Slide Number Placeholder 4"/>
          <p:cNvSpPr>
            <a:spLocks noGrp="1" noChangeArrowheads="1"/>
          </p:cNvSpPr>
          <p:nvPr>
            <p:ph type="sldNum" sz="quarter" idx="10"/>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8E85CECA-F3AF-417F-9145-C575404BEF7B}"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inal Slide with White Logo">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pic>
        <p:nvPicPr>
          <p:cNvPr id="2" name="Picture 8" descr="intel_wht_rgb_3000.png"/>
          <p:cNvPicPr>
            <a:picLocks noChangeAspect="1"/>
          </p:cNvPicPr>
          <p:nvPr userDrawn="1"/>
        </p:nvPicPr>
        <p:blipFill>
          <a:blip r:embed="rId2" cstate="print"/>
          <a:srcRect/>
          <a:stretch>
            <a:fillRect/>
          </a:stretch>
        </p:blipFill>
        <p:spPr bwMode="auto">
          <a:xfrm>
            <a:off x="3122613" y="2473325"/>
            <a:ext cx="2898775" cy="191135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nal Slide with Blue Logo">
    <p:spTree>
      <p:nvGrpSpPr>
        <p:cNvPr id="1" name=""/>
        <p:cNvGrpSpPr/>
        <p:nvPr/>
      </p:nvGrpSpPr>
      <p:grpSpPr>
        <a:xfrm>
          <a:off x="0" y="0"/>
          <a:ext cx="0" cy="0"/>
          <a:chOff x="0" y="0"/>
          <a:chExt cx="0" cy="0"/>
        </a:xfrm>
      </p:grpSpPr>
      <p:pic>
        <p:nvPicPr>
          <p:cNvPr id="2" name="Picture 8" descr="intel_rgb_3000.png"/>
          <p:cNvPicPr>
            <a:picLocks noChangeAspect="1"/>
          </p:cNvPicPr>
          <p:nvPr userDrawn="1"/>
        </p:nvPicPr>
        <p:blipFill>
          <a:blip r:embed="rId2" cstate="print"/>
          <a:srcRect/>
          <a:stretch>
            <a:fillRect/>
          </a:stretch>
        </p:blipFill>
        <p:spPr bwMode="auto">
          <a:xfrm>
            <a:off x="3122613" y="2473325"/>
            <a:ext cx="2898775" cy="191135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2">
    <p:spTree>
      <p:nvGrpSpPr>
        <p:cNvPr id="1" name=""/>
        <p:cNvGrpSpPr/>
        <p:nvPr/>
      </p:nvGrpSpPr>
      <p:grpSpPr>
        <a:xfrm>
          <a:off x="0" y="0"/>
          <a:ext cx="0" cy="0"/>
          <a:chOff x="0" y="0"/>
          <a:chExt cx="0" cy="0"/>
        </a:xfrm>
      </p:grpSpPr>
      <p:pic>
        <p:nvPicPr>
          <p:cNvPr id="4" name="Picture 8" descr="PPTCovers-02.png"/>
          <p:cNvPicPr>
            <a:picLocks noChangeAspect="1"/>
          </p:cNvPicPr>
          <p:nvPr userDrawn="1"/>
        </p:nvPicPr>
        <p:blipFill>
          <a:blip r:embed="rId2" cstate="print"/>
          <a:srcRect/>
          <a:stretch>
            <a:fillRect/>
          </a:stretch>
        </p:blipFill>
        <p:spPr bwMode="auto">
          <a:xfrm>
            <a:off x="0" y="1625600"/>
            <a:ext cx="8256588" cy="4102100"/>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7F155246-06C9-419D-AFB1-9F187B6BADE0}"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8" name="Rectangle 3"/>
          <p:cNvSpPr>
            <a:spLocks noGrp="1" noChangeArrowheads="1"/>
          </p:cNvSpPr>
          <p:nvPr>
            <p:ph type="ctrTitle"/>
          </p:nvPr>
        </p:nvSpPr>
        <p:spPr>
          <a:xfrm>
            <a:off x="457201" y="2379360"/>
            <a:ext cx="6784760" cy="553998"/>
          </a:xfrm>
        </p:spPr>
        <p:txBody>
          <a:bodyPr wrap="none"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0" name="Rectangle 4"/>
          <p:cNvSpPr>
            <a:spLocks noGrp="1" noChangeArrowheads="1"/>
          </p:cNvSpPr>
          <p:nvPr>
            <p:ph type="subTitle" idx="1"/>
          </p:nvPr>
        </p:nvSpPr>
        <p:spPr>
          <a:xfrm>
            <a:off x="460188" y="3264183"/>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Option 3">
    <p:spTree>
      <p:nvGrpSpPr>
        <p:cNvPr id="1" name=""/>
        <p:cNvGrpSpPr/>
        <p:nvPr/>
      </p:nvGrpSpPr>
      <p:grpSpPr>
        <a:xfrm>
          <a:off x="0" y="0"/>
          <a:ext cx="0" cy="0"/>
          <a:chOff x="0" y="0"/>
          <a:chExt cx="0" cy="0"/>
        </a:xfrm>
      </p:grpSpPr>
      <p:pic>
        <p:nvPicPr>
          <p:cNvPr id="4" name="Picture 8" descr="PPTCovers-03.png"/>
          <p:cNvPicPr>
            <a:picLocks noChangeAspect="1"/>
          </p:cNvPicPr>
          <p:nvPr userDrawn="1"/>
        </p:nvPicPr>
        <p:blipFill>
          <a:blip r:embed="rId2" cstate="print"/>
          <a:srcRect/>
          <a:stretch>
            <a:fillRect/>
          </a:stretch>
        </p:blipFill>
        <p:spPr bwMode="auto">
          <a:xfrm>
            <a:off x="0" y="1770063"/>
            <a:ext cx="8342313" cy="2903537"/>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86287BD0-12C6-4E20-B710-B504733D31DB}"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9" name="Rectangle 3"/>
          <p:cNvSpPr>
            <a:spLocks noGrp="1" noChangeArrowheads="1"/>
          </p:cNvSpPr>
          <p:nvPr>
            <p:ph type="ctrTitle"/>
          </p:nvPr>
        </p:nvSpPr>
        <p:spPr>
          <a:xfrm>
            <a:off x="457201" y="2797941"/>
            <a:ext cx="6754008" cy="553998"/>
          </a:xfrm>
        </p:spPr>
        <p:txBody>
          <a:bodyPr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0" name="Rectangle 4"/>
          <p:cNvSpPr>
            <a:spLocks noGrp="1" noChangeArrowheads="1"/>
          </p:cNvSpPr>
          <p:nvPr>
            <p:ph type="subTitle" idx="1"/>
          </p:nvPr>
        </p:nvSpPr>
        <p:spPr>
          <a:xfrm>
            <a:off x="459957" y="3750107"/>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Option 4">
    <p:spTree>
      <p:nvGrpSpPr>
        <p:cNvPr id="1" name=""/>
        <p:cNvGrpSpPr/>
        <p:nvPr/>
      </p:nvGrpSpPr>
      <p:grpSpPr>
        <a:xfrm>
          <a:off x="0" y="0"/>
          <a:ext cx="0" cy="0"/>
          <a:chOff x="0" y="0"/>
          <a:chExt cx="0" cy="0"/>
        </a:xfrm>
      </p:grpSpPr>
      <p:pic>
        <p:nvPicPr>
          <p:cNvPr id="4" name="Picture 8" descr="PPTCovers-04.png"/>
          <p:cNvPicPr>
            <a:picLocks noChangeAspect="1"/>
          </p:cNvPicPr>
          <p:nvPr userDrawn="1"/>
        </p:nvPicPr>
        <p:blipFill>
          <a:blip r:embed="rId2" cstate="print"/>
          <a:srcRect/>
          <a:stretch>
            <a:fillRect/>
          </a:stretch>
        </p:blipFill>
        <p:spPr bwMode="auto">
          <a:xfrm>
            <a:off x="0" y="1203325"/>
            <a:ext cx="8494713" cy="3724275"/>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0A877563-3937-4331-B10F-F75C47F45ECE}"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10" name="Rectangle 3"/>
          <p:cNvSpPr>
            <a:spLocks noGrp="1" noChangeArrowheads="1"/>
          </p:cNvSpPr>
          <p:nvPr>
            <p:ph type="ctrTitle"/>
          </p:nvPr>
        </p:nvSpPr>
        <p:spPr>
          <a:xfrm>
            <a:off x="593531" y="2742967"/>
            <a:ext cx="6784760" cy="553998"/>
          </a:xfrm>
        </p:spPr>
        <p:txBody>
          <a:bodyPr wrap="none"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1" name="Rectangle 4"/>
          <p:cNvSpPr>
            <a:spLocks noGrp="1" noChangeArrowheads="1"/>
          </p:cNvSpPr>
          <p:nvPr>
            <p:ph type="subTitle" idx="1"/>
          </p:nvPr>
        </p:nvSpPr>
        <p:spPr>
          <a:xfrm>
            <a:off x="592333" y="3649814"/>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1"/>
            <a:ext cx="6477000" cy="1362075"/>
          </a:xfrm>
        </p:spPr>
        <p:txBody>
          <a:bodyPr anchor="ctr"/>
          <a:lstStyle>
            <a:lvl1pPr algn="l">
              <a:lnSpc>
                <a:spcPct val="100000"/>
              </a:lnSpc>
              <a:defRPr sz="36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4" name="Rectangle 4"/>
          <p:cNvSpPr>
            <a:spLocks noGrp="1" noChangeArrowheads="1"/>
          </p:cNvSpPr>
          <p:nvPr>
            <p:ph type="sldNum" sz="quarter" idx="10"/>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9BE17280-6A68-4A9D-8994-2FF082D8AE5C}"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Divider-option 2">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1"/>
            <a:ext cx="4627756" cy="1362075"/>
          </a:xfrm>
        </p:spPr>
        <p:txBody>
          <a:bodyPr anchor="ctr"/>
          <a:lstStyle>
            <a:lvl1pPr algn="l">
              <a:lnSpc>
                <a:spcPct val="100000"/>
              </a:lnSpc>
              <a:defRPr sz="36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8" name="Picture Placeholder 7"/>
          <p:cNvSpPr>
            <a:spLocks noGrp="1"/>
          </p:cNvSpPr>
          <p:nvPr>
            <p:ph type="pic" sz="quarter" idx="10"/>
          </p:nvPr>
        </p:nvSpPr>
        <p:spPr>
          <a:xfrm>
            <a:off x="5353050" y="0"/>
            <a:ext cx="3790950" cy="6858000"/>
          </a:xfrm>
        </p:spPr>
        <p:txBody>
          <a:bodyPr/>
          <a:lstStyle>
            <a:lvl1pPr>
              <a:defRPr>
                <a:latin typeface="Verdana" pitchFamily="34" charset="0"/>
                <a:cs typeface="Verdana" pitchFamily="34" charset="0"/>
              </a:defRPr>
            </a:lvl1pPr>
          </a:lstStyle>
          <a:p>
            <a:pPr lvl="0"/>
            <a:endParaRPr lang="en-US" noProof="0" dirty="0"/>
          </a:p>
        </p:txBody>
      </p:sp>
      <p:sp>
        <p:nvSpPr>
          <p:cNvPr id="5" name="Slide Number Placeholder 4"/>
          <p:cNvSpPr>
            <a:spLocks noGrp="1" noChangeArrowheads="1"/>
          </p:cNvSpPr>
          <p:nvPr>
            <p:ph type="sldNum" sz="quarter" idx="11"/>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B55E7218-5260-4860-B130-A975BF5D9BC6}"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Divider-option 3">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9144000" cy="6858000"/>
          </a:xfrm>
        </p:spPr>
        <p:txBody>
          <a:bodyPr/>
          <a:lstStyle>
            <a:lvl1pPr>
              <a:defRPr>
                <a:latin typeface="Verdana" pitchFamily="34" charset="0"/>
                <a:cs typeface="Verdana" pitchFamily="34" charset="0"/>
              </a:defRPr>
            </a:lvl1pPr>
          </a:lstStyle>
          <a:p>
            <a:pPr lvl="0"/>
            <a:endParaRPr lang="en-US" noProof="0" dirty="0"/>
          </a:p>
        </p:txBody>
      </p:sp>
      <p:sp>
        <p:nvSpPr>
          <p:cNvPr id="9" name="Title 1"/>
          <p:cNvSpPr>
            <a:spLocks noGrp="1"/>
          </p:cNvSpPr>
          <p:nvPr>
            <p:ph type="title"/>
          </p:nvPr>
        </p:nvSpPr>
        <p:spPr>
          <a:xfrm>
            <a:off x="262466" y="584201"/>
            <a:ext cx="4627756" cy="1362075"/>
          </a:xfrm>
        </p:spPr>
        <p:txBody>
          <a:bodyPr anchor="ctr"/>
          <a:lstStyle>
            <a:lvl1pPr algn="l">
              <a:lnSpc>
                <a:spcPct val="100000"/>
              </a:lnSpc>
              <a:defRPr sz="32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5" name="Slide Number Placeholder 4"/>
          <p:cNvSpPr>
            <a:spLocks noGrp="1" noChangeArrowheads="1"/>
          </p:cNvSpPr>
          <p:nvPr>
            <p:ph type="sldNum" sz="quarter" idx="11"/>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67DA23AD-AE49-4B78-AEB8-87AFB918B18A}"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Verdana" pitchFamily="34" charset="0"/>
                <a:cs typeface="Verdana" pitchFamily="34" charset="0"/>
              </a:defRPr>
            </a:lvl1pPr>
            <a:lvl2pPr>
              <a:defRPr>
                <a:latin typeface="Verdana" pitchFamily="34" charset="0"/>
                <a:cs typeface="Verdana" pitchFamily="34" charset="0"/>
              </a:defRPr>
            </a:lvl2pPr>
            <a:lvl3pPr>
              <a:defRPr>
                <a:latin typeface="Verdana" pitchFamily="34" charset="0"/>
                <a:cs typeface="Verdana" pitchFamily="34" charset="0"/>
              </a:defRPr>
            </a:lvl3pPr>
            <a:lvl4pPr>
              <a:defRPr>
                <a:latin typeface="Verdana" pitchFamily="34" charset="0"/>
                <a:cs typeface="Verdana" pitchFamily="34" charset="0"/>
              </a:defRPr>
            </a:lvl4pPr>
            <a:lvl5pPr>
              <a:defRPr>
                <a:latin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5613" y="1379539"/>
            <a:ext cx="4037012" cy="4537075"/>
          </a:xfrm>
        </p:spPr>
        <p:txBody>
          <a:bodyPr/>
          <a:lstStyle>
            <a:lvl1pPr marL="0" indent="0">
              <a:defRPr sz="2000">
                <a:latin typeface="Verdana" pitchFamily="34" charset="0"/>
                <a:cs typeface="Verdana" pitchFamily="34" charset="0"/>
              </a:defRPr>
            </a:lvl1pPr>
            <a:lvl2pPr>
              <a:defRPr sz="2000">
                <a:latin typeface="Verdana" pitchFamily="34" charset="0"/>
                <a:cs typeface="Verdana" pitchFamily="34" charset="0"/>
              </a:defRPr>
            </a:lvl2pPr>
            <a:lvl3pPr>
              <a:defRPr sz="1800">
                <a:latin typeface="Verdana" pitchFamily="34" charset="0"/>
                <a:cs typeface="Verdana" pitchFamily="34" charset="0"/>
              </a:defRPr>
            </a:lvl3pPr>
            <a:lvl4pPr>
              <a:defRPr sz="1600">
                <a:latin typeface="Verdana" pitchFamily="34" charset="0"/>
                <a:cs typeface="Verdana" pitchFamily="34" charset="0"/>
              </a:defRPr>
            </a:lvl4pPr>
            <a:lvl5pPr>
              <a:defRPr sz="1600">
                <a:latin typeface="Verdana" pitchFamily="34" charset="0"/>
                <a:cs typeface="Verdana"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5025" y="1379539"/>
            <a:ext cx="4038600" cy="4537075"/>
          </a:xfrm>
        </p:spPr>
        <p:txBody>
          <a:bodyPr/>
          <a:lstStyle>
            <a:lvl1pPr marL="0" indent="0">
              <a:defRPr sz="2000">
                <a:latin typeface="Verdana" pitchFamily="34" charset="0"/>
                <a:cs typeface="Verdana" pitchFamily="34" charset="0"/>
              </a:defRPr>
            </a:lvl1pPr>
            <a:lvl2pPr>
              <a:defRPr sz="2000">
                <a:latin typeface="Verdana" pitchFamily="34" charset="0"/>
                <a:cs typeface="Verdana" pitchFamily="34" charset="0"/>
              </a:defRPr>
            </a:lvl2pPr>
            <a:lvl3pPr>
              <a:defRPr sz="1800">
                <a:latin typeface="Verdana" pitchFamily="34" charset="0"/>
                <a:cs typeface="Verdana" pitchFamily="34" charset="0"/>
              </a:defRPr>
            </a:lvl3pPr>
            <a:lvl4pPr>
              <a:defRPr sz="1600">
                <a:latin typeface="Verdana" pitchFamily="34" charset="0"/>
                <a:cs typeface="Verdana" pitchFamily="34" charset="0"/>
              </a:defRPr>
            </a:lvl4pPr>
            <a:lvl5pPr>
              <a:defRPr sz="1600">
                <a:latin typeface="Verdana" pitchFamily="34" charset="0"/>
                <a:cs typeface="Verdana"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4025" y="409575"/>
            <a:ext cx="8229600" cy="889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title style</a:t>
            </a:r>
          </a:p>
        </p:txBody>
      </p:sp>
      <p:sp>
        <p:nvSpPr>
          <p:cNvPr id="1027" name="Rectangle 3"/>
          <p:cNvSpPr>
            <a:spLocks noGrp="1" noChangeArrowheads="1"/>
          </p:cNvSpPr>
          <p:nvPr>
            <p:ph type="body" idx="1"/>
          </p:nvPr>
        </p:nvSpPr>
        <p:spPr bwMode="auto">
          <a:xfrm>
            <a:off x="455613" y="1379538"/>
            <a:ext cx="8228012" cy="45370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p>
        </p:txBody>
      </p:sp>
      <p:pic>
        <p:nvPicPr>
          <p:cNvPr id="1028" name="Picture 4" descr="Intel_footer_121410.png"/>
          <p:cNvPicPr>
            <a:picLocks noChangeAspect="1"/>
          </p:cNvPicPr>
          <p:nvPr userDrawn="1"/>
        </p:nvPicPr>
        <p:blipFill>
          <a:blip r:embed="rId16" cstate="print"/>
          <a:srcRect/>
          <a:stretch>
            <a:fillRect/>
          </a:stretch>
        </p:blipFill>
        <p:spPr bwMode="auto">
          <a:xfrm>
            <a:off x="0" y="6362700"/>
            <a:ext cx="9144000" cy="495300"/>
          </a:xfrm>
          <a:prstGeom prst="rect">
            <a:avLst/>
          </a:prstGeom>
          <a:noFill/>
          <a:ln w="9525">
            <a:noFill/>
            <a:miter lim="800000"/>
            <a:headEnd/>
            <a:tailEnd/>
          </a:ln>
        </p:spPr>
      </p:pic>
      <p:sp>
        <p:nvSpPr>
          <p:cNvPr id="1030" name="TextBox 7"/>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2086EA5F-90FF-43EC-AB4C-3446C6E4BF6D}" type="slidenum">
              <a:rPr lang="en-US" sz="800">
                <a:solidFill>
                  <a:schemeClr val="bg1"/>
                </a:solidFill>
                <a:latin typeface="Verdana" pitchFamily="34" charset="0"/>
                <a:cs typeface="Verdana" pitchFamily="34" charset="0"/>
              </a:rPr>
              <a:pPr/>
              <a:t>‹#›</a:t>
            </a:fld>
            <a:endParaRPr lang="en-US" sz="800" dirty="0">
              <a:solidFill>
                <a:schemeClr val="bg1"/>
              </a:solidFill>
              <a:latin typeface="Verdana" pitchFamily="34" charset="0"/>
              <a:cs typeface="Verdana" pitchFamily="34" charset="0"/>
            </a:endParaRPr>
          </a:p>
        </p:txBody>
      </p:sp>
      <p:sp>
        <p:nvSpPr>
          <p:cNvPr id="7" name="Rectangle 21"/>
          <p:cNvSpPr>
            <a:spLocks noChangeArrowheads="1"/>
          </p:cNvSpPr>
          <p:nvPr userDrawn="1"/>
        </p:nvSpPr>
        <p:spPr bwMode="auto">
          <a:xfrm>
            <a:off x="1600200" y="6334125"/>
            <a:ext cx="5908675" cy="523875"/>
          </a:xfrm>
          <a:prstGeom prst="rect">
            <a:avLst/>
          </a:prstGeom>
          <a:noFill/>
          <a:ln w="50800" algn="ctr">
            <a:noFill/>
            <a:miter lim="800000"/>
            <a:headEnd/>
            <a:tailEnd/>
          </a:ln>
          <a:effectLst/>
        </p:spPr>
        <p:txBody>
          <a:bodyPr anchor="ctr">
            <a:spAutoFit/>
          </a:bodyPr>
          <a:lstStyle/>
          <a:p>
            <a:pPr algn="ctr" eaLnBrk="0" hangingPunct="0">
              <a:defRPr/>
            </a:pPr>
            <a:r>
              <a:rPr lang="en-US" sz="700" b="1" dirty="0">
                <a:solidFill>
                  <a:srgbClr val="FFFFFF"/>
                </a:solidFill>
                <a:latin typeface="Verdana" pitchFamily="34" charset="0"/>
                <a:cs typeface="Verdana" pitchFamily="34" charset="0"/>
              </a:rPr>
              <a:t>Intel and the Intel logo are trademarks or registered trademarks of Intel Corporation the U. S. and other countries.  Other names and brands may be claimed as the property of others.  All products, dates, and figures </a:t>
            </a:r>
          </a:p>
          <a:p>
            <a:pPr algn="ctr" eaLnBrk="0" hangingPunct="0">
              <a:defRPr/>
            </a:pPr>
            <a:r>
              <a:rPr lang="en-US" sz="700" b="1" dirty="0">
                <a:solidFill>
                  <a:srgbClr val="FFFFFF"/>
                </a:solidFill>
                <a:latin typeface="Verdana" pitchFamily="34" charset="0"/>
                <a:cs typeface="Verdana" pitchFamily="34" charset="0"/>
              </a:rPr>
              <a:t>are preliminary and are subject to change without any notice.  Copyright © </a:t>
            </a:r>
            <a:r>
              <a:rPr lang="en-US" sz="700" b="1" dirty="0" smtClean="0">
                <a:solidFill>
                  <a:srgbClr val="FFFFFF"/>
                </a:solidFill>
                <a:latin typeface="Verdana" pitchFamily="34" charset="0"/>
                <a:cs typeface="Verdana" pitchFamily="34" charset="0"/>
              </a:rPr>
              <a:t>2012, </a:t>
            </a:r>
            <a:r>
              <a:rPr lang="en-US" sz="700" b="1" dirty="0">
                <a:solidFill>
                  <a:srgbClr val="FFFFFF"/>
                </a:solidFill>
                <a:latin typeface="Verdana" pitchFamily="34" charset="0"/>
                <a:cs typeface="Verdana" pitchFamily="34" charset="0"/>
              </a:rPr>
              <a:t>Intel Corporation.</a:t>
            </a:r>
          </a:p>
          <a:p>
            <a:pPr eaLnBrk="0" hangingPunct="0">
              <a:defRPr/>
            </a:pPr>
            <a:endParaRPr lang="en-US" sz="700" dirty="0">
              <a:solidFill>
                <a:srgbClr val="FFFFFF"/>
              </a:solidFill>
              <a:latin typeface="Verdana" pitchFamily="34" charset="0"/>
              <a:cs typeface="Verdana" pitchFamily="34" charset="0"/>
            </a:endParaRPr>
          </a:p>
        </p:txBody>
      </p:sp>
    </p:spTree>
  </p:cSld>
  <p:clrMap bg1="lt1" tx1="dk1" bg2="lt2" tx2="dk2" accent1="accent1" accent2="accent2" accent3="accent3" accent4="accent4" accent5="accent5" accent6="accent6" hlink="hlink" folHlink="folHlink"/>
  <p:sldLayoutIdLst>
    <p:sldLayoutId id="2147485992" r:id="rId1"/>
    <p:sldLayoutId id="2147485993" r:id="rId2"/>
    <p:sldLayoutId id="2147485994" r:id="rId3"/>
    <p:sldLayoutId id="2147485995" r:id="rId4"/>
    <p:sldLayoutId id="2147485996" r:id="rId5"/>
    <p:sldLayoutId id="2147485997" r:id="rId6"/>
    <p:sldLayoutId id="2147485998" r:id="rId7"/>
    <p:sldLayoutId id="2147485988" r:id="rId8"/>
    <p:sldLayoutId id="2147485989" r:id="rId9"/>
    <p:sldLayoutId id="2147485990" r:id="rId10"/>
    <p:sldLayoutId id="2147485991" r:id="rId11"/>
    <p:sldLayoutId id="2147485999" r:id="rId12"/>
    <p:sldLayoutId id="2147486000" r:id="rId13"/>
    <p:sldLayoutId id="2147486001" r:id="rId14"/>
  </p:sldLayoutIdLst>
  <p:transition>
    <p:fade/>
  </p:transition>
  <p:timing>
    <p:tnLst>
      <p:par>
        <p:cTn id="1" dur="indefinite" restart="never" nodeType="tmRoot"/>
      </p:par>
    </p:tnLst>
  </p:timing>
  <p:hf hdr="0" ftr="0" dt="0"/>
  <p:txStyles>
    <p:titleStyle>
      <a:lvl1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Verdana" pitchFamily="34" charset="0"/>
        </a:defRPr>
      </a:lvl1pPr>
      <a:lvl2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2pPr>
      <a:lvl3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3pPr>
      <a:lvl4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4pPr>
      <a:lvl5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5pPr>
      <a:lvl6pPr marL="4572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6pPr>
      <a:lvl7pPr marL="9144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7pPr>
      <a:lvl8pPr marL="13716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8pPr>
      <a:lvl9pPr marL="18288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9pPr>
    </p:titleStyle>
    <p:bodyStyle>
      <a:lvl1pPr algn="l" rtl="0" fontAlgn="base">
        <a:spcBef>
          <a:spcPct val="75000"/>
        </a:spcBef>
        <a:spcAft>
          <a:spcPct val="0"/>
        </a:spcAft>
        <a:defRPr sz="2000">
          <a:solidFill>
            <a:schemeClr val="tx1"/>
          </a:solidFill>
          <a:latin typeface="Verdana" pitchFamily="34" charset="0"/>
          <a:ea typeface="ＭＳ Ｐゴシック" pitchFamily="34" charset="-128"/>
          <a:cs typeface="Verdana" pitchFamily="34" charset="0"/>
        </a:defRPr>
      </a:lvl1pPr>
      <a:lvl2pPr marL="185738" indent="-184150" algn="l" rtl="0" fontAlgn="base">
        <a:spcBef>
          <a:spcPct val="40000"/>
        </a:spcBef>
        <a:spcAft>
          <a:spcPct val="0"/>
        </a:spcAft>
        <a:buClr>
          <a:schemeClr val="tx1"/>
        </a:buClr>
        <a:buFont typeface="Times" charset="0"/>
        <a:buChar char="•"/>
        <a:defRPr sz="2000">
          <a:solidFill>
            <a:schemeClr val="tx1"/>
          </a:solidFill>
          <a:latin typeface="Verdana" pitchFamily="34" charset="0"/>
          <a:ea typeface="ＭＳ Ｐゴシック" pitchFamily="34" charset="-128"/>
          <a:cs typeface="Verdana" pitchFamily="34" charset="0"/>
        </a:defRPr>
      </a:lvl2pPr>
      <a:lvl3pPr marL="414338" indent="-227013"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3pPr>
      <a:lvl4pPr marL="568325" indent="-152400"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4pPr>
      <a:lvl5pPr marL="762000" indent="-192088" algn="l" rtl="0" fontAlgn="base">
        <a:spcBef>
          <a:spcPct val="20000"/>
        </a:spcBef>
        <a:spcAft>
          <a:spcPct val="0"/>
        </a:spcAft>
        <a:buClr>
          <a:schemeClr val="bg2"/>
        </a:buClr>
        <a:buChar char="–"/>
        <a:defRPr>
          <a:solidFill>
            <a:schemeClr val="tx1"/>
          </a:solidFill>
          <a:latin typeface="Verdana" pitchFamily="34" charset="0"/>
          <a:ea typeface="ＭＳ Ｐゴシック" pitchFamily="34" charset="-128"/>
          <a:cs typeface="Verdana" pitchFamily="34" charset="0"/>
        </a:defRPr>
      </a:lvl5pPr>
      <a:lvl6pPr marL="1219200" indent="-192088" algn="l" rtl="0" eaLnBrk="1" fontAlgn="base" hangingPunct="1">
        <a:spcBef>
          <a:spcPct val="20000"/>
        </a:spcBef>
        <a:spcAft>
          <a:spcPct val="0"/>
        </a:spcAft>
        <a:buClr>
          <a:schemeClr val="bg2"/>
        </a:buClr>
        <a:buChar char="–"/>
        <a:defRPr sz="1600">
          <a:solidFill>
            <a:schemeClr val="tx1"/>
          </a:solidFill>
          <a:latin typeface="+mn-lt"/>
          <a:cs typeface="+mn-cs"/>
        </a:defRPr>
      </a:lvl6pPr>
      <a:lvl7pPr marL="1676400" indent="-192088" algn="l" rtl="0" eaLnBrk="1" fontAlgn="base" hangingPunct="1">
        <a:spcBef>
          <a:spcPct val="20000"/>
        </a:spcBef>
        <a:spcAft>
          <a:spcPct val="0"/>
        </a:spcAft>
        <a:buClr>
          <a:schemeClr val="bg2"/>
        </a:buClr>
        <a:buChar char="–"/>
        <a:defRPr sz="1600">
          <a:solidFill>
            <a:schemeClr val="tx1"/>
          </a:solidFill>
          <a:latin typeface="+mn-lt"/>
          <a:cs typeface="+mn-cs"/>
        </a:defRPr>
      </a:lvl7pPr>
      <a:lvl8pPr marL="2133600" indent="-192088" algn="l" rtl="0" eaLnBrk="1" fontAlgn="base" hangingPunct="1">
        <a:spcBef>
          <a:spcPct val="20000"/>
        </a:spcBef>
        <a:spcAft>
          <a:spcPct val="0"/>
        </a:spcAft>
        <a:buClr>
          <a:schemeClr val="bg2"/>
        </a:buClr>
        <a:buChar char="–"/>
        <a:defRPr sz="1600">
          <a:solidFill>
            <a:schemeClr val="tx1"/>
          </a:solidFill>
          <a:latin typeface="+mn-lt"/>
          <a:cs typeface="+mn-cs"/>
        </a:defRPr>
      </a:lvl8pPr>
      <a:lvl9pPr marL="2590800" indent="-192088" algn="l" rtl="0" eaLnBrk="1" fontAlgn="base" hangingPunct="1">
        <a:spcBef>
          <a:spcPct val="20000"/>
        </a:spcBef>
        <a:spcAft>
          <a:spcPct val="0"/>
        </a:spcAft>
        <a:buClr>
          <a:schemeClr val="bg2"/>
        </a:buClr>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1" y="2640386"/>
            <a:ext cx="5719514" cy="553998"/>
          </a:xfrm>
        </p:spPr>
        <p:txBody>
          <a:bodyPr/>
          <a:lstStyle/>
          <a:p>
            <a:r>
              <a:rPr lang="en-US" dirty="0" smtClean="0"/>
              <a:t>Update, Restart or Fork?</a:t>
            </a:r>
            <a:endParaRPr lang="en-US" dirty="0"/>
          </a:p>
        </p:txBody>
      </p:sp>
      <p:sp>
        <p:nvSpPr>
          <p:cNvPr id="3" name="Subtitle 2"/>
          <p:cNvSpPr>
            <a:spLocks noGrp="1"/>
          </p:cNvSpPr>
          <p:nvPr>
            <p:ph type="subTitle" idx="1"/>
          </p:nvPr>
        </p:nvSpPr>
        <p:spPr>
          <a:xfrm>
            <a:off x="2378240" y="4353385"/>
            <a:ext cx="4466738" cy="769441"/>
          </a:xfrm>
        </p:spPr>
        <p:txBody>
          <a:bodyPr/>
          <a:lstStyle/>
          <a:p>
            <a:r>
              <a:rPr lang="en-US" dirty="0" smtClean="0"/>
              <a:t>Michael Mirmak</a:t>
            </a:r>
          </a:p>
          <a:p>
            <a:r>
              <a:rPr lang="en-US" dirty="0" smtClean="0"/>
              <a:t>Oct. 3, 2012</a:t>
            </a:r>
            <a:endParaRPr lang="en-US" dirty="0"/>
          </a:p>
        </p:txBody>
      </p:sp>
    </p:spTree>
    <p:extLst>
      <p:ext uri="{BB962C8B-B14F-4D97-AF65-F5344CB8AC3E}">
        <p14:creationId xmlns:p14="http://schemas.microsoft.com/office/powerpoint/2010/main" val="354428997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Question…</a:t>
            </a:r>
            <a:endParaRPr lang="en-US" dirty="0"/>
          </a:p>
        </p:txBody>
      </p:sp>
      <p:sp>
        <p:nvSpPr>
          <p:cNvPr id="3" name="Content Placeholder 2"/>
          <p:cNvSpPr>
            <a:spLocks noGrp="1"/>
          </p:cNvSpPr>
          <p:nvPr>
            <p:ph idx="1"/>
          </p:nvPr>
        </p:nvSpPr>
        <p:spPr/>
        <p:txBody>
          <a:bodyPr/>
          <a:lstStyle/>
          <a:p>
            <a:r>
              <a:rPr lang="en-US" sz="2400" dirty="0" smtClean="0"/>
              <a:t>Are </a:t>
            </a:r>
            <a:r>
              <a:rPr lang="en-US" sz="2400" u="sng" dirty="0" smtClean="0"/>
              <a:t>useful</a:t>
            </a:r>
            <a:r>
              <a:rPr lang="en-US" sz="2400" dirty="0" smtClean="0"/>
              <a:t> package models so complex that traditional IBIS cannot be modified to support them?</a:t>
            </a:r>
          </a:p>
          <a:p>
            <a:pPr lvl="1"/>
            <a:r>
              <a:rPr lang="en-US" sz="2400" dirty="0" smtClean="0"/>
              <a:t>“Package” here includes on-die interconnect</a:t>
            </a:r>
          </a:p>
          <a:p>
            <a:pPr lvl="1"/>
            <a:endParaRPr lang="en-US" dirty="0" smtClean="0"/>
          </a:p>
          <a:p>
            <a:pPr marL="914400" lvl="2" indent="0">
              <a:buNone/>
            </a:pPr>
            <a:endParaRPr lang="en-US" dirty="0" smtClean="0"/>
          </a:p>
          <a:p>
            <a:endParaRPr lang="en-US" dirty="0"/>
          </a:p>
        </p:txBody>
      </p:sp>
      <p:sp>
        <p:nvSpPr>
          <p:cNvPr id="4" name="Rounded Rectangle 3"/>
          <p:cNvSpPr/>
          <p:nvPr/>
        </p:nvSpPr>
        <p:spPr bwMode="auto">
          <a:xfrm>
            <a:off x="350520" y="3261360"/>
            <a:ext cx="8481060" cy="1973580"/>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1588" lvl="1" indent="0">
              <a:buNone/>
            </a:pPr>
            <a:r>
              <a:rPr lang="en-US" dirty="0">
                <a:latin typeface="Verdana" pitchFamily="34" charset="0"/>
                <a:cs typeface="Verdana" pitchFamily="34" charset="0"/>
              </a:rPr>
              <a:t>In other words, to support packages, must we…</a:t>
            </a:r>
          </a:p>
          <a:p>
            <a:pPr marL="914400" lvl="1" indent="-457200">
              <a:buFont typeface="Arial" pitchFamily="34" charset="0"/>
              <a:buChar char="•"/>
            </a:pPr>
            <a:r>
              <a:rPr lang="en-US" dirty="0" smtClean="0">
                <a:latin typeface="Verdana" pitchFamily="34" charset="0"/>
                <a:cs typeface="Verdana" pitchFamily="34" charset="0"/>
              </a:rPr>
              <a:t>only </a:t>
            </a:r>
            <a:r>
              <a:rPr lang="en-US" dirty="0">
                <a:latin typeface="Verdana" pitchFamily="34" charset="0"/>
                <a:cs typeface="Verdana" pitchFamily="34" charset="0"/>
              </a:rPr>
              <a:t>add/change keywords in IBIS 5.x/6.x</a:t>
            </a:r>
          </a:p>
          <a:p>
            <a:pPr marL="914400" lvl="1" indent="-457200">
              <a:buFont typeface="Arial" pitchFamily="34" charset="0"/>
              <a:buChar char="•"/>
            </a:pPr>
            <a:r>
              <a:rPr lang="en-US" dirty="0" smtClean="0">
                <a:latin typeface="Verdana" pitchFamily="34" charset="0"/>
                <a:cs typeface="Verdana" pitchFamily="34" charset="0"/>
              </a:rPr>
              <a:t>invalidate </a:t>
            </a:r>
            <a:r>
              <a:rPr lang="en-US" dirty="0">
                <a:latin typeface="Verdana" pitchFamily="34" charset="0"/>
                <a:cs typeface="Verdana" pitchFamily="34" charset="0"/>
              </a:rPr>
              <a:t>existing keywords/relationships</a:t>
            </a:r>
          </a:p>
          <a:p>
            <a:pPr marL="914400" lvl="1" indent="-457200">
              <a:buFont typeface="Arial" pitchFamily="34" charset="0"/>
              <a:buChar char="•"/>
            </a:pPr>
            <a:r>
              <a:rPr lang="en-US" dirty="0">
                <a:latin typeface="Verdana" pitchFamily="34" charset="0"/>
                <a:cs typeface="Verdana" pitchFamily="34" charset="0"/>
              </a:rPr>
              <a:t>… or start with a completely fresh approach?</a:t>
            </a:r>
          </a:p>
        </p:txBody>
      </p:sp>
    </p:spTree>
    <p:extLst>
      <p:ext uri="{BB962C8B-B14F-4D97-AF65-F5344CB8AC3E}">
        <p14:creationId xmlns:p14="http://schemas.microsoft.com/office/powerpoint/2010/main" val="40480828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Clarifying Questions</a:t>
            </a:r>
            <a:endParaRPr lang="en-US" dirty="0"/>
          </a:p>
        </p:txBody>
      </p:sp>
      <p:sp>
        <p:nvSpPr>
          <p:cNvPr id="3" name="Content Placeholder 2"/>
          <p:cNvSpPr>
            <a:spLocks noGrp="1"/>
          </p:cNvSpPr>
          <p:nvPr>
            <p:ph idx="1"/>
          </p:nvPr>
        </p:nvSpPr>
        <p:spPr>
          <a:xfrm>
            <a:off x="455613" y="1120140"/>
            <a:ext cx="8228012" cy="4796473"/>
          </a:xfrm>
        </p:spPr>
        <p:txBody>
          <a:bodyPr/>
          <a:lstStyle/>
          <a:p>
            <a:r>
              <a:rPr lang="en-US" dirty="0" smtClean="0"/>
              <a:t>How many models are generated today using the original package/pin/buffer intent of IBIS?</a:t>
            </a:r>
          </a:p>
          <a:p>
            <a:r>
              <a:rPr lang="en-US" dirty="0" smtClean="0"/>
              <a:t>How many models use &amp; tools support keywords outside of [Model] scope, such as [Pin Mapping] and [External Model]?</a:t>
            </a:r>
          </a:p>
          <a:p>
            <a:r>
              <a:rPr lang="en-US" dirty="0" smtClean="0"/>
              <a:t>How many existing “old” IBIS files are likely to be updated with </a:t>
            </a:r>
            <a:r>
              <a:rPr lang="en-US" b="1" i="1" dirty="0" smtClean="0"/>
              <a:t>new</a:t>
            </a:r>
            <a:r>
              <a:rPr lang="en-US" dirty="0" smtClean="0"/>
              <a:t> format package data but </a:t>
            </a:r>
            <a:r>
              <a:rPr lang="en-US" b="1" i="1" dirty="0" smtClean="0"/>
              <a:t>without</a:t>
            </a:r>
            <a:r>
              <a:rPr lang="en-US" dirty="0" smtClean="0"/>
              <a:t> buffer model changes?</a:t>
            </a:r>
            <a:endParaRPr lang="en-US" dirty="0"/>
          </a:p>
          <a:p>
            <a:pPr lvl="1"/>
            <a:r>
              <a:rPr lang="en-US" dirty="0" smtClean="0"/>
              <a:t>Assume “old” means IBIS </a:t>
            </a:r>
            <a:r>
              <a:rPr lang="en-US" b="1" i="1" dirty="0" smtClean="0"/>
              <a:t>4.0</a:t>
            </a:r>
            <a:r>
              <a:rPr lang="en-US" dirty="0" smtClean="0"/>
              <a:t> and below</a:t>
            </a:r>
          </a:p>
          <a:p>
            <a:pPr lvl="1"/>
            <a:r>
              <a:rPr lang="en-US" dirty="0" smtClean="0"/>
              <a:t>Does including IBIS </a:t>
            </a:r>
            <a:r>
              <a:rPr lang="en-US" b="1" i="1" dirty="0" smtClean="0"/>
              <a:t>4.2</a:t>
            </a:r>
            <a:r>
              <a:rPr lang="en-US" dirty="0" smtClean="0"/>
              <a:t> and below make a difference?</a:t>
            </a:r>
            <a:endParaRPr lang="en-US" dirty="0"/>
          </a:p>
        </p:txBody>
      </p:sp>
      <p:sp>
        <p:nvSpPr>
          <p:cNvPr id="4" name="Rounded Rectangle 3"/>
          <p:cNvSpPr/>
          <p:nvPr/>
        </p:nvSpPr>
        <p:spPr bwMode="auto">
          <a:xfrm>
            <a:off x="533400" y="4644390"/>
            <a:ext cx="8016240" cy="986790"/>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1588" lvl="1" indent="0" algn="ctr">
              <a:buNone/>
            </a:pPr>
            <a:r>
              <a:rPr lang="en-US" dirty="0" smtClean="0">
                <a:latin typeface="Verdana" pitchFamily="34" charset="0"/>
                <a:cs typeface="Verdana" pitchFamily="34" charset="0"/>
              </a:rPr>
              <a:t>Rating </a:t>
            </a:r>
            <a:r>
              <a:rPr lang="en-US" smtClean="0">
                <a:latin typeface="Verdana" pitchFamily="34" charset="0"/>
                <a:cs typeface="Verdana" pitchFamily="34" charset="0"/>
              </a:rPr>
              <a:t>the importance </a:t>
            </a:r>
            <a:r>
              <a:rPr lang="en-US" dirty="0" smtClean="0">
                <a:latin typeface="Verdana" pitchFamily="34" charset="0"/>
                <a:cs typeface="Verdana" pitchFamily="34" charset="0"/>
              </a:rPr>
              <a:t>of existing structures &amp; </a:t>
            </a:r>
          </a:p>
          <a:p>
            <a:pPr marL="1588" lvl="1" indent="0" algn="ctr">
              <a:buNone/>
            </a:pPr>
            <a:r>
              <a:rPr lang="en-US" dirty="0" smtClean="0">
                <a:latin typeface="Verdana" pitchFamily="34" charset="0"/>
                <a:cs typeface="Verdana" pitchFamily="34" charset="0"/>
              </a:rPr>
              <a:t>keywords is key to deciding next steps for IBIS</a:t>
            </a:r>
            <a:endParaRPr lang="en-US" dirty="0">
              <a:latin typeface="Verdana" pitchFamily="34" charset="0"/>
              <a:cs typeface="Verdana" pitchFamily="34" charset="0"/>
            </a:endParaRPr>
          </a:p>
        </p:txBody>
      </p:sp>
    </p:spTree>
    <p:extLst>
      <p:ext uri="{BB962C8B-B14F-4D97-AF65-F5344CB8AC3E}">
        <p14:creationId xmlns:p14="http://schemas.microsoft.com/office/powerpoint/2010/main" val="36436343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Need</a:t>
            </a:r>
            <a:endParaRPr lang="en-US" dirty="0"/>
          </a:p>
        </p:txBody>
      </p:sp>
      <p:sp>
        <p:nvSpPr>
          <p:cNvPr id="3" name="Content Placeholder 2"/>
          <p:cNvSpPr>
            <a:spLocks noGrp="1"/>
          </p:cNvSpPr>
          <p:nvPr>
            <p:ph idx="1"/>
          </p:nvPr>
        </p:nvSpPr>
        <p:spPr>
          <a:xfrm>
            <a:off x="455613" y="922020"/>
            <a:ext cx="8228012" cy="4994593"/>
          </a:xfrm>
        </p:spPr>
        <p:txBody>
          <a:bodyPr>
            <a:normAutofit/>
          </a:bodyPr>
          <a:lstStyle/>
          <a:p>
            <a:r>
              <a:rPr lang="en-US" dirty="0" smtClean="0"/>
              <a:t>References to pins</a:t>
            </a:r>
          </a:p>
          <a:p>
            <a:r>
              <a:rPr lang="en-US" dirty="0" smtClean="0"/>
              <a:t>References to die pads (I/O)</a:t>
            </a:r>
          </a:p>
          <a:p>
            <a:r>
              <a:rPr lang="en-US" dirty="0" smtClean="0"/>
              <a:t>References to buffer power connections (may involve multiple die pad connections)</a:t>
            </a:r>
          </a:p>
          <a:p>
            <a:r>
              <a:rPr lang="en-US" dirty="0" smtClean="0"/>
              <a:t>Many-to-one pad-pin connections</a:t>
            </a:r>
          </a:p>
          <a:p>
            <a:r>
              <a:rPr lang="en-US" dirty="0" smtClean="0"/>
              <a:t>One-to-many pad-in connections</a:t>
            </a:r>
          </a:p>
          <a:p>
            <a:r>
              <a:rPr lang="en-US" dirty="0" smtClean="0"/>
              <a:t>Simple, easy-to-understand syntax</a:t>
            </a:r>
          </a:p>
          <a:p>
            <a:r>
              <a:rPr lang="en-US" dirty="0" smtClean="0"/>
              <a:t>Minimal IBIS community costs/burdens</a:t>
            </a:r>
          </a:p>
          <a:p>
            <a:endParaRPr lang="en-US" dirty="0" smtClean="0"/>
          </a:p>
          <a:p>
            <a:endParaRPr lang="en-US" dirty="0"/>
          </a:p>
        </p:txBody>
      </p:sp>
      <p:sp>
        <p:nvSpPr>
          <p:cNvPr id="4" name="Rounded Rectangle 3"/>
          <p:cNvSpPr/>
          <p:nvPr/>
        </p:nvSpPr>
        <p:spPr bwMode="auto">
          <a:xfrm>
            <a:off x="541020" y="5029200"/>
            <a:ext cx="8023860" cy="998220"/>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algn="ctr" eaLnBrk="0" hangingPunct="0"/>
            <a:r>
              <a:rPr lang="en-US" sz="2000" dirty="0" smtClean="0">
                <a:latin typeface="+mn-lt"/>
                <a:cs typeface="Verdana" pitchFamily="34" charset="0"/>
              </a:rPr>
              <a:t>See </a:t>
            </a:r>
            <a:r>
              <a:rPr lang="en-US" sz="2000" dirty="0">
                <a:latin typeface="+mn-lt"/>
                <a:cs typeface="Verdana" pitchFamily="34" charset="0"/>
              </a:rPr>
              <a:t>previous </a:t>
            </a:r>
            <a:r>
              <a:rPr lang="en-US" sz="2000" dirty="0" smtClean="0">
                <a:latin typeface="+mn-lt"/>
                <a:cs typeface="Verdana" pitchFamily="34" charset="0"/>
              </a:rPr>
              <a:t>IBIS-ATM meeting proposals and lists;</a:t>
            </a:r>
          </a:p>
          <a:p>
            <a:pPr algn="ctr" eaLnBrk="0" hangingPunct="0"/>
            <a:r>
              <a:rPr lang="en-US" sz="2000" dirty="0" smtClean="0">
                <a:latin typeface="+mn-lt"/>
                <a:cs typeface="Verdana" pitchFamily="34" charset="0"/>
              </a:rPr>
              <a:t>Strong </a:t>
            </a:r>
            <a:r>
              <a:rPr lang="en-US" sz="2000" dirty="0" smtClean="0">
                <a:latin typeface="+mn-lt"/>
                <a:cs typeface="Verdana" pitchFamily="34" charset="0"/>
              </a:rPr>
              <a:t>agreement here</a:t>
            </a:r>
            <a:endParaRPr lang="en-US" sz="2000" dirty="0" smtClean="0">
              <a:latin typeface="+mn-lt"/>
              <a:cs typeface="Verdana" pitchFamily="34" charset="0"/>
            </a:endParaRPr>
          </a:p>
        </p:txBody>
      </p:sp>
    </p:spTree>
    <p:extLst>
      <p:ext uri="{BB962C8B-B14F-4D97-AF65-F5344CB8AC3E}">
        <p14:creationId xmlns:p14="http://schemas.microsoft.com/office/powerpoint/2010/main" val="119479151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Pros/Cons Working List</a:t>
            </a:r>
            <a:endParaRPr lang="en-US" dirty="0"/>
          </a:p>
        </p:txBody>
      </p:sp>
      <p:sp>
        <p:nvSpPr>
          <p:cNvPr id="3" name="Content Placeholder 2"/>
          <p:cNvSpPr>
            <a:spLocks noGrp="1"/>
          </p:cNvSpPr>
          <p:nvPr>
            <p:ph idx="1"/>
          </p:nvPr>
        </p:nvSpPr>
        <p:spPr>
          <a:xfrm>
            <a:off x="455612" y="1379538"/>
            <a:ext cx="8383587" cy="4537075"/>
          </a:xfrm>
        </p:spPr>
        <p:txBody>
          <a:bodyPr/>
          <a:lstStyle/>
          <a:p>
            <a:r>
              <a:rPr lang="en-US" dirty="0" smtClean="0"/>
              <a:t>Modify existing IBIS: Add keywords but preserving structure</a:t>
            </a:r>
          </a:p>
          <a:p>
            <a:pPr lvl="1"/>
            <a:r>
              <a:rPr lang="en-US" dirty="0" smtClean="0"/>
              <a:t>Examples: [Pin], [Model], [Component], [Pin Mapping], [Node Declarations] stand, add [Package Circuit]</a:t>
            </a:r>
            <a:endParaRPr lang="en-US" dirty="0"/>
          </a:p>
          <a:p>
            <a:pPr lvl="1"/>
            <a:endParaRPr lang="en-US" dirty="0" smtClean="0"/>
          </a:p>
          <a:p>
            <a:r>
              <a:rPr lang="en-US" dirty="0" smtClean="0"/>
              <a:t>Fork: Deprecate keywords and assumptions, while adding others</a:t>
            </a:r>
          </a:p>
          <a:p>
            <a:pPr lvl="1"/>
            <a:r>
              <a:rPr lang="en-US" dirty="0" smtClean="0"/>
              <a:t>Example: Remove one-to-one [Pin]/[Model] assumption, deprecate [Pin Mapping], add [Die Pads]…</a:t>
            </a:r>
          </a:p>
          <a:p>
            <a:pPr marL="1588" lvl="1" indent="0">
              <a:buNone/>
            </a:pPr>
            <a:endParaRPr lang="en-US" dirty="0" smtClean="0"/>
          </a:p>
          <a:p>
            <a:r>
              <a:rPr lang="en-US" dirty="0" smtClean="0"/>
              <a:t>“Blank Sheet of Paper”: no relationship to IBIS 5.1 assumed</a:t>
            </a:r>
          </a:p>
          <a:p>
            <a:pPr lvl="1"/>
            <a:r>
              <a:rPr lang="en-US" dirty="0" smtClean="0"/>
              <a:t>Examples: LISP-like tree hierarchy, separate model, package, component files</a:t>
            </a:r>
            <a:endParaRPr lang="en-US" dirty="0"/>
          </a:p>
        </p:txBody>
      </p:sp>
    </p:spTree>
    <p:extLst>
      <p:ext uri="{BB962C8B-B14F-4D97-AF65-F5344CB8AC3E}">
        <p14:creationId xmlns:p14="http://schemas.microsoft.com/office/powerpoint/2010/main" val="137516746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Intel_LTtemplate_121410">
  <a:themeElements>
    <a:clrScheme name="intel2011">
      <a:dk1>
        <a:srgbClr val="061922"/>
      </a:dk1>
      <a:lt1>
        <a:srgbClr val="FFFFFF"/>
      </a:lt1>
      <a:dk2>
        <a:srgbClr val="939598"/>
      </a:dk2>
      <a:lt2>
        <a:srgbClr val="B4BABD"/>
      </a:lt2>
      <a:accent1>
        <a:srgbClr val="0071C5"/>
      </a:accent1>
      <a:accent2>
        <a:srgbClr val="00AEEF"/>
      </a:accent2>
      <a:accent3>
        <a:srgbClr val="004280"/>
      </a:accent3>
      <a:accent4>
        <a:srgbClr val="FFDA00"/>
      </a:accent4>
      <a:accent5>
        <a:srgbClr val="A6CE39"/>
      </a:accent5>
      <a:accent6>
        <a:srgbClr val="FDB813"/>
      </a:accent6>
      <a:hlink>
        <a:srgbClr val="0071C5"/>
      </a:hlink>
      <a:folHlink>
        <a:srgbClr val="00AEEF"/>
      </a:folHlink>
    </a:clrScheme>
    <a:fontScheme name="Intel Verdana">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a:spPr>
      <a:bodyPr vert="horz" wrap="none" lIns="91440" tIns="45720" rIns="91440" bIns="45720" numCol="1" rtlCol="0" anchor="ctr" anchorCtr="0" compatLnSpc="1">
        <a:prstTxWarp prst="textNoShape">
          <a:avLst/>
        </a:prstTxWarp>
      </a:bodyPr>
      <a:lstStyle>
        <a:defPPr eaLnBrk="0" hangingPunct="0">
          <a:defRPr sz="2000" b="1" smtClean="0">
            <a:latin typeface="Neo Sans Intel" pitchFamily="34" charset="0"/>
            <a:cs typeface="Arial" pitchFamily="34"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Neo Sans Intel" pitchFamily="34" charset="0"/>
            <a:cs typeface="Arial" pitchFamily="34"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2_intel_template_1_111605_BLUE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2_intel_template_1_111605_BLUE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
      <a:clrScheme name="2_intel_template_1_111605_BLUE 3">
        <a:dk1>
          <a:srgbClr val="000000"/>
        </a:dk1>
        <a:lt1>
          <a:srgbClr val="FFFFFF"/>
        </a:lt1>
        <a:dk2>
          <a:srgbClr val="DDDDDD"/>
        </a:dk2>
        <a:lt2>
          <a:srgbClr val="5F5F5F"/>
        </a:lt2>
        <a:accent1>
          <a:srgbClr val="A6CAE1"/>
        </a:accent1>
        <a:accent2>
          <a:srgbClr val="567EB9"/>
        </a:accent2>
        <a:accent3>
          <a:srgbClr val="FFFFFF"/>
        </a:accent3>
        <a:accent4>
          <a:srgbClr val="000000"/>
        </a:accent4>
        <a:accent5>
          <a:srgbClr val="D0E1EE"/>
        </a:accent5>
        <a:accent6>
          <a:srgbClr val="4D72A7"/>
        </a:accent6>
        <a:hlink>
          <a:srgbClr val="0860A8"/>
        </a:hlink>
        <a:folHlink>
          <a:srgbClr val="0C2E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E05BC26083824DB2546712883D286F" ma:contentTypeVersion="0" ma:contentTypeDescription="Create a new document." ma:contentTypeScope="" ma:versionID="7be4ca5ea8e93d45448cc98ca8386b0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BDD2175F-1B0C-4243-BC5D-5F5F8E5CB2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5CC5FB6-44E0-47C0-972B-EBB94824D4B0}">
  <ds:schemaRefs>
    <ds:schemaRef ds:uri="http://schemas.microsoft.com/sharepoint/v3/contenttype/forms"/>
  </ds:schemaRefs>
</ds:datastoreItem>
</file>

<file path=customXml/itemProps3.xml><?xml version="1.0" encoding="utf-8"?>
<ds:datastoreItem xmlns:ds="http://schemas.openxmlformats.org/officeDocument/2006/customXml" ds:itemID="{14A94C8E-3E2B-4AD9-8D67-7815198BE085}">
  <ds:schemaRefs>
    <ds:schemaRef ds:uri="http://www.w3.org/XML/1998/namespace"/>
    <ds:schemaRef ds:uri="http://schemas.microsoft.com/office/2006/documentManagement/types"/>
    <ds:schemaRef ds:uri="http://purl.org/dc/dcmitype/"/>
    <ds:schemaRef ds:uri="http://schemas.openxmlformats.org/package/2006/metadata/core-properties"/>
    <ds:schemaRef ds:uri="http://purl.org/dc/elements/1.1/"/>
    <ds:schemaRef ds:uri="http://purl.org/dc/term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Intel_LTtemplate_121410.potx</Template>
  <TotalTime>24757</TotalTime>
  <Words>315</Words>
  <Application>Microsoft Office PowerPoint</Application>
  <PresentationFormat>On-screen Show (4:3)</PresentationFormat>
  <Paragraphs>38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Intel_LTtemplate_121410</vt:lpstr>
      <vt:lpstr>Update, Restart or Fork?</vt:lpstr>
      <vt:lpstr>The Question…</vt:lpstr>
      <vt:lpstr>Clarifying Questions</vt:lpstr>
      <vt:lpstr>What Do We Need</vt:lpstr>
      <vt:lpstr>Pros/Cons Working List</vt:lpstr>
      <vt:lpstr>PowerPoint Presentation</vt:lpstr>
    </vt:vector>
  </TitlesOfParts>
  <Company>Red Peak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 Integrity Discussion</dc:title>
  <dc:creator>Tommy Cheung, Michael Mirmak</dc:creator>
  <cp:keywords>signal integrity, simulation, RFA, DOE, RSM, UPM</cp:keywords>
  <cp:lastModifiedBy>Michael Mirmak</cp:lastModifiedBy>
  <cp:revision>896</cp:revision>
  <dcterms:created xsi:type="dcterms:W3CDTF">2010-12-14T21:35:33Z</dcterms:created>
  <dcterms:modified xsi:type="dcterms:W3CDTF">2012-10-03T14:04:51Z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0x010100C1E05BC26083824DB2546712883D286F</vt:lpwstr>
  </property>
</Properties>
</file>